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3.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4"/>
    <p:sldMasterId id="2147483696" r:id="rId5"/>
    <p:sldMasterId id="2147483715" r:id="rId6"/>
  </p:sldMasterIdLst>
  <p:notesMasterIdLst>
    <p:notesMasterId r:id="rId96"/>
  </p:notesMasterIdLst>
  <p:handoutMasterIdLst>
    <p:handoutMasterId r:id="rId97"/>
  </p:handoutMasterIdLst>
  <p:sldIdLst>
    <p:sldId id="1752" r:id="rId7"/>
    <p:sldId id="1486" r:id="rId8"/>
    <p:sldId id="1771" r:id="rId9"/>
    <p:sldId id="1838" r:id="rId10"/>
    <p:sldId id="1839" r:id="rId11"/>
    <p:sldId id="1840" r:id="rId12"/>
    <p:sldId id="1837" r:id="rId13"/>
    <p:sldId id="1774" r:id="rId14"/>
    <p:sldId id="452" r:id="rId15"/>
    <p:sldId id="294" r:id="rId16"/>
    <p:sldId id="1835" r:id="rId17"/>
    <p:sldId id="1772" r:id="rId18"/>
    <p:sldId id="1810" r:id="rId19"/>
    <p:sldId id="541" r:id="rId20"/>
    <p:sldId id="1798" r:id="rId21"/>
    <p:sldId id="1776" r:id="rId22"/>
    <p:sldId id="1777" r:id="rId23"/>
    <p:sldId id="315" r:id="rId24"/>
    <p:sldId id="267" r:id="rId25"/>
    <p:sldId id="1779" r:id="rId26"/>
    <p:sldId id="329" r:id="rId27"/>
    <p:sldId id="335" r:id="rId28"/>
    <p:sldId id="334" r:id="rId29"/>
    <p:sldId id="332" r:id="rId30"/>
    <p:sldId id="1781" r:id="rId31"/>
    <p:sldId id="1782" r:id="rId32"/>
    <p:sldId id="1784" r:id="rId33"/>
    <p:sldId id="1842" r:id="rId34"/>
    <p:sldId id="1841" r:id="rId35"/>
    <p:sldId id="313" r:id="rId36"/>
    <p:sldId id="1786" r:id="rId37"/>
    <p:sldId id="1787" r:id="rId38"/>
    <p:sldId id="1788" r:id="rId39"/>
    <p:sldId id="1522" r:id="rId40"/>
    <p:sldId id="1527" r:id="rId41"/>
    <p:sldId id="1525" r:id="rId42"/>
    <p:sldId id="1836" r:id="rId43"/>
    <p:sldId id="1533" r:id="rId44"/>
    <p:sldId id="1834" r:id="rId45"/>
    <p:sldId id="1843" r:id="rId46"/>
    <p:sldId id="1733" r:id="rId47"/>
    <p:sldId id="1801" r:id="rId48"/>
    <p:sldId id="1803" r:id="rId49"/>
    <p:sldId id="1804" r:id="rId50"/>
    <p:sldId id="1864" r:id="rId51"/>
    <p:sldId id="1866" r:id="rId52"/>
    <p:sldId id="1806" r:id="rId53"/>
    <p:sldId id="1867" r:id="rId54"/>
    <p:sldId id="1807" r:id="rId55"/>
    <p:sldId id="1865" r:id="rId56"/>
    <p:sldId id="1815" r:id="rId57"/>
    <p:sldId id="1812" r:id="rId58"/>
    <p:sldId id="327" r:id="rId59"/>
    <p:sldId id="1814" r:id="rId60"/>
    <p:sldId id="325" r:id="rId61"/>
    <p:sldId id="323" r:id="rId62"/>
    <p:sldId id="1818" r:id="rId63"/>
    <p:sldId id="1813" r:id="rId64"/>
    <p:sldId id="1768" r:id="rId65"/>
    <p:sldId id="1767" r:id="rId66"/>
    <p:sldId id="1817" r:id="rId67"/>
    <p:sldId id="1766" r:id="rId68"/>
    <p:sldId id="1793" r:id="rId69"/>
    <p:sldId id="1794" r:id="rId70"/>
    <p:sldId id="1795" r:id="rId71"/>
    <p:sldId id="1792" r:id="rId72"/>
    <p:sldId id="1748" r:id="rId73"/>
    <p:sldId id="1822" r:id="rId74"/>
    <p:sldId id="256" r:id="rId75"/>
    <p:sldId id="285" r:id="rId76"/>
    <p:sldId id="1825" r:id="rId77"/>
    <p:sldId id="1826" r:id="rId78"/>
    <p:sldId id="1824" r:id="rId79"/>
    <p:sldId id="1830" r:id="rId80"/>
    <p:sldId id="1511" r:id="rId81"/>
    <p:sldId id="1770" r:id="rId82"/>
    <p:sldId id="1831" r:id="rId83"/>
    <p:sldId id="1868" r:id="rId84"/>
    <p:sldId id="1833" r:id="rId85"/>
    <p:sldId id="1869" r:id="rId86"/>
    <p:sldId id="320" r:id="rId87"/>
    <p:sldId id="381" r:id="rId88"/>
    <p:sldId id="382" r:id="rId89"/>
    <p:sldId id="383" r:id="rId90"/>
    <p:sldId id="384" r:id="rId91"/>
    <p:sldId id="386" r:id="rId92"/>
    <p:sldId id="387" r:id="rId93"/>
    <p:sldId id="1799" r:id="rId94"/>
    <p:sldId id="1534" r:id="rId95"/>
  </p:sldIdLst>
  <p:sldSz cx="8961438" cy="6721475"/>
  <p:notesSz cx="7010400" cy="9236075"/>
  <p:custDataLst>
    <p:tags r:id="rId98"/>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33">
          <p15:clr>
            <a:srgbClr val="A4A3A4"/>
          </p15:clr>
        </p15:guide>
        <p15:guide id="2">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6"/>
  <p:cmAuthor id="1" name="Melanie Renshaw" initials="MR" lastIdx="164" clrIdx="0"/>
  <p:cmAuthor id="2" name="Stephen Rooke" initials="SR" lastIdx="1" clrIdx="1"/>
  <p:cmAuthor id="3" name="Elizabeth Katwan" initials="EK" lastIdx="6" clrIdx="2"/>
  <p:cmAuthor id="4" name="diego duque" initials="dd" lastIdx="25" clrIdx="3"/>
  <p:cmAuthor id="5" name="Anne Gasasira" initials="AG" lastIdx="30" clrIdx="4"/>
  <p:cmAuthor id="6" name="James Banda" initials="JB" lastIdx="3" clrIdx="5">
    <p:extLst>
      <p:ext uri="{19B8F6BF-5375-455C-9EA6-DF929625EA0E}">
        <p15:presenceInfo xmlns:p15="http://schemas.microsoft.com/office/powerpoint/2012/main" userId="S::JBanda@alma2030.org::20d879e8-996f-477a-ac93-dc4a7cdac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3A"/>
    <a:srgbClr val="6F0710"/>
    <a:srgbClr val="FAFFBD"/>
    <a:srgbClr val="FFFF66"/>
    <a:srgbClr val="6F1926"/>
    <a:srgbClr val="DFAF00"/>
    <a:srgbClr val="EDBB00"/>
    <a:srgbClr val="E9B800"/>
    <a:srgbClr val="55000B"/>
    <a:srgbClr val="540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3750" autoAdjust="0"/>
  </p:normalViewPr>
  <p:slideViewPr>
    <p:cSldViewPr snapToGrid="0" snapToObjects="1">
      <p:cViewPr varScale="1">
        <p:scale>
          <a:sx n="117" d="100"/>
          <a:sy n="117" d="100"/>
        </p:scale>
        <p:origin x="2352" y="176"/>
      </p:cViewPr>
      <p:guideLst>
        <p:guide orient="horz" pos="4233"/>
        <p:guide/>
      </p:guideLst>
    </p:cSldViewPr>
  </p:slideViewPr>
  <p:outlineViewPr>
    <p:cViewPr>
      <p:scale>
        <a:sx n="33" d="100"/>
        <a:sy n="33" d="100"/>
      </p:scale>
      <p:origin x="0" y="-378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50" d="100"/>
          <a:sy n="50" d="100"/>
        </p:scale>
        <p:origin x="2684" y="3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ags" Target="tags/tag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65"/>
        <c:shape val="box"/>
        <c:axId val="272719280"/>
        <c:axId val="272716480"/>
        <c:axId val="0"/>
      </c:bar3DChart>
      <c:catAx>
        <c:axId val="272719280"/>
        <c:scaling>
          <c:orientation val="minMax"/>
        </c:scaling>
        <c:delete val="1"/>
        <c:axPos val="b"/>
        <c:numFmt formatCode="General" sourceLinked="1"/>
        <c:majorTickMark val="none"/>
        <c:minorTickMark val="none"/>
        <c:tickLblPos val="nextTo"/>
        <c:crossAx val="272716480"/>
        <c:crosses val="autoZero"/>
        <c:auto val="1"/>
        <c:lblAlgn val="ctr"/>
        <c:lblOffset val="100"/>
        <c:noMultiLvlLbl val="0"/>
      </c:catAx>
      <c:valAx>
        <c:axId val="27271648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27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798513" y="579438"/>
            <a:ext cx="5419725" cy="406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567700" y="4962911"/>
            <a:ext cx="5974023" cy="122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auto">
          <a:xfrm>
            <a:off x="6256224" y="8870550"/>
            <a:ext cx="556145" cy="18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2" name="Footer Placeholder 1">
            <a:extLst>
              <a:ext uri="{FF2B5EF4-FFF2-40B4-BE49-F238E27FC236}">
                <a16:creationId xmlns:a16="http://schemas.microsoft.com/office/drawing/2014/main" id="{73393C63-23D2-4629-8846-0F140FD9F87D}"/>
              </a:ext>
            </a:extLst>
          </p:cNvPr>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fr-FR"/>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hf dt="0"/>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308C5E09-04BF-466F-956E-A891F90B3418}"/>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408273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use the scorecard to prioritize which problems to address?</a:t>
            </a:r>
          </a:p>
          <a:p>
            <a:endParaRPr lang="en-US" dirty="0"/>
          </a:p>
          <a:p>
            <a:r>
              <a:rPr lang="en-US" dirty="0"/>
              <a:t>Each cell on the scorecard has three dimensions to help guide your analysis: a colour, a data value, and sometimes an arrow.</a:t>
            </a:r>
          </a:p>
          <a:p>
            <a:endParaRPr lang="en-US" dirty="0"/>
          </a:p>
          <a:p>
            <a:r>
              <a:rPr lang="en-US" dirty="0"/>
              <a:t>The colour shows whether an indicator is performing well or poorly relative to the national target set by the country. If the indicator is showing red, it means the associated geographic region is not meeting target. If it is green, it is meeting target, and if yellow, more progress is need to achieve the target. A grey cell means the indicator is not applicable for that geographic location for that period and a white cell means there is no data. An indicator that is performing green may be worth highlighting as a best practice that can be scaled up to other regions.</a:t>
            </a:r>
          </a:p>
          <a:p>
            <a:endParaRPr lang="en-US" dirty="0"/>
          </a:p>
          <a:p>
            <a:r>
              <a:rPr lang="en-US" dirty="0"/>
              <a:t>The data values on the scorecard come from various existing local routine data sources. Most scorecard indicators are configured in percentage format, whole number, or decimal, though it is possible to include other formats. In some cases, it is better for the value of an indicator to go up. For example, in the case of Vitamin A coverage, a higher percentage is good and a lower percentage is bad. For other indicators a lower number is considered to be good. For example, in the case of malaria incidence, a lower number is considered to be good.</a:t>
            </a:r>
          </a:p>
          <a:p>
            <a:endParaRPr lang="en-US" dirty="0"/>
          </a:p>
          <a:p>
            <a:r>
              <a:rPr lang="en-US" dirty="0"/>
              <a:t>In addition to the colour and data value, sometimes the scorecard will show an arrow. An arrow will only appear if the performance has changed compared to the previous scorecard or the previous year. For example, if the arrow threshold set by a country is 5%, then an arrow will only show if the percentage increases or decreases by 5 or more points. So if there were a decrease from 50% in Q1 2020 to 45% in Q2 2020, the scorecard in Q2 2020 would show a down arrow, signifying the number has gone down.  It is important to note that a green colour indicator with a down arrow may also highlight a priority, since it means the gains are not being sustained and the green may turn to yellow or red eventually. </a:t>
            </a:r>
          </a:p>
          <a:p>
            <a:endParaRPr lang="en-US" dirty="0"/>
          </a:p>
          <a:p>
            <a:r>
              <a:rPr lang="en-US" dirty="0"/>
              <a:t>The colour, the arrow and data value can help to guide the scorecard analysis and prioritization. A red with an arrow showing that the performance is bad and getting worse, is a very high priority. </a:t>
            </a:r>
          </a:p>
        </p:txBody>
      </p:sp>
      <p:sp>
        <p:nvSpPr>
          <p:cNvPr id="4" name="Slide Number Placeholder 3"/>
          <p:cNvSpPr>
            <a:spLocks noGrp="1"/>
          </p:cNvSpPr>
          <p:nvPr>
            <p:ph type="sldNum" sz="quarter" idx="5"/>
          </p:nvPr>
        </p:nvSpPr>
        <p:spPr/>
        <p:txBody>
          <a:bodyPr/>
          <a:lstStyle/>
          <a:p>
            <a:fld id="{2DD8EC6B-DF06-45DB-A092-698F8158B631}" type="slidenum">
              <a:rPr lang="en-US" smtClean="0"/>
              <a:t>20</a:t>
            </a:fld>
            <a:endParaRPr lang="en-US"/>
          </a:p>
        </p:txBody>
      </p:sp>
    </p:spTree>
    <p:extLst>
      <p:ext uri="{BB962C8B-B14F-4D97-AF65-F5344CB8AC3E}">
        <p14:creationId xmlns:p14="http://schemas.microsoft.com/office/powerpoint/2010/main" val="2994811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43794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43146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29</a:t>
            </a:fld>
            <a:endParaRPr lang="en-GB"/>
          </a:p>
        </p:txBody>
      </p:sp>
    </p:spTree>
    <p:extLst>
      <p:ext uri="{BB962C8B-B14F-4D97-AF65-F5344CB8AC3E}">
        <p14:creationId xmlns:p14="http://schemas.microsoft.com/office/powerpoint/2010/main" val="205718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FR"/>
              <a:t>Changer le surligné pour refléter une action...</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31</a:t>
            </a:fld>
            <a:endParaRPr lang="fr-FR" dirty="0">
              <a:solidFill>
                <a:srgbClr val="000000"/>
              </a:solidFill>
            </a:endParaRPr>
          </a:p>
        </p:txBody>
      </p:sp>
    </p:spTree>
    <p:extLst>
      <p:ext uri="{BB962C8B-B14F-4D97-AF65-F5344CB8AC3E}">
        <p14:creationId xmlns:p14="http://schemas.microsoft.com/office/powerpoint/2010/main" val="901608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88824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73970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700336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41</a:t>
            </a:fld>
            <a:endParaRPr lang="en-US" dirty="0"/>
          </a:p>
        </p:txBody>
      </p:sp>
      <p:sp>
        <p:nvSpPr>
          <p:cNvPr id="5" name="Footer Placeholder 4"/>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4144172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45</a:t>
            </a:fld>
            <a:endParaRPr lang="en-US" dirty="0"/>
          </a:p>
        </p:txBody>
      </p:sp>
    </p:spTree>
    <p:extLst>
      <p:ext uri="{BB962C8B-B14F-4D97-AF65-F5344CB8AC3E}">
        <p14:creationId xmlns:p14="http://schemas.microsoft.com/office/powerpoint/2010/main" val="187909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544908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558280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740722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373476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850516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6650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161400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100696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612213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74340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40377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019389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E2CA6-C0CB-4C7D-BDDD-C947E1BCC3DC}" type="slidenum">
              <a:rPr lang="en-GB" smtClean="0"/>
              <a:t>89</a:t>
            </a:fld>
            <a:endParaRPr lang="en-GB"/>
          </a:p>
        </p:txBody>
      </p:sp>
    </p:spTree>
    <p:extLst>
      <p:ext uri="{BB962C8B-B14F-4D97-AF65-F5344CB8AC3E}">
        <p14:creationId xmlns:p14="http://schemas.microsoft.com/office/powerpoint/2010/main" val="114859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98802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76006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06630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87787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58687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18</a:t>
            </a:fld>
            <a:endParaRPr lang="en-US" dirty="0"/>
          </a:p>
        </p:txBody>
      </p:sp>
      <p:sp>
        <p:nvSpPr>
          <p:cNvPr id="5" name="Footer Placeholder 4"/>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7192090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6.vml"/><Relationship Id="rId5" Type="http://schemas.openxmlformats.org/officeDocument/2006/relationships/image" Target="../media/image9.emf"/><Relationship Id="rId4" Type="http://schemas.openxmlformats.org/officeDocument/2006/relationships/oleObject" Target="../embeddings/oleObject6.bin"/></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slideMaster" Target="../slideMasters/slideMaster2.xml"/><Relationship Id="rId3" Type="http://schemas.openxmlformats.org/officeDocument/2006/relationships/tags" Target="../tags/tag19.xml"/><Relationship Id="rId21" Type="http://schemas.openxmlformats.org/officeDocument/2006/relationships/image" Target="../media/image10.pn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image" Target="../media/image4.emf"/><Relationship Id="rId1" Type="http://schemas.openxmlformats.org/officeDocument/2006/relationships/vmlDrawing" Target="../drawings/vmlDrawing7.v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19" Type="http://schemas.openxmlformats.org/officeDocument/2006/relationships/oleObject" Target="../embeddings/oleObject7.bin"/><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Master" Target="../slideMasters/slideMaster1.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3.png"/><Relationship Id="rId2" Type="http://schemas.openxmlformats.org/officeDocument/2006/relationships/tags" Target="../tags/tag4.xml"/><Relationship Id="rId16" Type="http://schemas.openxmlformats.org/officeDocument/2006/relationships/image" Target="../media/image2.png"/><Relationship Id="rId1" Type="http://schemas.openxmlformats.org/officeDocument/2006/relationships/vmlDrawing" Target="../drawings/vmlDrawing3.v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4.emf"/><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oleObject" Target="../embeddings/oleObject3.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10.vml"/><Relationship Id="rId5" Type="http://schemas.openxmlformats.org/officeDocument/2006/relationships/image" Target="../media/image9.emf"/><Relationship Id="rId4" Type="http://schemas.openxmlformats.org/officeDocument/2006/relationships/oleObject" Target="../embeddings/oleObject6.bin"/></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slideMaster" Target="../slideMasters/slideMaster3.xml"/><Relationship Id="rId3" Type="http://schemas.openxmlformats.org/officeDocument/2006/relationships/tags" Target="../tags/tag38.xml"/><Relationship Id="rId21" Type="http://schemas.openxmlformats.org/officeDocument/2006/relationships/image" Target="../media/image10.png"/><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image" Target="../media/image4.emf"/><Relationship Id="rId1" Type="http://schemas.openxmlformats.org/officeDocument/2006/relationships/vmlDrawing" Target="../drawings/vmlDrawing11.v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tags" Target="../tags/tag50.xml"/><Relationship Id="rId10" Type="http://schemas.openxmlformats.org/officeDocument/2006/relationships/tags" Target="../tags/tag45.xml"/><Relationship Id="rId19" Type="http://schemas.openxmlformats.org/officeDocument/2006/relationships/oleObject" Target="../embeddings/oleObject7.bin"/><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9"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pic>
        <p:nvPicPr>
          <p:cNvPr id="14" name="Picture 13">
            <a:extLst>
              <a:ext uri="{FF2B5EF4-FFF2-40B4-BE49-F238E27FC236}">
                <a16:creationId xmlns:a16="http://schemas.microsoft.com/office/drawing/2014/main" id="{3FB02012-B02C-4CD4-AE76-DFD57483403D}"/>
              </a:ext>
            </a:extLst>
          </p:cNvPr>
          <p:cNvPicPr>
            <a:picLocks noChangeAspect="1"/>
          </p:cNvPicPr>
          <p:nvPr userDrawn="1"/>
        </p:nvPicPr>
        <p:blipFill>
          <a:blip r:embed="rId7"/>
          <a:stretch>
            <a:fillRect/>
          </a:stretch>
        </p:blipFill>
        <p:spPr>
          <a:xfrm>
            <a:off x="8301843" y="59362"/>
            <a:ext cx="627942" cy="634039"/>
          </a:xfrm>
          <a:prstGeom prst="rect">
            <a:avLst/>
          </a:prstGeom>
        </p:spPr>
      </p:pic>
      <p:sp>
        <p:nvSpPr>
          <p:cNvPr id="15" name="Rectangle 14">
            <a:extLst>
              <a:ext uri="{FF2B5EF4-FFF2-40B4-BE49-F238E27FC236}">
                <a16:creationId xmlns:a16="http://schemas.microsoft.com/office/drawing/2014/main" id="{4C950368-92D1-4E57-AA3F-2661454F4870}"/>
              </a:ext>
            </a:extLst>
          </p:cNvPr>
          <p:cNvSpPr/>
          <p:nvPr userDrawn="1"/>
        </p:nvSpPr>
        <p:spPr>
          <a:xfrm>
            <a:off x="0" y="6400319"/>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16" name="Picture 15">
            <a:extLst>
              <a:ext uri="{FF2B5EF4-FFF2-40B4-BE49-F238E27FC236}">
                <a16:creationId xmlns:a16="http://schemas.microsoft.com/office/drawing/2014/main" id="{F4EC65FF-50A6-455E-9DF9-B25AF1C7DFF9}"/>
              </a:ext>
            </a:extLst>
          </p:cNvPr>
          <p:cNvPicPr>
            <a:picLocks noChangeAspect="1"/>
          </p:cNvPicPr>
          <p:nvPr userDrawn="1"/>
        </p:nvPicPr>
        <p:blipFill>
          <a:blip r:embed="rId8"/>
          <a:stretch>
            <a:fillRect/>
          </a:stretch>
        </p:blipFill>
        <p:spPr>
          <a:xfrm>
            <a:off x="4057195" y="6400319"/>
            <a:ext cx="513692" cy="340398"/>
          </a:xfrm>
          <a:prstGeom prst="rect">
            <a:avLst/>
          </a:prstGeom>
        </p:spPr>
      </p:pic>
    </p:spTree>
    <p:extLst>
      <p:ext uri="{BB962C8B-B14F-4D97-AF65-F5344CB8AC3E}">
        <p14:creationId xmlns:p14="http://schemas.microsoft.com/office/powerpoint/2010/main" val="2911432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6061612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dirty="0"/>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32584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462222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9888244"/>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0315434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A2EE3B-C4B4-4058-82D2-861E2BF9CD16}"/>
              </a:ext>
            </a:extLst>
          </p:cNvPr>
          <p:cNvSpPr>
            <a:spLocks noGrp="1"/>
          </p:cNvSpPr>
          <p:nvPr>
            <p:ph type="ctrTitle"/>
          </p:nvPr>
        </p:nvSpPr>
        <p:spPr>
          <a:xfrm>
            <a:off x="1120180" y="2761442"/>
            <a:ext cx="6721079" cy="678647"/>
          </a:xfrm>
        </p:spPr>
        <p:txBody>
          <a:bodyPr anchor="b"/>
          <a:lstStyle>
            <a:lvl1pPr algn="ctr">
              <a:defRPr sz="4410"/>
            </a:lvl1pPr>
          </a:lstStyle>
          <a:p>
            <a:r>
              <a:rPr lang="fr-FR"/>
              <a:t>Modifiez le style du titre</a:t>
            </a:r>
            <a:endParaRPr lang="en-BI"/>
          </a:p>
        </p:txBody>
      </p:sp>
      <p:sp>
        <p:nvSpPr>
          <p:cNvPr id="3" name="Sous-titre 2">
            <a:extLst>
              <a:ext uri="{FF2B5EF4-FFF2-40B4-BE49-F238E27FC236}">
                <a16:creationId xmlns:a16="http://schemas.microsoft.com/office/drawing/2014/main" id="{29ED25EB-F0A5-4418-9165-379071C8B752}"/>
              </a:ext>
            </a:extLst>
          </p:cNvPr>
          <p:cNvSpPr>
            <a:spLocks noGrp="1"/>
          </p:cNvSpPr>
          <p:nvPr>
            <p:ph type="subTitle" idx="1"/>
          </p:nvPr>
        </p:nvSpPr>
        <p:spPr>
          <a:xfrm>
            <a:off x="1120180" y="3530331"/>
            <a:ext cx="6721079" cy="271485"/>
          </a:xfrm>
        </p:spPr>
        <p:txBody>
          <a:bodyPr/>
          <a:lstStyle>
            <a:lvl1pPr marL="0" indent="0" algn="ctr">
              <a:buNone/>
              <a:defRPr sz="1764"/>
            </a:lvl1pPr>
            <a:lvl2pPr marL="336042" indent="0" algn="ctr">
              <a:buNone/>
              <a:defRPr sz="1470"/>
            </a:lvl2pPr>
            <a:lvl3pPr marL="672084" indent="0" algn="ctr">
              <a:buNone/>
              <a:defRPr sz="1323"/>
            </a:lvl3pPr>
            <a:lvl4pPr marL="1008126" indent="0" algn="ctr">
              <a:buNone/>
              <a:defRPr sz="1176"/>
            </a:lvl4pPr>
            <a:lvl5pPr marL="1344168" indent="0" algn="ctr">
              <a:buNone/>
              <a:defRPr sz="1176"/>
            </a:lvl5pPr>
            <a:lvl6pPr marL="1680210" indent="0" algn="ctr">
              <a:buNone/>
              <a:defRPr sz="1176"/>
            </a:lvl6pPr>
            <a:lvl7pPr marL="2016252" indent="0" algn="ctr">
              <a:buNone/>
              <a:defRPr sz="1176"/>
            </a:lvl7pPr>
            <a:lvl8pPr marL="2352294" indent="0" algn="ctr">
              <a:buNone/>
              <a:defRPr sz="1176"/>
            </a:lvl8pPr>
            <a:lvl9pPr marL="2688336" indent="0" algn="ctr">
              <a:buNone/>
              <a:defRPr sz="1176"/>
            </a:lvl9pPr>
          </a:lstStyle>
          <a:p>
            <a:r>
              <a:rPr lang="fr-FR"/>
              <a:t>Modifiez le style des sous-titres du masque</a:t>
            </a:r>
            <a:endParaRPr lang="en-BI"/>
          </a:p>
        </p:txBody>
      </p:sp>
      <p:sp>
        <p:nvSpPr>
          <p:cNvPr id="4" name="Espace réservé de la date 3">
            <a:extLst>
              <a:ext uri="{FF2B5EF4-FFF2-40B4-BE49-F238E27FC236}">
                <a16:creationId xmlns:a16="http://schemas.microsoft.com/office/drawing/2014/main" id="{C4D29751-EFF8-4A5E-A837-B311A6DDC511}"/>
              </a:ext>
            </a:extLst>
          </p:cNvPr>
          <p:cNvSpPr>
            <a:spLocks noGrp="1"/>
          </p:cNvSpPr>
          <p:nvPr>
            <p:ph type="dt" sz="half" idx="10"/>
          </p:nvPr>
        </p:nvSpPr>
        <p:spPr/>
        <p:txBody>
          <a:bodyPr/>
          <a:lstStyle/>
          <a:p>
            <a:fld id="{770446EA-BE29-4867-9747-F1DD0F2DB269}" type="datetimeFigureOut">
              <a:rPr lang="en-BI" smtClean="0"/>
              <a:t>6/7/21</a:t>
            </a:fld>
            <a:endParaRPr lang="en-BI"/>
          </a:p>
        </p:txBody>
      </p:sp>
      <p:sp>
        <p:nvSpPr>
          <p:cNvPr id="5" name="Espace réservé du pied de page 4">
            <a:extLst>
              <a:ext uri="{FF2B5EF4-FFF2-40B4-BE49-F238E27FC236}">
                <a16:creationId xmlns:a16="http://schemas.microsoft.com/office/drawing/2014/main" id="{3D053A4E-1DCA-4DAA-AEFC-76E0F7010BF7}"/>
              </a:ext>
            </a:extLst>
          </p:cNvPr>
          <p:cNvSpPr>
            <a:spLocks noGrp="1"/>
          </p:cNvSpPr>
          <p:nvPr>
            <p:ph type="ftr" sz="quarter" idx="11"/>
          </p:nvPr>
        </p:nvSpPr>
        <p:spPr/>
        <p:txBody>
          <a:bodyPr/>
          <a:lstStyle/>
          <a:p>
            <a:endParaRPr lang="en-BI"/>
          </a:p>
        </p:txBody>
      </p:sp>
      <p:sp>
        <p:nvSpPr>
          <p:cNvPr id="6" name="Espace réservé du numéro de diapositive 5">
            <a:extLst>
              <a:ext uri="{FF2B5EF4-FFF2-40B4-BE49-F238E27FC236}">
                <a16:creationId xmlns:a16="http://schemas.microsoft.com/office/drawing/2014/main" id="{D68A6619-2F16-4201-B271-7EF74CEB4ED2}"/>
              </a:ext>
            </a:extLst>
          </p:cNvPr>
          <p:cNvSpPr>
            <a:spLocks noGrp="1"/>
          </p:cNvSpPr>
          <p:nvPr>
            <p:ph type="sldNum" sz="quarter" idx="12"/>
          </p:nvPr>
        </p:nvSpPr>
        <p:spPr/>
        <p:txBody>
          <a:bodyPr/>
          <a:lstStyle/>
          <a:p>
            <a:fld id="{A058F509-1668-4C8D-9E3A-5362F8C82BFC}" type="slidenum">
              <a:rPr lang="en-BI" smtClean="0"/>
              <a:t>‹#›</a:t>
            </a:fld>
            <a:endParaRPr lang="en-BI"/>
          </a:p>
        </p:txBody>
      </p:sp>
    </p:spTree>
    <p:extLst>
      <p:ext uri="{BB962C8B-B14F-4D97-AF65-F5344CB8AC3E}">
        <p14:creationId xmlns:p14="http://schemas.microsoft.com/office/powerpoint/2010/main" val="287768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1936339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7509621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271244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6739011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477642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2998243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8378516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6935759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9782677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506197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094335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2410768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22215154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2041752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1"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6949397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a:xfrm>
            <a:off x="120508" y="230188"/>
            <a:ext cx="6654067" cy="292388"/>
          </a:xfrm>
        </p:spPr>
        <p:txBody>
          <a:bodyPr/>
          <a:lstStyle/>
          <a:p>
            <a:r>
              <a:rPr lang="en-US" dirty="0"/>
              <a:t>Click to edit Master title style</a:t>
            </a:r>
          </a:p>
        </p:txBody>
      </p:sp>
    </p:spTree>
    <p:extLst>
      <p:ext uri="{BB962C8B-B14F-4D97-AF65-F5344CB8AC3E}">
        <p14:creationId xmlns:p14="http://schemas.microsoft.com/office/powerpoint/2010/main" val="97916823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54472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30160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6/7/21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357761434"/>
      </p:ext>
    </p:extLst>
  </p:cSld>
  <p:clrMapOvr>
    <a:overrideClrMapping bg1="lt1" tx1="dk1" bg2="lt2" tx2="dk2" accent1="accent1" accent2="accent2" accent3="accent3" accent4="accent4" accent5="accent5" accent6="accent6" hlink="hlink" folHlink="folHlink"/>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145"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67507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169" name="think-cell Slide" r:id="rId19" imgW="360" imgH="360" progId="">
                  <p:embed/>
                </p:oleObj>
              </mc:Choice>
              <mc:Fallback>
                <p:oleObj name="think-cell Slide" r:id="rId19" imgW="360" imgH="360" progId="">
                  <p:embed/>
                  <p:pic>
                    <p:nvPicPr>
                      <p:cNvPr id="3" name="Object 300"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3"/>
            </p:custDataLst>
          </p:nvPr>
        </p:nvGrpSpPr>
        <p:grpSpPr bwMode="auto">
          <a:xfrm flipH="1">
            <a:off x="8089907" y="6300810"/>
            <a:ext cx="869950" cy="420687"/>
            <a:chOff x="0" y="647"/>
            <a:chExt cx="2278" cy="3325"/>
          </a:xfrm>
        </p:grpSpPr>
        <p:sp>
          <p:nvSpPr>
            <p:cNvPr id="5" name="Freeform 28"/>
            <p:cNvSpPr>
              <a:spLocks/>
            </p:cNvSpPr>
            <p:nvPr>
              <p:custDataLst>
                <p:tags r:id="rId16"/>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7"/>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 name="SlideLogoText"/>
          <p:cNvSpPr>
            <a:spLocks noChangeArrowheads="1"/>
          </p:cNvSpPr>
          <p:nvPr>
            <p:custDataLst>
              <p:tags r:id="rId4"/>
            </p:custDataLst>
          </p:nvPr>
        </p:nvSpPr>
        <p:spPr bwMode="auto">
          <a:xfrm>
            <a:off x="7108180" y="6479382"/>
            <a:ext cx="1053173" cy="150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5"/>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6"/>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7"/>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8"/>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9"/>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10"/>
            </p:custDataLst>
          </p:nvPr>
        </p:nvSpPr>
        <p:spPr bwMode="auto">
          <a:xfrm>
            <a:off x="8248277" y="6447647"/>
            <a:ext cx="38473" cy="180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1"/>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2"/>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3"/>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4"/>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5"/>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10780047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20172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11716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642178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39117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592512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92726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207890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417713605"/>
      </p:ext>
    </p:extLst>
  </p:cSld>
  <p:clrMapOvr>
    <a:overrideClrMapping bg1="lt1" tx1="dk1" bg2="lt2" tx2="dk2" accent1="accent1" accent2="accent2" accent3="accent3" accent4="accent4" accent5="accent5" accent6="accent6" hlink="hlink" folHlink="folHlink"/>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2775411702"/>
      </p:ext>
    </p:extLst>
  </p:cSld>
  <p:clrMapOvr>
    <a:overrideClrMapping bg1="lt1" tx1="dk1" bg2="lt2" tx2="dk2" accent1="accent1" accent2="accent2" accent3="accent3" accent4="accent4" accent5="accent5" accent6="accent6" hlink="hlink" folHlink="folHlink"/>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4014567315"/>
      </p:ext>
    </p:extLst>
  </p:cSld>
  <p:clrMapOvr>
    <a:overrideClrMapping bg1="lt1" tx1="dk1" bg2="lt2" tx2="dk2" accent1="accent1" accent2="accent2" accent3="accent3" accent4="accent4" accent5="accent5" accent6="accent6" hlink="hlink" folHlink="folHlink"/>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749148792"/>
      </p:ext>
    </p:extLst>
  </p:cSld>
  <p:clrMapOvr>
    <a:overrideClrMapping bg1="lt1" tx1="dk1" bg2="lt2" tx2="dk2" accent1="accent1" accent2="accent2" accent3="accent3" accent4="accent4" accent5="accent5" accent6="accent6" hlink="hlink" folHlink="folHlink"/>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70650050"/>
      </p:ext>
    </p:extLst>
  </p:cSld>
  <p:clrMapOvr>
    <a:overrideClrMapping bg1="lt1" tx1="dk1" bg2="lt2" tx2="dk2" accent1="accent1" accent2="accent2" accent3="accent3" accent4="accent4" accent5="accent5" accent6="accent6" hlink="hlink" folHlink="folHlink"/>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990644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7"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02655010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2">
            <a:extLst>
              <a:ext uri="{FF2B5EF4-FFF2-40B4-BE49-F238E27FC236}">
                <a16:creationId xmlns:a16="http://schemas.microsoft.com/office/drawing/2014/main" id="{95E7C383-2785-42A2-92AD-8BFE340E9A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97809" y="97631"/>
            <a:ext cx="474047" cy="547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9957759-473A-4B0F-817A-33DD3F8C5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32" t="36741"/>
          <a:stretch/>
        </p:blipFill>
        <p:spPr bwMode="auto">
          <a:xfrm>
            <a:off x="2584496" y="6539459"/>
            <a:ext cx="6376942" cy="182016"/>
          </a:xfrm>
          <a:prstGeom prst="rect">
            <a:avLst/>
          </a:prstGeom>
          <a:noFill/>
          <a:ln>
            <a:solidFill>
              <a:srgbClr val="503D6A"/>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55ABA2-4BC5-47C3-A144-6D989A47724F}"/>
              </a:ext>
            </a:extLst>
          </p:cNvPr>
          <p:cNvSpPr/>
          <p:nvPr userDrawn="1"/>
        </p:nvSpPr>
        <p:spPr>
          <a:xfrm>
            <a:off x="1" y="6535483"/>
            <a:ext cx="2584496" cy="188072"/>
          </a:xfrm>
          <a:prstGeom prst="rect">
            <a:avLst/>
          </a:prstGeom>
          <a:solidFill>
            <a:srgbClr val="198A00"/>
          </a:solidFill>
          <a:ln w="9525">
            <a:solidFill>
              <a:srgbClr val="5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26261122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14653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73" name="think-cell Slide" r:id="rId14" imgW="360" imgH="360" progId="">
                  <p:embed/>
                </p:oleObj>
              </mc:Choice>
              <mc:Fallback>
                <p:oleObj name="think-cell Slide" r:id="rId14" imgW="360" imgH="360" progId="">
                  <p:embed/>
                  <p:pic>
                    <p:nvPicPr>
                      <p:cNvPr id="3" name="Object 30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McK 1. On-page tracker" hidden="1"/>
          <p:cNvSpPr>
            <a:spLocks noChangeArrowheads="1"/>
          </p:cNvSpPr>
          <p:nvPr>
            <p:custDataLst>
              <p:tags r:id="rId3"/>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4"/>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5"/>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6"/>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7"/>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9" name="doc id"/>
          <p:cNvSpPr>
            <a:spLocks noChangeArrowheads="1"/>
          </p:cNvSpPr>
          <p:nvPr>
            <p:custDataLst>
              <p:tags r:id="rId8"/>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9"/>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2" name="doc id"/>
          <p:cNvSpPr txBox="1">
            <a:spLocks noChangeArrowheads="1"/>
          </p:cNvSpPr>
          <p:nvPr userDrawn="1">
            <p:custDataLst>
              <p:tags r:id="rId10"/>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1"/>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2"/>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1" name="SlideBottomBar">
            <a:extLst>
              <a:ext uri="{FF2B5EF4-FFF2-40B4-BE49-F238E27FC236}">
                <a16:creationId xmlns:a16="http://schemas.microsoft.com/office/drawing/2014/main" id="{78FD313C-7A67-4358-A15B-8BB46DAC13B0}"/>
              </a:ext>
            </a:extLst>
          </p:cNvP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34" name="Slide Number">
            <a:extLst>
              <a:ext uri="{FF2B5EF4-FFF2-40B4-BE49-F238E27FC236}">
                <a16:creationId xmlns:a16="http://schemas.microsoft.com/office/drawing/2014/main" id="{E7A65611-4C29-49E0-91C7-3BAF1BD0ACB1}"/>
              </a:ext>
            </a:extLst>
          </p:cNvP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sp>
        <p:nvSpPr>
          <p:cNvPr id="42" name="Rectangle 41">
            <a:extLst>
              <a:ext uri="{FF2B5EF4-FFF2-40B4-BE49-F238E27FC236}">
                <a16:creationId xmlns:a16="http://schemas.microsoft.com/office/drawing/2014/main" id="{DC702686-8039-43C4-9CB7-39F46A7CE481}"/>
              </a:ext>
            </a:extLst>
          </p:cNvPr>
          <p:cNvSpPr/>
          <p:nvPr userDrawn="1"/>
        </p:nvSpPr>
        <p:spPr>
          <a:xfrm>
            <a:off x="0" y="6390504"/>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43" name="Picture 42">
            <a:extLst>
              <a:ext uri="{FF2B5EF4-FFF2-40B4-BE49-F238E27FC236}">
                <a16:creationId xmlns:a16="http://schemas.microsoft.com/office/drawing/2014/main" id="{93C2CD2C-0D87-4912-BDCF-BB04DB906874}"/>
              </a:ext>
            </a:extLst>
          </p:cNvPr>
          <p:cNvPicPr>
            <a:picLocks noChangeAspect="1"/>
          </p:cNvPicPr>
          <p:nvPr userDrawn="1"/>
        </p:nvPicPr>
        <p:blipFill>
          <a:blip r:embed="rId16"/>
          <a:stretch>
            <a:fillRect/>
          </a:stretch>
        </p:blipFill>
        <p:spPr>
          <a:xfrm>
            <a:off x="4057195" y="6395593"/>
            <a:ext cx="506012" cy="335309"/>
          </a:xfrm>
          <a:prstGeom prst="rect">
            <a:avLst/>
          </a:prstGeom>
        </p:spPr>
      </p:pic>
      <p:pic>
        <p:nvPicPr>
          <p:cNvPr id="44" name="Picture 43">
            <a:extLst>
              <a:ext uri="{FF2B5EF4-FFF2-40B4-BE49-F238E27FC236}">
                <a16:creationId xmlns:a16="http://schemas.microsoft.com/office/drawing/2014/main" id="{C85CF614-A83F-4D6E-A207-A04B5D033D38}"/>
              </a:ext>
            </a:extLst>
          </p:cNvPr>
          <p:cNvPicPr>
            <a:picLocks noChangeAspect="1"/>
          </p:cNvPicPr>
          <p:nvPr userDrawn="1"/>
        </p:nvPicPr>
        <p:blipFill>
          <a:blip r:embed="rId17"/>
          <a:stretch>
            <a:fillRect/>
          </a:stretch>
        </p:blipFill>
        <p:spPr>
          <a:xfrm>
            <a:off x="8301843" y="59362"/>
            <a:ext cx="627942" cy="634039"/>
          </a:xfrm>
          <a:prstGeom prst="rect">
            <a:avLst/>
          </a:prstGeom>
        </p:spPr>
      </p:pic>
    </p:spTree>
    <p:extLst>
      <p:ext uri="{BB962C8B-B14F-4D97-AF65-F5344CB8AC3E}">
        <p14:creationId xmlns:p14="http://schemas.microsoft.com/office/powerpoint/2010/main" val="390238387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6/7/21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98967986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241"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99265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65" name="think-cell Slide" r:id="rId19" imgW="360" imgH="360" progId="">
                  <p:embed/>
                </p:oleObj>
              </mc:Choice>
              <mc:Fallback>
                <p:oleObj name="think-cell Slide" r:id="rId19" imgW="360" imgH="360" progId="">
                  <p:embed/>
                  <p:pic>
                    <p:nvPicPr>
                      <p:cNvPr id="3" name="Object 300"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3"/>
            </p:custDataLst>
          </p:nvPr>
        </p:nvGrpSpPr>
        <p:grpSpPr bwMode="auto">
          <a:xfrm flipH="1">
            <a:off x="8089907" y="6300810"/>
            <a:ext cx="869950" cy="420687"/>
            <a:chOff x="0" y="647"/>
            <a:chExt cx="2278" cy="3325"/>
          </a:xfrm>
        </p:grpSpPr>
        <p:sp>
          <p:nvSpPr>
            <p:cNvPr id="5" name="Freeform 28"/>
            <p:cNvSpPr>
              <a:spLocks/>
            </p:cNvSpPr>
            <p:nvPr>
              <p:custDataLst>
                <p:tags r:id="rId16"/>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7"/>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 name="SlideLogoText"/>
          <p:cNvSpPr>
            <a:spLocks noChangeArrowheads="1"/>
          </p:cNvSpPr>
          <p:nvPr>
            <p:custDataLst>
              <p:tags r:id="rId4"/>
            </p:custDataLst>
          </p:nvPr>
        </p:nvSpPr>
        <p:spPr bwMode="auto">
          <a:xfrm>
            <a:off x="7108180" y="6479382"/>
            <a:ext cx="1053173" cy="150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5"/>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6"/>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7"/>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8"/>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9"/>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10"/>
            </p:custDataLst>
          </p:nvPr>
        </p:nvSpPr>
        <p:spPr bwMode="auto">
          <a:xfrm>
            <a:off x="8248277" y="6447647"/>
            <a:ext cx="38473" cy="180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1"/>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2"/>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3"/>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4"/>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5"/>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55179426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8731720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6055581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1757596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48772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720564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73622666"/>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889097568"/>
      </p:ext>
    </p:extLst>
  </p:cSld>
  <p:clrMapOvr>
    <a:overrideClrMapping bg1="lt1" tx1="dk1" bg2="lt2" tx2="dk2" accent1="accent1" accent2="accent2" accent3="accent3" accent4="accent4" accent5="accent5" accent6="accent6" hlink="hlink" folHlink="folHlink"/>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2366781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3746752920"/>
      </p:ext>
    </p:extLst>
  </p:cSld>
  <p:clrMapOvr>
    <a:overrideClrMapping bg1="lt1" tx1="dk1" bg2="lt2" tx2="dk2" accent1="accent1" accent2="accent2" accent3="accent3" accent4="accent4" accent5="accent5" accent6="accent6" hlink="hlink" folHlink="folHlink"/>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538867957"/>
      </p:ext>
    </p:extLst>
  </p:cSld>
  <p:clrMapOvr>
    <a:overrideClrMapping bg1="lt1" tx1="dk1" bg2="lt2" tx2="dk2" accent1="accent1" accent2="accent2" accent3="accent3" accent4="accent4" accent5="accent5" accent6="accent6" hlink="hlink" folHlink="folHlink"/>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15534510"/>
      </p:ext>
    </p:extLst>
  </p:cSld>
  <p:clrMapOvr>
    <a:overrideClrMapping bg1="lt1" tx1="dk1" bg2="lt2" tx2="dk2" accent1="accent1" accent2="accent2" accent3="accent3" accent4="accent4" accent5="accent5" accent6="accent6" hlink="hlink" folHlink="folHlink"/>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633289683"/>
      </p:ext>
    </p:extLst>
  </p:cSld>
  <p:clrMapOvr>
    <a:overrideClrMapping bg1="lt1" tx1="dk1" bg2="lt2" tx2="dk2" accent1="accent1" accent2="accent2" accent3="accent3" accent4="accent4" accent5="accent5" accent6="accent6" hlink="hlink" folHlink="folHlink"/>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9329497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23698751"/>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7257154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73230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vmlDrawing" Target="../drawings/vmlDrawing1.v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ags" Target="../tags/tag15.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vmlDrawing" Target="../drawings/vmlDrawing4.v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8.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1.emf"/><Relationship Id="rId10" Type="http://schemas.openxmlformats.org/officeDocument/2006/relationships/slideLayout" Target="../slideLayouts/slideLayout38.xml"/><Relationship Id="rId19"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oleObject" Target="../embeddings/oleObject4.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ags" Target="../tags/tag3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vmlDrawing" Target="../drawings/vmlDrawing8.v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8.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1.emf"/><Relationship Id="rId10" Type="http://schemas.openxmlformats.org/officeDocument/2006/relationships/slideLayout" Target="../slideLayouts/slideLayout56.xml"/><Relationship Id="rId19"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1"/>
            </p:custDataLst>
            <p:extLst>
              <p:ext uri="{D42A27DB-BD31-4B8C-83A1-F6EECF244321}">
                <p14:modId xmlns:p14="http://schemas.microsoft.com/office/powerpoint/2010/main" val="425410950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5" name="think-cell Slide" r:id="rId32" imgW="360" imgH="360" progId="">
                  <p:embed/>
                </p:oleObj>
              </mc:Choice>
              <mc:Fallback>
                <p:oleObj name="think-cell Slide" r:id="rId32" imgW="360" imgH="360" progId="">
                  <p:embed/>
                  <p:pic>
                    <p:nvPicPr>
                      <p:cNvPr id="2" name="Object 1" hidden="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sp>
        <p:nvSpPr>
          <p:cNvPr id="21" name="Rectangle 20">
            <a:extLst>
              <a:ext uri="{FF2B5EF4-FFF2-40B4-BE49-F238E27FC236}">
                <a16:creationId xmlns:a16="http://schemas.microsoft.com/office/drawing/2014/main" id="{81F679AC-63CD-457C-8400-D8365605ECBF}"/>
              </a:ext>
            </a:extLst>
          </p:cNvPr>
          <p:cNvSpPr/>
          <p:nvPr userDrawn="1"/>
        </p:nvSpPr>
        <p:spPr>
          <a:xfrm>
            <a:off x="0" y="6390504"/>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4" name="Picture 3">
            <a:extLst>
              <a:ext uri="{FF2B5EF4-FFF2-40B4-BE49-F238E27FC236}">
                <a16:creationId xmlns:a16="http://schemas.microsoft.com/office/drawing/2014/main" id="{16BA359A-6CDD-439D-B7B0-952285DFDE66}"/>
              </a:ext>
            </a:extLst>
          </p:cNvPr>
          <p:cNvPicPr>
            <a:picLocks noChangeAspect="1"/>
          </p:cNvPicPr>
          <p:nvPr userDrawn="1"/>
        </p:nvPicPr>
        <p:blipFill>
          <a:blip r:embed="rId34"/>
          <a:stretch>
            <a:fillRect/>
          </a:stretch>
        </p:blipFill>
        <p:spPr>
          <a:xfrm>
            <a:off x="4057195" y="6395593"/>
            <a:ext cx="506012" cy="335309"/>
          </a:xfrm>
          <a:prstGeom prst="rect">
            <a:avLst/>
          </a:prstGeom>
        </p:spPr>
      </p:pic>
      <p:pic>
        <p:nvPicPr>
          <p:cNvPr id="5" name="Picture 4">
            <a:extLst>
              <a:ext uri="{FF2B5EF4-FFF2-40B4-BE49-F238E27FC236}">
                <a16:creationId xmlns:a16="http://schemas.microsoft.com/office/drawing/2014/main" id="{E581DE28-8C8E-405F-AB81-9D6E52F0E1A3}"/>
              </a:ext>
            </a:extLst>
          </p:cNvPr>
          <p:cNvPicPr>
            <a:picLocks noChangeAspect="1"/>
          </p:cNvPicPr>
          <p:nvPr userDrawn="1"/>
        </p:nvPicPr>
        <p:blipFill>
          <a:blip r:embed="rId35"/>
          <a:stretch>
            <a:fillRect/>
          </a:stretch>
        </p:blipFill>
        <p:spPr>
          <a:xfrm>
            <a:off x="8301843" y="59362"/>
            <a:ext cx="627942" cy="634039"/>
          </a:xfrm>
          <a:prstGeom prst="rect">
            <a:avLst/>
          </a:prstGeom>
        </p:spPr>
      </p:pic>
    </p:spTree>
    <p:extLst>
      <p:ext uri="{BB962C8B-B14F-4D97-AF65-F5344CB8AC3E}">
        <p14:creationId xmlns:p14="http://schemas.microsoft.com/office/powerpoint/2010/main" val="2976269819"/>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4" r:id="rId5"/>
    <p:sldLayoutId id="2147483754" r:id="rId6"/>
    <p:sldLayoutId id="2147483755" r:id="rId7"/>
    <p:sldLayoutId id="2147483756" r:id="rId8"/>
    <p:sldLayoutId id="2147483757" r:id="rId9"/>
    <p:sldLayoutId id="2147483760" r:id="rId10"/>
    <p:sldLayoutId id="2147483761" r:id="rId11"/>
    <p:sldLayoutId id="2147483762" r:id="rId12"/>
    <p:sldLayoutId id="2147483763" r:id="rId13"/>
    <p:sldLayoutId id="2147483764" r:id="rId14"/>
    <p:sldLayoutId id="2147483765" r:id="rId15"/>
    <p:sldLayoutId id="2147483769" r:id="rId16"/>
    <p:sldLayoutId id="2147483770" r:id="rId17"/>
    <p:sldLayoutId id="2147483772" r:id="rId18"/>
    <p:sldLayoutId id="2147483777" r:id="rId19"/>
    <p:sldLayoutId id="2147483778" r:id="rId20"/>
    <p:sldLayoutId id="2147483780" r:id="rId21"/>
    <p:sldLayoutId id="2147483781" r:id="rId22"/>
    <p:sldLayoutId id="2147483802" r:id="rId23"/>
    <p:sldLayoutId id="2147483803" r:id="rId24"/>
    <p:sldLayoutId id="2147483804" r:id="rId25"/>
    <p:sldLayoutId id="2147483805" r:id="rId26"/>
    <p:sldLayoutId id="2147483806" r:id="rId27"/>
    <p:sldLayoutId id="2147483807" r:id="rId2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extLst>
              <p:ext uri="{D42A27DB-BD31-4B8C-83A1-F6EECF244321}">
                <p14:modId xmlns:p14="http://schemas.microsoft.com/office/powerpoint/2010/main" val="85359527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097" name="think-cell Slide" r:id="rId22" imgW="360" imgH="360" progId="">
                  <p:embed/>
                </p:oleObj>
              </mc:Choice>
              <mc:Fallback>
                <p:oleObj name="think-cell Slide" r:id="rId22" imgW="360" imgH="360" progId="">
                  <p:embed/>
                  <p:pic>
                    <p:nvPicPr>
                      <p:cNvPr id="2" name="Object 1"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06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extLst>
              <p:ext uri="{D42A27DB-BD31-4B8C-83A1-F6EECF244321}">
                <p14:modId xmlns:p14="http://schemas.microsoft.com/office/powerpoint/2010/main" val="105650414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193" name="think-cell Slide" r:id="rId22" imgW="360" imgH="360" progId="">
                  <p:embed/>
                </p:oleObj>
              </mc:Choice>
              <mc:Fallback>
                <p:oleObj name="think-cell Slide" r:id="rId22" imgW="360" imgH="360" progId="">
                  <p:embed/>
                  <p:pic>
                    <p:nvPicPr>
                      <p:cNvPr id="2" name="Object 1"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12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6.gi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peHCq80jBYQ?feature=oembed" TargetMode="External"/><Relationship Id="rId5" Type="http://schemas.openxmlformats.org/officeDocument/2006/relationships/hyperlink" Target="https://www.dropbox.com/home/Technical%20team%20general%20folders/Knowledge%20Hub/ALMA%20courses%20-%20French/A%20-%20Video%20lessons?preview=03+-+Vue+d%E2%80%99ensemble+de+la+plate-forme+web+de+la+carte+de+score.mp4" TargetMode="Externa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tags" Target="../tags/tag56.xml"/><Relationship Id="rId1" Type="http://schemas.openxmlformats.org/officeDocument/2006/relationships/vmlDrawing" Target="../drawings/vmlDrawing13.v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9.emf"/><Relationship Id="rId10" Type="http://schemas.openxmlformats.org/officeDocument/2006/relationships/image" Target="../media/image26.png"/><Relationship Id="rId4" Type="http://schemas.openxmlformats.org/officeDocument/2006/relationships/oleObject" Target="../embeddings/oleObject9.bin"/><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malariascorecard.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LaxmYJ_dCI4?feature=oembed" TargetMode="External"/><Relationship Id="rId5" Type="http://schemas.openxmlformats.org/officeDocument/2006/relationships/hyperlink" Target="https://www.dropbox.com/home/Technical%20team%20general%20folders/Knowledge%20Hub/ALMA%20courses%20-%20French/A%20-%20Video%20lessons?preview=06+-+Comment+analyser+une+carte+de+score.mp4" TargetMode="Externa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tags" Target="../tags/tag59.xml"/><Relationship Id="rId7" Type="http://schemas.openxmlformats.org/officeDocument/2006/relationships/notesSlide" Target="../notesSlides/notesSlide9.xml"/><Relationship Id="rId12" Type="http://schemas.openxmlformats.org/officeDocument/2006/relationships/image" Target="../media/image34.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4.xml"/><Relationship Id="rId11" Type="http://schemas.openxmlformats.org/officeDocument/2006/relationships/image" Target="../media/image33.png"/><Relationship Id="rId5" Type="http://schemas.openxmlformats.org/officeDocument/2006/relationships/tags" Target="../tags/tag61.xml"/><Relationship Id="rId10" Type="http://schemas.openxmlformats.org/officeDocument/2006/relationships/image" Target="../media/image32.jpeg"/><Relationship Id="rId4" Type="http://schemas.openxmlformats.org/officeDocument/2006/relationships/tags" Target="../tags/tag60.xml"/><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18" Type="http://schemas.openxmlformats.org/officeDocument/2006/relationships/tags" Target="../tags/tag78.xml"/><Relationship Id="rId3" Type="http://schemas.openxmlformats.org/officeDocument/2006/relationships/tags" Target="../tags/tag63.xml"/><Relationship Id="rId21" Type="http://schemas.openxmlformats.org/officeDocument/2006/relationships/slideLayout" Target="../slideLayouts/slideLayout3.xml"/><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tags" Target="../tags/tag77.xml"/><Relationship Id="rId2" Type="http://schemas.openxmlformats.org/officeDocument/2006/relationships/tags" Target="../tags/tag62.xml"/><Relationship Id="rId16" Type="http://schemas.openxmlformats.org/officeDocument/2006/relationships/tags" Target="../tags/tag76.xml"/><Relationship Id="rId20" Type="http://schemas.openxmlformats.org/officeDocument/2006/relationships/tags" Target="../tags/tag80.xml"/><Relationship Id="rId1" Type="http://schemas.openxmlformats.org/officeDocument/2006/relationships/vmlDrawing" Target="../drawings/vmlDrawing14.v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tags" Target="../tags/tag75.xml"/><Relationship Id="rId23" Type="http://schemas.openxmlformats.org/officeDocument/2006/relationships/image" Target="../media/image36.emf"/><Relationship Id="rId10" Type="http://schemas.openxmlformats.org/officeDocument/2006/relationships/tags" Target="../tags/tag70.xml"/><Relationship Id="rId19" Type="http://schemas.openxmlformats.org/officeDocument/2006/relationships/tags" Target="../tags/tag79.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 Id="rId22"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3" Type="http://schemas.openxmlformats.org/officeDocument/2006/relationships/tags" Target="../tags/tag93.xml"/><Relationship Id="rId18" Type="http://schemas.openxmlformats.org/officeDocument/2006/relationships/tags" Target="../tags/tag98.xml"/><Relationship Id="rId26" Type="http://schemas.openxmlformats.org/officeDocument/2006/relationships/tags" Target="../tags/tag106.xml"/><Relationship Id="rId39" Type="http://schemas.openxmlformats.org/officeDocument/2006/relationships/tags" Target="../tags/tag119.xml"/><Relationship Id="rId21" Type="http://schemas.openxmlformats.org/officeDocument/2006/relationships/tags" Target="../tags/tag101.xml"/><Relationship Id="rId34" Type="http://schemas.openxmlformats.org/officeDocument/2006/relationships/tags" Target="../tags/tag114.xml"/><Relationship Id="rId42" Type="http://schemas.openxmlformats.org/officeDocument/2006/relationships/tags" Target="../tags/tag122.xml"/><Relationship Id="rId47" Type="http://schemas.openxmlformats.org/officeDocument/2006/relationships/image" Target="../media/image40.png"/><Relationship Id="rId7" Type="http://schemas.openxmlformats.org/officeDocument/2006/relationships/tags" Target="../tags/tag87.xml"/><Relationship Id="rId2" Type="http://schemas.openxmlformats.org/officeDocument/2006/relationships/tags" Target="../tags/tag82.xml"/><Relationship Id="rId16" Type="http://schemas.openxmlformats.org/officeDocument/2006/relationships/tags" Target="../tags/tag96.xml"/><Relationship Id="rId29" Type="http://schemas.openxmlformats.org/officeDocument/2006/relationships/tags" Target="../tags/tag109.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tags" Target="../tags/tag104.xml"/><Relationship Id="rId32" Type="http://schemas.openxmlformats.org/officeDocument/2006/relationships/tags" Target="../tags/tag112.xml"/><Relationship Id="rId37" Type="http://schemas.openxmlformats.org/officeDocument/2006/relationships/tags" Target="../tags/tag117.xml"/><Relationship Id="rId40" Type="http://schemas.openxmlformats.org/officeDocument/2006/relationships/tags" Target="../tags/tag120.xml"/><Relationship Id="rId45" Type="http://schemas.openxmlformats.org/officeDocument/2006/relationships/slideLayout" Target="../slideLayouts/slideLayout9.xml"/><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tags" Target="../tags/tag103.xml"/><Relationship Id="rId28" Type="http://schemas.openxmlformats.org/officeDocument/2006/relationships/tags" Target="../tags/tag108.xml"/><Relationship Id="rId36" Type="http://schemas.openxmlformats.org/officeDocument/2006/relationships/tags" Target="../tags/tag116.xml"/><Relationship Id="rId10" Type="http://schemas.openxmlformats.org/officeDocument/2006/relationships/tags" Target="../tags/tag90.xml"/><Relationship Id="rId19" Type="http://schemas.openxmlformats.org/officeDocument/2006/relationships/tags" Target="../tags/tag99.xml"/><Relationship Id="rId31" Type="http://schemas.openxmlformats.org/officeDocument/2006/relationships/tags" Target="../tags/tag111.xml"/><Relationship Id="rId44" Type="http://schemas.openxmlformats.org/officeDocument/2006/relationships/tags" Target="../tags/tag124.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tags" Target="../tags/tag102.xml"/><Relationship Id="rId27" Type="http://schemas.openxmlformats.org/officeDocument/2006/relationships/tags" Target="../tags/tag107.xml"/><Relationship Id="rId30" Type="http://schemas.openxmlformats.org/officeDocument/2006/relationships/tags" Target="../tags/tag110.xml"/><Relationship Id="rId35" Type="http://schemas.openxmlformats.org/officeDocument/2006/relationships/tags" Target="../tags/tag115.xml"/><Relationship Id="rId43" Type="http://schemas.openxmlformats.org/officeDocument/2006/relationships/tags" Target="../tags/tag123.xml"/><Relationship Id="rId48" Type="http://schemas.openxmlformats.org/officeDocument/2006/relationships/image" Target="../media/image41.png"/><Relationship Id="rId8" Type="http://schemas.openxmlformats.org/officeDocument/2006/relationships/tags" Target="../tags/tag88.xml"/><Relationship Id="rId3" Type="http://schemas.openxmlformats.org/officeDocument/2006/relationships/tags" Target="../tags/tag83.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tags" Target="../tags/tag105.xml"/><Relationship Id="rId33" Type="http://schemas.openxmlformats.org/officeDocument/2006/relationships/tags" Target="../tags/tag113.xml"/><Relationship Id="rId38" Type="http://schemas.openxmlformats.org/officeDocument/2006/relationships/tags" Target="../tags/tag118.xml"/><Relationship Id="rId46" Type="http://schemas.openxmlformats.org/officeDocument/2006/relationships/image" Target="../media/image39.png"/><Relationship Id="rId20" Type="http://schemas.openxmlformats.org/officeDocument/2006/relationships/tags" Target="../tags/tag100.xml"/><Relationship Id="rId41" Type="http://schemas.openxmlformats.org/officeDocument/2006/relationships/tags" Target="../tags/tag12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9.xml"/><Relationship Id="rId1" Type="http://schemas.openxmlformats.org/officeDocument/2006/relationships/tags" Target="../tags/tag125.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126.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12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PgMtg1QO7G8?feature=oembed" TargetMode="External"/><Relationship Id="rId5" Type="http://schemas.openxmlformats.org/officeDocument/2006/relationships/hyperlink" Target="https://www.dropbox.com/home/Technical%20team%20general%20folders/Knowledge%20Hub/ALMA%20courses%20-%20French/A%20-%20Video%20lessons?preview=07+-+Comment+utiliser+les+donn%C3%A9es+de+la+carte+de+score+pour+l%E2%80%99action.mp4" TargetMode="Externa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slideLayout" Target="../slideLayouts/slideLayout3.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s>
</file>

<file path=ppt/slides/_rels/slide28.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tags" Target="../tags/tag145.xml"/><Relationship Id="rId2" Type="http://schemas.openxmlformats.org/officeDocument/2006/relationships/tags" Target="../tags/tag135.xml"/><Relationship Id="rId16" Type="http://schemas.openxmlformats.org/officeDocument/2006/relationships/slideLayout" Target="../slideLayouts/slideLayout4.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tags" Target="../tags/tag148.xml"/><Relationship Id="rId10" Type="http://schemas.openxmlformats.org/officeDocument/2006/relationships/tags" Target="../tags/tag143.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3" Type="http://schemas.openxmlformats.org/officeDocument/2006/relationships/tags" Target="../tags/tag160.xml"/><Relationship Id="rId18" Type="http://schemas.openxmlformats.org/officeDocument/2006/relationships/tags" Target="../tags/tag165.xml"/><Relationship Id="rId26" Type="http://schemas.openxmlformats.org/officeDocument/2006/relationships/tags" Target="../tags/tag173.xml"/><Relationship Id="rId39" Type="http://schemas.openxmlformats.org/officeDocument/2006/relationships/tags" Target="../tags/tag186.xml"/><Relationship Id="rId21" Type="http://schemas.openxmlformats.org/officeDocument/2006/relationships/tags" Target="../tags/tag168.xml"/><Relationship Id="rId34" Type="http://schemas.openxmlformats.org/officeDocument/2006/relationships/tags" Target="../tags/tag181.xml"/><Relationship Id="rId42" Type="http://schemas.openxmlformats.org/officeDocument/2006/relationships/tags" Target="../tags/tag189.xml"/><Relationship Id="rId47" Type="http://schemas.openxmlformats.org/officeDocument/2006/relationships/tags" Target="../tags/tag194.xml"/><Relationship Id="rId50" Type="http://schemas.openxmlformats.org/officeDocument/2006/relationships/oleObject" Target="../embeddings/oleObject11.bin"/><Relationship Id="rId7" Type="http://schemas.openxmlformats.org/officeDocument/2006/relationships/tags" Target="../tags/tag154.xml"/><Relationship Id="rId2" Type="http://schemas.openxmlformats.org/officeDocument/2006/relationships/tags" Target="../tags/tag149.xml"/><Relationship Id="rId16" Type="http://schemas.openxmlformats.org/officeDocument/2006/relationships/tags" Target="../tags/tag163.xml"/><Relationship Id="rId29" Type="http://schemas.openxmlformats.org/officeDocument/2006/relationships/tags" Target="../tags/tag176.xml"/><Relationship Id="rId11" Type="http://schemas.openxmlformats.org/officeDocument/2006/relationships/tags" Target="../tags/tag158.xml"/><Relationship Id="rId24" Type="http://schemas.openxmlformats.org/officeDocument/2006/relationships/tags" Target="../tags/tag171.xml"/><Relationship Id="rId32" Type="http://schemas.openxmlformats.org/officeDocument/2006/relationships/tags" Target="../tags/tag179.xml"/><Relationship Id="rId37" Type="http://schemas.openxmlformats.org/officeDocument/2006/relationships/tags" Target="../tags/tag184.xml"/><Relationship Id="rId40" Type="http://schemas.openxmlformats.org/officeDocument/2006/relationships/tags" Target="../tags/tag187.xml"/><Relationship Id="rId45" Type="http://schemas.openxmlformats.org/officeDocument/2006/relationships/tags" Target="../tags/tag192.xml"/><Relationship Id="rId5" Type="http://schemas.openxmlformats.org/officeDocument/2006/relationships/tags" Target="../tags/tag152.xml"/><Relationship Id="rId15" Type="http://schemas.openxmlformats.org/officeDocument/2006/relationships/tags" Target="../tags/tag162.xml"/><Relationship Id="rId23" Type="http://schemas.openxmlformats.org/officeDocument/2006/relationships/tags" Target="../tags/tag170.xml"/><Relationship Id="rId28" Type="http://schemas.openxmlformats.org/officeDocument/2006/relationships/tags" Target="../tags/tag175.xml"/><Relationship Id="rId36" Type="http://schemas.openxmlformats.org/officeDocument/2006/relationships/tags" Target="../tags/tag183.xml"/><Relationship Id="rId49" Type="http://schemas.openxmlformats.org/officeDocument/2006/relationships/slideLayout" Target="../slideLayouts/slideLayout3.xml"/><Relationship Id="rId10" Type="http://schemas.openxmlformats.org/officeDocument/2006/relationships/tags" Target="../tags/tag157.xml"/><Relationship Id="rId19" Type="http://schemas.openxmlformats.org/officeDocument/2006/relationships/tags" Target="../tags/tag166.xml"/><Relationship Id="rId31" Type="http://schemas.openxmlformats.org/officeDocument/2006/relationships/tags" Target="../tags/tag178.xml"/><Relationship Id="rId44" Type="http://schemas.openxmlformats.org/officeDocument/2006/relationships/tags" Target="../tags/tag191.xml"/><Relationship Id="rId52" Type="http://schemas.openxmlformats.org/officeDocument/2006/relationships/image" Target="../media/image53.png"/><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 Id="rId22" Type="http://schemas.openxmlformats.org/officeDocument/2006/relationships/tags" Target="../tags/tag169.xml"/><Relationship Id="rId27" Type="http://schemas.openxmlformats.org/officeDocument/2006/relationships/tags" Target="../tags/tag174.xml"/><Relationship Id="rId30" Type="http://schemas.openxmlformats.org/officeDocument/2006/relationships/tags" Target="../tags/tag177.xml"/><Relationship Id="rId35" Type="http://schemas.openxmlformats.org/officeDocument/2006/relationships/tags" Target="../tags/tag182.xml"/><Relationship Id="rId43" Type="http://schemas.openxmlformats.org/officeDocument/2006/relationships/tags" Target="../tags/tag190.xml"/><Relationship Id="rId48" Type="http://schemas.openxmlformats.org/officeDocument/2006/relationships/tags" Target="../tags/tag195.xml"/><Relationship Id="rId8" Type="http://schemas.openxmlformats.org/officeDocument/2006/relationships/tags" Target="../tags/tag155.xml"/><Relationship Id="rId51" Type="http://schemas.openxmlformats.org/officeDocument/2006/relationships/image" Target="../media/image4.emf"/><Relationship Id="rId3" Type="http://schemas.openxmlformats.org/officeDocument/2006/relationships/tags" Target="../tags/tag150.xml"/><Relationship Id="rId12" Type="http://schemas.openxmlformats.org/officeDocument/2006/relationships/tags" Target="../tags/tag159.xml"/><Relationship Id="rId17" Type="http://schemas.openxmlformats.org/officeDocument/2006/relationships/tags" Target="../tags/tag164.xml"/><Relationship Id="rId25" Type="http://schemas.openxmlformats.org/officeDocument/2006/relationships/tags" Target="../tags/tag172.xml"/><Relationship Id="rId33" Type="http://schemas.openxmlformats.org/officeDocument/2006/relationships/tags" Target="../tags/tag180.xml"/><Relationship Id="rId38" Type="http://schemas.openxmlformats.org/officeDocument/2006/relationships/tags" Target="../tags/tag185.xml"/><Relationship Id="rId46" Type="http://schemas.openxmlformats.org/officeDocument/2006/relationships/tags" Target="../tags/tag193.xml"/><Relationship Id="rId20" Type="http://schemas.openxmlformats.org/officeDocument/2006/relationships/tags" Target="../tags/tag167.xml"/><Relationship Id="rId41" Type="http://schemas.openxmlformats.org/officeDocument/2006/relationships/tags" Target="../tags/tag188.xml"/><Relationship Id="rId1" Type="http://schemas.openxmlformats.org/officeDocument/2006/relationships/vmlDrawing" Target="../drawings/vmlDrawing15.vml"/><Relationship Id="rId6" Type="http://schemas.openxmlformats.org/officeDocument/2006/relationships/tags" Target="../tags/tag153.xml"/></Relationships>
</file>

<file path=ppt/slides/_rels/slide31.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tags" Target="../tags/tag207.xml"/><Relationship Id="rId18" Type="http://schemas.openxmlformats.org/officeDocument/2006/relationships/image" Target="../media/image36.emf"/><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tags" Target="../tags/tag206.xml"/><Relationship Id="rId17" Type="http://schemas.openxmlformats.org/officeDocument/2006/relationships/oleObject" Target="../embeddings/oleObject12.bin"/><Relationship Id="rId2" Type="http://schemas.openxmlformats.org/officeDocument/2006/relationships/tags" Target="../tags/tag196.xml"/><Relationship Id="rId16" Type="http://schemas.openxmlformats.org/officeDocument/2006/relationships/notesSlide" Target="../notesSlides/notesSlide14.xml"/><Relationship Id="rId1" Type="http://schemas.openxmlformats.org/officeDocument/2006/relationships/vmlDrawing" Target="../drawings/vmlDrawing16.vml"/><Relationship Id="rId6" Type="http://schemas.openxmlformats.org/officeDocument/2006/relationships/tags" Target="../tags/tag200.xml"/><Relationship Id="rId11" Type="http://schemas.openxmlformats.org/officeDocument/2006/relationships/tags" Target="../tags/tag205.xml"/><Relationship Id="rId5" Type="http://schemas.openxmlformats.org/officeDocument/2006/relationships/tags" Target="../tags/tag199.xml"/><Relationship Id="rId15" Type="http://schemas.openxmlformats.org/officeDocument/2006/relationships/slideLayout" Target="../slideLayouts/slideLayout4.xml"/><Relationship Id="rId10" Type="http://schemas.openxmlformats.org/officeDocument/2006/relationships/tags" Target="../tags/tag204.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tags" Target="../tags/tag208.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ty10pFnMNGU?feature=oembed" TargetMode="External"/><Relationship Id="rId5" Type="http://schemas.openxmlformats.org/officeDocument/2006/relationships/hyperlink" Target="https://www.dropbox.com/home/Technical%20team%20general%20folders/Knowledge%20Hub/ALMA%20courses%20-%20French/A%20-%20Video%20lessons?preview=08+-+Comment+int%C3%A9grer+la+revue+de+l%E2%80%99outil+carte+de+score+dans+les+m%C3%A9canismes+de+redevabilit%C3%A9+existants.mp4" TargetMode="Externa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13" Type="http://schemas.openxmlformats.org/officeDocument/2006/relationships/tags" Target="../tags/tag221.xml"/><Relationship Id="rId18" Type="http://schemas.openxmlformats.org/officeDocument/2006/relationships/tags" Target="../tags/tag226.xml"/><Relationship Id="rId26" Type="http://schemas.openxmlformats.org/officeDocument/2006/relationships/tags" Target="../tags/tag234.xml"/><Relationship Id="rId39" Type="http://schemas.openxmlformats.org/officeDocument/2006/relationships/tags" Target="../tags/tag247.xml"/><Relationship Id="rId21" Type="http://schemas.openxmlformats.org/officeDocument/2006/relationships/tags" Target="../tags/tag229.xml"/><Relationship Id="rId34" Type="http://schemas.openxmlformats.org/officeDocument/2006/relationships/tags" Target="../tags/tag242.xml"/><Relationship Id="rId42" Type="http://schemas.openxmlformats.org/officeDocument/2006/relationships/tags" Target="../tags/tag250.xml"/><Relationship Id="rId47" Type="http://schemas.openxmlformats.org/officeDocument/2006/relationships/tags" Target="../tags/tag255.xml"/><Relationship Id="rId50" Type="http://schemas.openxmlformats.org/officeDocument/2006/relationships/tags" Target="../tags/tag258.xml"/><Relationship Id="rId55" Type="http://schemas.openxmlformats.org/officeDocument/2006/relationships/tags" Target="../tags/tag263.xml"/><Relationship Id="rId63" Type="http://schemas.openxmlformats.org/officeDocument/2006/relationships/tags" Target="../tags/tag271.xml"/><Relationship Id="rId7" Type="http://schemas.openxmlformats.org/officeDocument/2006/relationships/tags" Target="../tags/tag215.xml"/><Relationship Id="rId2" Type="http://schemas.openxmlformats.org/officeDocument/2006/relationships/tags" Target="../tags/tag210.xml"/><Relationship Id="rId16" Type="http://schemas.openxmlformats.org/officeDocument/2006/relationships/tags" Target="../tags/tag224.xml"/><Relationship Id="rId29" Type="http://schemas.openxmlformats.org/officeDocument/2006/relationships/tags" Target="../tags/tag237.xml"/><Relationship Id="rId11" Type="http://schemas.openxmlformats.org/officeDocument/2006/relationships/tags" Target="../tags/tag219.xml"/><Relationship Id="rId24" Type="http://schemas.openxmlformats.org/officeDocument/2006/relationships/tags" Target="../tags/tag232.xml"/><Relationship Id="rId32" Type="http://schemas.openxmlformats.org/officeDocument/2006/relationships/tags" Target="../tags/tag240.xml"/><Relationship Id="rId37" Type="http://schemas.openxmlformats.org/officeDocument/2006/relationships/tags" Target="../tags/tag245.xml"/><Relationship Id="rId40" Type="http://schemas.openxmlformats.org/officeDocument/2006/relationships/tags" Target="../tags/tag248.xml"/><Relationship Id="rId45" Type="http://schemas.openxmlformats.org/officeDocument/2006/relationships/tags" Target="../tags/tag253.xml"/><Relationship Id="rId53" Type="http://schemas.openxmlformats.org/officeDocument/2006/relationships/tags" Target="../tags/tag261.xml"/><Relationship Id="rId58" Type="http://schemas.openxmlformats.org/officeDocument/2006/relationships/tags" Target="../tags/tag266.xml"/><Relationship Id="rId5" Type="http://schemas.openxmlformats.org/officeDocument/2006/relationships/tags" Target="../tags/tag213.xml"/><Relationship Id="rId61" Type="http://schemas.openxmlformats.org/officeDocument/2006/relationships/tags" Target="../tags/tag269.xml"/><Relationship Id="rId19" Type="http://schemas.openxmlformats.org/officeDocument/2006/relationships/tags" Target="../tags/tag227.xml"/><Relationship Id="rId14" Type="http://schemas.openxmlformats.org/officeDocument/2006/relationships/tags" Target="../tags/tag222.xml"/><Relationship Id="rId22" Type="http://schemas.openxmlformats.org/officeDocument/2006/relationships/tags" Target="../tags/tag230.xml"/><Relationship Id="rId27" Type="http://schemas.openxmlformats.org/officeDocument/2006/relationships/tags" Target="../tags/tag235.xml"/><Relationship Id="rId30" Type="http://schemas.openxmlformats.org/officeDocument/2006/relationships/tags" Target="../tags/tag238.xml"/><Relationship Id="rId35" Type="http://schemas.openxmlformats.org/officeDocument/2006/relationships/tags" Target="../tags/tag243.xml"/><Relationship Id="rId43" Type="http://schemas.openxmlformats.org/officeDocument/2006/relationships/tags" Target="../tags/tag251.xml"/><Relationship Id="rId48" Type="http://schemas.openxmlformats.org/officeDocument/2006/relationships/tags" Target="../tags/tag256.xml"/><Relationship Id="rId56" Type="http://schemas.openxmlformats.org/officeDocument/2006/relationships/tags" Target="../tags/tag264.xml"/><Relationship Id="rId64" Type="http://schemas.openxmlformats.org/officeDocument/2006/relationships/slideLayout" Target="../slideLayouts/slideLayout13.xml"/><Relationship Id="rId8" Type="http://schemas.openxmlformats.org/officeDocument/2006/relationships/tags" Target="../tags/tag216.xml"/><Relationship Id="rId51" Type="http://schemas.openxmlformats.org/officeDocument/2006/relationships/tags" Target="../tags/tag259.xml"/><Relationship Id="rId3" Type="http://schemas.openxmlformats.org/officeDocument/2006/relationships/tags" Target="../tags/tag211.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tags" Target="../tags/tag233.xml"/><Relationship Id="rId33" Type="http://schemas.openxmlformats.org/officeDocument/2006/relationships/tags" Target="../tags/tag241.xml"/><Relationship Id="rId38" Type="http://schemas.openxmlformats.org/officeDocument/2006/relationships/tags" Target="../tags/tag246.xml"/><Relationship Id="rId46" Type="http://schemas.openxmlformats.org/officeDocument/2006/relationships/tags" Target="../tags/tag254.xml"/><Relationship Id="rId59" Type="http://schemas.openxmlformats.org/officeDocument/2006/relationships/tags" Target="../tags/tag267.xml"/><Relationship Id="rId20" Type="http://schemas.openxmlformats.org/officeDocument/2006/relationships/tags" Target="../tags/tag228.xml"/><Relationship Id="rId41" Type="http://schemas.openxmlformats.org/officeDocument/2006/relationships/tags" Target="../tags/tag249.xml"/><Relationship Id="rId54" Type="http://schemas.openxmlformats.org/officeDocument/2006/relationships/tags" Target="../tags/tag262.xml"/><Relationship Id="rId62" Type="http://schemas.openxmlformats.org/officeDocument/2006/relationships/tags" Target="../tags/tag270.xml"/><Relationship Id="rId1" Type="http://schemas.openxmlformats.org/officeDocument/2006/relationships/tags" Target="../tags/tag209.xml"/><Relationship Id="rId6" Type="http://schemas.openxmlformats.org/officeDocument/2006/relationships/tags" Target="../tags/tag214.xml"/><Relationship Id="rId15" Type="http://schemas.openxmlformats.org/officeDocument/2006/relationships/tags" Target="../tags/tag223.xml"/><Relationship Id="rId23" Type="http://schemas.openxmlformats.org/officeDocument/2006/relationships/tags" Target="../tags/tag231.xml"/><Relationship Id="rId28" Type="http://schemas.openxmlformats.org/officeDocument/2006/relationships/tags" Target="../tags/tag236.xml"/><Relationship Id="rId36" Type="http://schemas.openxmlformats.org/officeDocument/2006/relationships/tags" Target="../tags/tag244.xml"/><Relationship Id="rId49" Type="http://schemas.openxmlformats.org/officeDocument/2006/relationships/tags" Target="../tags/tag257.xml"/><Relationship Id="rId57" Type="http://schemas.openxmlformats.org/officeDocument/2006/relationships/tags" Target="../tags/tag265.xml"/><Relationship Id="rId10" Type="http://schemas.openxmlformats.org/officeDocument/2006/relationships/tags" Target="../tags/tag218.xml"/><Relationship Id="rId31" Type="http://schemas.openxmlformats.org/officeDocument/2006/relationships/tags" Target="../tags/tag239.xml"/><Relationship Id="rId44" Type="http://schemas.openxmlformats.org/officeDocument/2006/relationships/tags" Target="../tags/tag252.xml"/><Relationship Id="rId52" Type="http://schemas.openxmlformats.org/officeDocument/2006/relationships/tags" Target="../tags/tag260.xml"/><Relationship Id="rId60" Type="http://schemas.openxmlformats.org/officeDocument/2006/relationships/tags" Target="../tags/tag268.xml"/><Relationship Id="rId4" Type="http://schemas.openxmlformats.org/officeDocument/2006/relationships/tags" Target="../tags/tag212.xml"/><Relationship Id="rId9" Type="http://schemas.openxmlformats.org/officeDocument/2006/relationships/tags" Target="../tags/tag217.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dropbox.com/scl/fi/zrqi1scy8sx2rbqp46nfz/Comptes-Plateforme-Web-Carte-de-Score_template.xlsx?dl=0&amp;rlkey=mqv3py8j9mivsd6w943q0impa" TargetMode="External"/><Relationship Id="rId2" Type="http://schemas.openxmlformats.org/officeDocument/2006/relationships/hyperlink" Target="https://www.dropbox.com/sh/3e634s76eiyq9zz/AAAt9YBNNaCGpEu9lo0ikIm4a?dl=0" TargetMode="External"/><Relationship Id="rId1" Type="http://schemas.openxmlformats.org/officeDocument/2006/relationships/slideLayout" Target="../slideLayouts/slideLayout2.xml"/><Relationship Id="rId5" Type="http://schemas.openxmlformats.org/officeDocument/2006/relationships/hyperlink" Target="mailto:dduque@alma2030.org" TargetMode="External"/><Relationship Id="rId4" Type="http://schemas.openxmlformats.org/officeDocument/2006/relationships/hyperlink" Target="https://www.dropbox.com/scl/fi/loyalmx9100lli20l8dyy/Liste-de-pr-sence_atelier-ALMA.docx?dl=0&amp;rlkey=8mhnxc7st66y9glclosoeiwh5"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mailto:account@rmnch.org" TargetMode="External"/><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malariascorecard.org/" TargetMode="External"/><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play.google.com/store/apps/details?id=org.alm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3.xml"/><Relationship Id="rId1" Type="http://schemas.openxmlformats.org/officeDocument/2006/relationships/video" Target="https://www.youtube.com/embed/ZGSrC-Bz8tQ?feature=oembed" TargetMode="External"/><Relationship Id="rId4" Type="http://schemas.openxmlformats.org/officeDocument/2006/relationships/hyperlink" Target="https://www.dropbox.com/s/wv834n8kayro6q1/French_Part%201%20web%20platform_users.mp4?dl=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3.xml"/><Relationship Id="rId1" Type="http://schemas.openxmlformats.org/officeDocument/2006/relationships/video" Target="https://www.youtube.com/embed/U5Hvv7bFeMA?feature=oembed" TargetMode="External"/><Relationship Id="rId4" Type="http://schemas.openxmlformats.org/officeDocument/2006/relationships/hyperlink" Target="https://www.dropbox.com/s/kbq1t0bpzn0ge6n/French_Part%202%20web%20platform_users.mp4?dl=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3.xml"/><Relationship Id="rId1" Type="http://schemas.openxmlformats.org/officeDocument/2006/relationships/video" Target="https://www.youtube.com/embed/2ZGW560s1yY?feature=oembed" TargetMode="External"/><Relationship Id="rId4" Type="http://schemas.openxmlformats.org/officeDocument/2006/relationships/hyperlink" Target="https://www.dropbox.com/s/sfiuaekdsz0e0za/French_Part%203%20action%20tracker.mp4?dl=0"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3.xml"/><Relationship Id="rId1" Type="http://schemas.openxmlformats.org/officeDocument/2006/relationships/video" Target="https://www.youtube.com/embed/AKvo1QnBkZw?feature=oembed" TargetMode="External"/><Relationship Id="rId4" Type="http://schemas.openxmlformats.org/officeDocument/2006/relationships/hyperlink" Target="https://www.dropbox.com/s/hoedvsolnnn7xxx/French_Admin_Part%201%20Scorecard%20Web%20Platform.mp4?dl=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pbaptiste@google.com" TargetMode="External"/><Relationship Id="rId2" Type="http://schemas.openxmlformats.org/officeDocument/2006/relationships/hyperlink" Target="https://www.dropbox.com/scl/fi/zrqi1scy8sx2rbqp46nfz/Comptes-Plateforme-Web-Carte-de-Score_template.xlsx?dl=0&amp;rlkey=mqv3py8j9mivsd6w943q0impa"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dropbox.com/s/t9onfvoe51pbbwv/French_Admin_Part%202%20Scorecard%20Web%20Platform.mp4?dl=0" TargetMode="External"/><Relationship Id="rId2" Type="http://schemas.openxmlformats.org/officeDocument/2006/relationships/slideLayout" Target="../slideLayouts/slideLayout3.xml"/><Relationship Id="rId1" Type="http://schemas.openxmlformats.org/officeDocument/2006/relationships/video" Target="https://www.youtube.com/embed/GiNG4ZyjpcI?feature=oembed" TargetMode="Externa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dropbox.com/home/Technical%20team%20general%20folders/Knowledge%20Hub/ALMA%20courses%20-%20French/A%20-%20Video%20lessons?preview=12+-+Partager+votre+carte+de+score+avec+les+d%C3%A9cideurs%2C+membres+du+personnel+de+programme%2C+membres+de+la+communaut%C3%A9+et+les+partenaires.mp4" TargetMode="External"/><Relationship Id="rId2" Type="http://schemas.openxmlformats.org/officeDocument/2006/relationships/slideLayout" Target="../slideLayouts/slideLayout3.xml"/><Relationship Id="rId1" Type="http://schemas.openxmlformats.org/officeDocument/2006/relationships/video" Target="https://www.youtube.com/embed/vvArLqDk5Ds?feature=oembed" TargetMode="Externa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7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7.xml"/><Relationship Id="rId1" Type="http://schemas.openxmlformats.org/officeDocument/2006/relationships/tags" Target="../tags/tag273.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tags" Target="../tags/tag27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75.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dropbox.com/home/Technical%20team%20general%20folders/Knowledge%20Hub/ALMA%20courses%20-%20French/A%20-%20Video%20lessons?preview=13+-+Utiliser+la+carte+de+score+pour+un+engagement+de+haut+niveau.mp4" TargetMode="External"/><Relationship Id="rId2" Type="http://schemas.openxmlformats.org/officeDocument/2006/relationships/slideLayout" Target="../slideLayouts/slideLayout3.xml"/><Relationship Id="rId1" Type="http://schemas.openxmlformats.org/officeDocument/2006/relationships/video" Target="https://www.youtube.com/embed/izJYiu5ggoI?feature=oembed" TargetMode="Externa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Q2335jukPOw?feature=oembed" TargetMode="External"/><Relationship Id="rId5" Type="http://schemas.openxmlformats.org/officeDocument/2006/relationships/hyperlink" Target="https://www.dropbox.com/home/Technical%20team%20general%20folders/Knowledge%20Hub/ALMA%20courses%20-%20French/A%20-%20Video%20lessons?preview=02+-+Aper%C3%A7u+de+l%E2%80%99outil+de+gestion+de+carte+de+score.mp4" TargetMode="Externa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www.scorecardhub.org/fr" TargetMode="External"/><Relationship Id="rId2" Type="http://schemas.openxmlformats.org/officeDocument/2006/relationships/image" Target="../media/image91.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chart" Target="../charts/chart1.xml"/><Relationship Id="rId1" Type="http://schemas.openxmlformats.org/officeDocument/2006/relationships/slideLayout" Target="../slideLayouts/slideLayout28.xml"/><Relationship Id="rId5" Type="http://schemas.openxmlformats.org/officeDocument/2006/relationships/image" Target="../media/image93.png"/><Relationship Id="rId4" Type="http://schemas.openxmlformats.org/officeDocument/2006/relationships/hyperlink" Target="http://www.scorecardhub.org/fr"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4" Type="http://schemas.openxmlformats.org/officeDocument/2006/relationships/hyperlink" Target="mailto:scorecardhub@alma2030.org"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mailto:scorecardhub@alma2030.org" TargetMode="External"/><Relationship Id="rId2" Type="http://schemas.openxmlformats.org/officeDocument/2006/relationships/image" Target="../media/image96.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hyperlink" Target="https://scorecardhub.org/fr/cartes-de-score/" TargetMode="External"/><Relationship Id="rId2" Type="http://schemas.openxmlformats.org/officeDocument/2006/relationships/hyperlink" Target="https://scorecardhub.org/guides-and-toolkits/download-course-content-to-access-when-you-do-not-have-an-internet-connection/" TargetMode="External"/><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hyperlink" Target="https://scorecardhub.org/fr/bonnes-pratiques/"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hyperlink" Target="https://scorecardhub.org/fr/"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xml"/><Relationship Id="rId1" Type="http://schemas.openxmlformats.org/officeDocument/2006/relationships/vmlDrawing" Target="../drawings/vmlDrawing12.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89" y="3351400"/>
            <a:ext cx="6858728" cy="1447704"/>
          </a:xfrm>
        </p:spPr>
        <p:txBody>
          <a:bodyPr/>
          <a:lstStyle/>
          <a:p>
            <a:pPr algn="ctr"/>
            <a:r>
              <a:rPr lang="fr-FR" sz="3136" dirty="0">
                <a:solidFill>
                  <a:schemeClr val="tx1"/>
                </a:solidFill>
              </a:rPr>
              <a:t>Carte de Score de la SRMNIA</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29094" y="5416229"/>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descr="Text, logo&#10;&#10;Description automatically generated">
            <a:extLst>
              <a:ext uri="{FF2B5EF4-FFF2-40B4-BE49-F238E27FC236}">
                <a16:creationId xmlns:a16="http://schemas.microsoft.com/office/drawing/2014/main" id="{CB633535-CC37-4F37-844E-076E5AED9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712" y="4434454"/>
            <a:ext cx="4492482" cy="1123121"/>
          </a:xfrm>
          <a:prstGeom prst="rect">
            <a:avLst/>
          </a:prstGeom>
        </p:spPr>
      </p:pic>
      <p:pic>
        <p:nvPicPr>
          <p:cNvPr id="9" name="Picture 8">
            <a:extLst>
              <a:ext uri="{FF2B5EF4-FFF2-40B4-BE49-F238E27FC236}">
                <a16:creationId xmlns:a16="http://schemas.microsoft.com/office/drawing/2014/main" id="{9E084D09-600A-4DAE-A7BD-5892FAC00DBB}"/>
              </a:ext>
            </a:extLst>
          </p:cNvPr>
          <p:cNvPicPr>
            <a:picLocks noChangeAspect="1"/>
          </p:cNvPicPr>
          <p:nvPr/>
        </p:nvPicPr>
        <p:blipFill>
          <a:blip r:embed="rId4"/>
          <a:stretch>
            <a:fillRect/>
          </a:stretch>
        </p:blipFill>
        <p:spPr>
          <a:xfrm>
            <a:off x="2876111" y="69397"/>
            <a:ext cx="3011685" cy="3036071"/>
          </a:xfrm>
          <a:prstGeom prst="rect">
            <a:avLst/>
          </a:prstGeom>
        </p:spPr>
      </p:pic>
      <p:grpSp>
        <p:nvGrpSpPr>
          <p:cNvPr id="10" name="Group 9">
            <a:extLst>
              <a:ext uri="{FF2B5EF4-FFF2-40B4-BE49-F238E27FC236}">
                <a16:creationId xmlns:a16="http://schemas.microsoft.com/office/drawing/2014/main" id="{A6A559A9-7D40-4965-99DD-AF47E6D9CA15}"/>
              </a:ext>
            </a:extLst>
          </p:cNvPr>
          <p:cNvGrpSpPr/>
          <p:nvPr/>
        </p:nvGrpSpPr>
        <p:grpSpPr>
          <a:xfrm>
            <a:off x="-3583" y="6365028"/>
            <a:ext cx="8961438" cy="348643"/>
            <a:chOff x="0" y="6465918"/>
            <a:chExt cx="8961438" cy="348643"/>
          </a:xfrm>
        </p:grpSpPr>
        <p:sp>
          <p:nvSpPr>
            <p:cNvPr id="11" name="Rectangle 10">
              <a:extLst>
                <a:ext uri="{FF2B5EF4-FFF2-40B4-BE49-F238E27FC236}">
                  <a16:creationId xmlns:a16="http://schemas.microsoft.com/office/drawing/2014/main" id="{EDE7B856-E914-4A36-A292-A031D00559B0}"/>
                </a:ext>
              </a:extLst>
            </p:cNvPr>
            <p:cNvSpPr/>
            <p:nvPr/>
          </p:nvSpPr>
          <p:spPr>
            <a:xfrm>
              <a:off x="0" y="6465918"/>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12" name="Picture 4">
              <a:extLst>
                <a:ext uri="{FF2B5EF4-FFF2-40B4-BE49-F238E27FC236}">
                  <a16:creationId xmlns:a16="http://schemas.microsoft.com/office/drawing/2014/main" id="{87C1D277-C75A-4722-ABC7-89BE6E9FEE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0802" y="6474163"/>
              <a:ext cx="509470" cy="3403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991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98183" y="256965"/>
            <a:ext cx="6654067" cy="29238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err="1"/>
              <a:t>Où</a:t>
            </a:r>
            <a:r>
              <a:rPr lang="en-GB" dirty="0"/>
              <a:t> les carte de score pays </a:t>
            </a:r>
            <a:r>
              <a:rPr lang="en-GB" dirty="0" err="1"/>
              <a:t>sont</a:t>
            </a:r>
            <a:r>
              <a:rPr lang="en-GB" dirty="0"/>
              <a:t> </a:t>
            </a:r>
            <a:r>
              <a:rPr lang="en-GB" dirty="0" err="1"/>
              <a:t>utilisées</a:t>
            </a:r>
            <a:r>
              <a:rPr lang="en-GB" dirty="0"/>
              <a:t>
</a:t>
            </a:r>
            <a:endParaRPr lang="en-GB" noProof="0" dirty="0"/>
          </a:p>
        </p:txBody>
      </p:sp>
      <p:sp>
        <p:nvSpPr>
          <p:cNvPr id="171" name="Text Placeholder 5">
            <a:extLst>
              <a:ext uri="{FF2B5EF4-FFF2-40B4-BE49-F238E27FC236}">
                <a16:creationId xmlns:a16="http://schemas.microsoft.com/office/drawing/2014/main" id="{D1D34180-87F6-4873-B19F-1C31E64CD03F}"/>
              </a:ext>
            </a:extLst>
          </p:cNvPr>
          <p:cNvSpPr txBox="1">
            <a:spLocks/>
          </p:cNvSpPr>
          <p:nvPr/>
        </p:nvSpPr>
        <p:spPr>
          <a:xfrm>
            <a:off x="277477" y="1282217"/>
            <a:ext cx="4088107" cy="477053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spcBef>
                <a:spcPts val="200"/>
              </a:spcBef>
              <a:spcAft>
                <a:spcPts val="600"/>
              </a:spcAft>
              <a:buFont typeface="Arial" panose="020B0604020202020204" pitchFamily="34" charset="0"/>
              <a:buChar char="•"/>
            </a:pPr>
            <a:r>
              <a:rPr lang="fr-FR" sz="1500" dirty="0">
                <a:solidFill>
                  <a:schemeClr val="bg2">
                    <a:lumMod val="10000"/>
                  </a:schemeClr>
                </a:solidFill>
              </a:rPr>
              <a:t>Intégrées aux processus de gestion et de décision existants</a:t>
            </a:r>
          </a:p>
          <a:p>
            <a:pPr marL="285750" indent="-285750">
              <a:lnSpc>
                <a:spcPct val="100000"/>
              </a:lnSpc>
              <a:spcBef>
                <a:spcPts val="200"/>
              </a:spcBef>
              <a:spcAft>
                <a:spcPts val="200"/>
              </a:spcAft>
              <a:buFont typeface="Arial" panose="020B0604020202020204" pitchFamily="34" charset="0"/>
              <a:buChar char="•"/>
            </a:pPr>
            <a:r>
              <a:rPr lang="fr-FR" sz="1500" b="1" dirty="0">
                <a:solidFill>
                  <a:schemeClr val="bg2">
                    <a:lumMod val="10000"/>
                  </a:schemeClr>
                </a:solidFill>
              </a:rPr>
              <a:t>Cartes de score nationales</a:t>
            </a:r>
          </a:p>
          <a:p>
            <a:pPr marL="539750" lvl="2" indent="-198438">
              <a:lnSpc>
                <a:spcPct val="100000"/>
              </a:lnSpc>
              <a:spcBef>
                <a:spcPts val="200"/>
              </a:spcBef>
              <a:spcAft>
                <a:spcPts val="200"/>
              </a:spcAft>
            </a:pPr>
            <a:r>
              <a:rPr lang="fr-FR" sz="1500" dirty="0">
                <a:solidFill>
                  <a:schemeClr val="bg2">
                    <a:lumMod val="10000"/>
                  </a:schemeClr>
                </a:solidFill>
              </a:rPr>
              <a:t>40 contre le paludisme</a:t>
            </a:r>
          </a:p>
          <a:p>
            <a:pPr marL="539750" lvl="2" indent="-198438">
              <a:lnSpc>
                <a:spcPct val="100000"/>
              </a:lnSpc>
              <a:spcBef>
                <a:spcPts val="200"/>
              </a:spcBef>
              <a:spcAft>
                <a:spcPts val="200"/>
              </a:spcAft>
            </a:pPr>
            <a:r>
              <a:rPr lang="fr-FR" sz="1500" dirty="0">
                <a:solidFill>
                  <a:schemeClr val="bg2">
                    <a:lumMod val="10000"/>
                  </a:schemeClr>
                </a:solidFill>
              </a:rPr>
              <a:t>29 pour la SRMNIA</a:t>
            </a:r>
          </a:p>
          <a:p>
            <a:pPr marL="539750" lvl="2" indent="-198438">
              <a:lnSpc>
                <a:spcPct val="100000"/>
              </a:lnSpc>
              <a:spcBef>
                <a:spcPts val="200"/>
              </a:spcBef>
              <a:spcAft>
                <a:spcPts val="200"/>
              </a:spcAft>
            </a:pPr>
            <a:r>
              <a:rPr lang="fr-FR" sz="1500" dirty="0">
                <a:solidFill>
                  <a:schemeClr val="bg2">
                    <a:lumMod val="10000"/>
                  </a:schemeClr>
                </a:solidFill>
              </a:rPr>
              <a:t>6</a:t>
            </a:r>
            <a:r>
              <a:rPr lang="fr-FR" sz="1500" b="1" dirty="0">
                <a:solidFill>
                  <a:schemeClr val="bg2">
                    <a:lumMod val="10000"/>
                  </a:schemeClr>
                </a:solidFill>
              </a:rPr>
              <a:t> </a:t>
            </a:r>
            <a:r>
              <a:rPr lang="fr-FR" sz="1500" dirty="0">
                <a:solidFill>
                  <a:schemeClr val="bg2">
                    <a:lumMod val="10000"/>
                  </a:schemeClr>
                </a:solidFill>
              </a:rPr>
              <a:t>contre les MTN</a:t>
            </a:r>
          </a:p>
          <a:p>
            <a:pPr marL="539750" lvl="2" indent="-198438">
              <a:lnSpc>
                <a:spcPct val="100000"/>
              </a:lnSpc>
              <a:spcBef>
                <a:spcPts val="200"/>
              </a:spcBef>
              <a:spcAft>
                <a:spcPts val="200"/>
              </a:spcAft>
            </a:pPr>
            <a:r>
              <a:rPr lang="fr-FR" sz="1500" dirty="0">
                <a:solidFill>
                  <a:schemeClr val="bg2">
                    <a:lumMod val="10000"/>
                  </a:schemeClr>
                </a:solidFill>
              </a:rPr>
              <a:t>4 communautaires</a:t>
            </a:r>
          </a:p>
          <a:p>
            <a:pPr marL="539750" lvl="2" indent="-198438">
              <a:lnSpc>
                <a:spcPct val="100000"/>
              </a:lnSpc>
              <a:spcBef>
                <a:spcPts val="200"/>
              </a:spcBef>
              <a:spcAft>
                <a:spcPts val="200"/>
              </a:spcAft>
            </a:pPr>
            <a:r>
              <a:rPr lang="fr-FR" sz="1500" dirty="0">
                <a:solidFill>
                  <a:schemeClr val="bg2">
                    <a:lumMod val="10000"/>
                  </a:schemeClr>
                </a:solidFill>
              </a:rPr>
              <a:t>2 sur la nutrition (Kenya et Tanzanie)</a:t>
            </a:r>
          </a:p>
          <a:p>
            <a:pPr marL="285750" indent="-285750">
              <a:lnSpc>
                <a:spcPct val="100000"/>
              </a:lnSpc>
              <a:spcBef>
                <a:spcPts val="600"/>
              </a:spcBef>
              <a:spcAft>
                <a:spcPts val="200"/>
              </a:spcAft>
              <a:buFont typeface="Arial" panose="020B0604020202020204" pitchFamily="34" charset="0"/>
              <a:buChar char="•"/>
            </a:pPr>
            <a:r>
              <a:rPr lang="fr-FR" sz="1500" b="1" dirty="0">
                <a:solidFill>
                  <a:schemeClr val="bg2">
                    <a:lumMod val="10000"/>
                  </a:schemeClr>
                </a:solidFill>
              </a:rPr>
              <a:t>Assistance d’ALMA :</a:t>
            </a:r>
          </a:p>
          <a:p>
            <a:pPr marL="539750" lvl="2" indent="-198438">
              <a:lnSpc>
                <a:spcPct val="100000"/>
              </a:lnSpc>
              <a:spcBef>
                <a:spcPts val="200"/>
              </a:spcBef>
              <a:spcAft>
                <a:spcPts val="200"/>
              </a:spcAft>
            </a:pPr>
            <a:r>
              <a:rPr lang="fr-FR" sz="1500" dirty="0">
                <a:solidFill>
                  <a:schemeClr val="bg2">
                    <a:lumMod val="10000"/>
                  </a:schemeClr>
                </a:solidFill>
              </a:rPr>
              <a:t>renforcement de capacité pour assurer l'utilisation pérenne de l'outil </a:t>
            </a:r>
          </a:p>
          <a:p>
            <a:pPr marL="539750" lvl="2" indent="-198438">
              <a:lnSpc>
                <a:spcPct val="100000"/>
              </a:lnSpc>
              <a:spcBef>
                <a:spcPts val="200"/>
              </a:spcBef>
              <a:spcAft>
                <a:spcPts val="200"/>
              </a:spcAft>
            </a:pPr>
            <a:r>
              <a:rPr lang="fr-FR" sz="1500" dirty="0">
                <a:solidFill>
                  <a:schemeClr val="bg2">
                    <a:lumMod val="10000"/>
                  </a:schemeClr>
                </a:solidFill>
              </a:rPr>
              <a:t>documentation et diffusion des meilleures pratiques</a:t>
            </a:r>
          </a:p>
          <a:p>
            <a:pPr marL="539750" lvl="2" indent="-198438">
              <a:lnSpc>
                <a:spcPct val="100000"/>
              </a:lnSpc>
              <a:spcBef>
                <a:spcPts val="200"/>
              </a:spcBef>
              <a:spcAft>
                <a:spcPts val="200"/>
              </a:spcAft>
            </a:pPr>
            <a:r>
              <a:rPr lang="fr-FR" sz="1500" dirty="0">
                <a:solidFill>
                  <a:schemeClr val="bg2">
                    <a:lumMod val="10000"/>
                  </a:schemeClr>
                </a:solidFill>
              </a:rPr>
              <a:t>autres activités de soutien : décentralisation, plateforme Web, engagement de haut niveau et communautaire, liaison DHIS2, révision des indicateurs, etc.</a:t>
            </a:r>
          </a:p>
        </p:txBody>
      </p:sp>
      <p:sp>
        <p:nvSpPr>
          <p:cNvPr id="163" name="TextBox 162">
            <a:extLst>
              <a:ext uri="{FF2B5EF4-FFF2-40B4-BE49-F238E27FC236}">
                <a16:creationId xmlns:a16="http://schemas.microsoft.com/office/drawing/2014/main" id="{656BA7B9-CA66-4C82-BF80-7D2FE0553AF6}"/>
              </a:ext>
            </a:extLst>
          </p:cNvPr>
          <p:cNvSpPr txBox="1"/>
          <p:nvPr/>
        </p:nvSpPr>
        <p:spPr>
          <a:xfrm>
            <a:off x="4853851" y="4868247"/>
            <a:ext cx="654346"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Paludisme</a:t>
            </a:r>
            <a:endParaRPr lang="en-US" sz="784" kern="0" dirty="0">
              <a:solidFill>
                <a:prstClr val="black"/>
              </a:solidFill>
              <a:latin typeface="Arial" charset="0"/>
            </a:endParaRPr>
          </a:p>
        </p:txBody>
      </p:sp>
      <p:sp>
        <p:nvSpPr>
          <p:cNvPr id="164" name="Rectangle 163">
            <a:extLst>
              <a:ext uri="{FF2B5EF4-FFF2-40B4-BE49-F238E27FC236}">
                <a16:creationId xmlns:a16="http://schemas.microsoft.com/office/drawing/2014/main" id="{99858EF6-7DB8-4157-8CC6-2A4BD0EBBD88}"/>
              </a:ext>
            </a:extLst>
          </p:cNvPr>
          <p:cNvSpPr>
            <a:spLocks noChangeArrowheads="1"/>
          </p:cNvSpPr>
          <p:nvPr>
            <p:custDataLst>
              <p:tags r:id="rId2"/>
            </p:custDataLst>
          </p:nvPr>
        </p:nvSpPr>
        <p:spPr bwMode="gray">
          <a:xfrm>
            <a:off x="6488865" y="3966914"/>
            <a:ext cx="277320" cy="1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defTabSz="877257" fontAlgn="base">
              <a:spcBef>
                <a:spcPct val="0"/>
              </a:spcBef>
              <a:spcAft>
                <a:spcPct val="0"/>
              </a:spcAft>
              <a:buClr>
                <a:srgbClr val="39302A"/>
              </a:buClr>
              <a:defRPr/>
            </a:pPr>
            <a:r>
              <a:rPr lang="en-US" sz="686" kern="0" dirty="0">
                <a:solidFill>
                  <a:prstClr val="white"/>
                </a:solidFill>
                <a:latin typeface="Arial" charset="0"/>
              </a:rPr>
              <a:t>Angola</a:t>
            </a:r>
          </a:p>
        </p:txBody>
      </p:sp>
      <p:sp>
        <p:nvSpPr>
          <p:cNvPr id="165" name="TextBox 164">
            <a:extLst>
              <a:ext uri="{FF2B5EF4-FFF2-40B4-BE49-F238E27FC236}">
                <a16:creationId xmlns:a16="http://schemas.microsoft.com/office/drawing/2014/main" id="{C9FABD5E-C397-4DF8-B25D-54037738AA74}"/>
              </a:ext>
            </a:extLst>
          </p:cNvPr>
          <p:cNvSpPr txBox="1"/>
          <p:nvPr/>
        </p:nvSpPr>
        <p:spPr>
          <a:xfrm>
            <a:off x="4853851" y="5899754"/>
            <a:ext cx="1159292" cy="213007"/>
          </a:xfrm>
          <a:prstGeom prst="rect">
            <a:avLst/>
          </a:prstGeom>
          <a:noFill/>
        </p:spPr>
        <p:txBody>
          <a:bodyPr wrap="none" rtlCol="0">
            <a:spAutoFit/>
          </a:bodyPr>
          <a:lstStyle/>
          <a:p>
            <a:pPr defTabSz="914206" fontAlgn="base">
              <a:spcBef>
                <a:spcPct val="0"/>
              </a:spcBef>
              <a:spcAft>
                <a:spcPct val="0"/>
              </a:spcAft>
              <a:defRPr/>
            </a:pPr>
            <a:r>
              <a:rPr lang="fr-FR" sz="784" kern="0" dirty="0">
                <a:solidFill>
                  <a:prstClr val="black"/>
                </a:solidFill>
                <a:latin typeface="Arial" charset="0"/>
              </a:rPr>
              <a:t>Pas de carte de score</a:t>
            </a:r>
            <a:endParaRPr lang="en-US" sz="784" kern="0" dirty="0">
              <a:solidFill>
                <a:prstClr val="black"/>
              </a:solidFill>
              <a:latin typeface="Arial" charset="0"/>
            </a:endParaRPr>
          </a:p>
        </p:txBody>
      </p:sp>
      <p:sp>
        <p:nvSpPr>
          <p:cNvPr id="166" name="Rectangle 165">
            <a:extLst>
              <a:ext uri="{FF2B5EF4-FFF2-40B4-BE49-F238E27FC236}">
                <a16:creationId xmlns:a16="http://schemas.microsoft.com/office/drawing/2014/main" id="{7A8C996A-271F-4EC6-9E04-E6DFD40495A8}"/>
              </a:ext>
            </a:extLst>
          </p:cNvPr>
          <p:cNvSpPr/>
          <p:nvPr/>
        </p:nvSpPr>
        <p:spPr>
          <a:xfrm>
            <a:off x="4614708" y="4877262"/>
            <a:ext cx="210951" cy="188258"/>
          </a:xfrm>
          <a:prstGeom prst="rect">
            <a:avLst/>
          </a:prstGeom>
          <a:solidFill>
            <a:srgbClr val="FFCA08"/>
          </a:solidFill>
          <a:ln w="9525" cap="flat" cmpd="sng" algn="ctr">
            <a:solidFill>
              <a:sysClr val="window" lastClr="FFFFFF">
                <a:lumMod val="95000"/>
              </a:sys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sp>
        <p:nvSpPr>
          <p:cNvPr id="167" name="Rectangle 166">
            <a:extLst>
              <a:ext uri="{FF2B5EF4-FFF2-40B4-BE49-F238E27FC236}">
                <a16:creationId xmlns:a16="http://schemas.microsoft.com/office/drawing/2014/main" id="{30B83FF0-1CB9-4E92-ABB0-3A4AB7DAA205}"/>
              </a:ext>
            </a:extLst>
          </p:cNvPr>
          <p:cNvSpPr/>
          <p:nvPr/>
        </p:nvSpPr>
        <p:spPr>
          <a:xfrm>
            <a:off x="4614708" y="5152595"/>
            <a:ext cx="210951" cy="200352"/>
          </a:xfrm>
          <a:prstGeom prst="rect">
            <a:avLst/>
          </a:prstGeom>
          <a:solidFill>
            <a:srgbClr val="6F0710"/>
          </a:solidFill>
          <a:ln w="9525" cap="flat" cmpd="sng" algn="ctr">
            <a:solidFill>
              <a:sysClr val="window" lastClr="FFFFFF">
                <a:lumMod val="95000"/>
              </a:sysClr>
            </a:solidFill>
            <a:prstDash val="solid"/>
          </a:ln>
          <a:effectLst/>
        </p:spPr>
        <p:txBody>
          <a:bodyPr anchor="ctr"/>
          <a:lstStyle/>
          <a:p>
            <a:pPr algn="ctr" defTabSz="896070">
              <a:defRPr/>
            </a:pPr>
            <a:endParaRPr lang="en-US" sz="2161" kern="0" dirty="0" err="1">
              <a:solidFill>
                <a:prstClr val="black"/>
              </a:solidFill>
              <a:latin typeface="Arial"/>
              <a:sym typeface="Gill Sans" panose="020B0502020104020203" pitchFamily="34" charset="-79"/>
            </a:endParaRPr>
          </a:p>
        </p:txBody>
      </p:sp>
      <p:sp>
        <p:nvSpPr>
          <p:cNvPr id="168" name="Rectangle 167">
            <a:extLst>
              <a:ext uri="{FF2B5EF4-FFF2-40B4-BE49-F238E27FC236}">
                <a16:creationId xmlns:a16="http://schemas.microsoft.com/office/drawing/2014/main" id="{1EFF0A9E-B3CB-4AD6-A639-BFB5FDA185CC}"/>
              </a:ext>
            </a:extLst>
          </p:cNvPr>
          <p:cNvSpPr/>
          <p:nvPr/>
        </p:nvSpPr>
        <p:spPr>
          <a:xfrm>
            <a:off x="4614708" y="4595306"/>
            <a:ext cx="210951" cy="194881"/>
          </a:xfrm>
          <a:prstGeom prst="rect">
            <a:avLst/>
          </a:prstGeom>
          <a:solidFill>
            <a:srgbClr val="002060">
              <a:lumMod val="25000"/>
              <a:lumOff val="75000"/>
            </a:srgbClr>
          </a:solidFill>
          <a:ln w="9525" cap="flat" cmpd="sng" algn="ctr">
            <a:solidFill>
              <a:sysClr val="window" lastClr="FFFFFF">
                <a:lumMod val="95000"/>
              </a:sys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grpSp>
        <p:nvGrpSpPr>
          <p:cNvPr id="169" name="Group 168">
            <a:extLst>
              <a:ext uri="{FF2B5EF4-FFF2-40B4-BE49-F238E27FC236}">
                <a16:creationId xmlns:a16="http://schemas.microsoft.com/office/drawing/2014/main" id="{91C2172C-253A-489A-A3D4-8B344F5F2A37}"/>
              </a:ext>
            </a:extLst>
          </p:cNvPr>
          <p:cNvGrpSpPr/>
          <p:nvPr/>
        </p:nvGrpSpPr>
        <p:grpSpPr>
          <a:xfrm>
            <a:off x="4286901" y="1546284"/>
            <a:ext cx="4507761" cy="4192519"/>
            <a:chOff x="275156" y="89301"/>
            <a:chExt cx="6968653" cy="6548837"/>
          </a:xfrm>
        </p:grpSpPr>
        <p:sp>
          <p:nvSpPr>
            <p:cNvPr id="170" name="Freeform 1">
              <a:extLst>
                <a:ext uri="{FF2B5EF4-FFF2-40B4-BE49-F238E27FC236}">
                  <a16:creationId xmlns:a16="http://schemas.microsoft.com/office/drawing/2014/main" id="{B4D12A5D-9E61-478B-B1EA-978B8A385A13}"/>
                </a:ext>
              </a:extLst>
            </p:cNvPr>
            <p:cNvSpPr>
              <a:spLocks/>
            </p:cNvSpPr>
            <p:nvPr/>
          </p:nvSpPr>
          <p:spPr bwMode="auto">
            <a:xfrm>
              <a:off x="4465404" y="1382920"/>
              <a:ext cx="1477894" cy="1772159"/>
            </a:xfrm>
            <a:custGeom>
              <a:avLst/>
              <a:gdLst>
                <a:gd name="T0" fmla="*/ 2147483646 w 21600"/>
                <a:gd name="T1" fmla="*/ 2147483646 h 21600"/>
                <a:gd name="T2" fmla="*/ 2147483646 w 21600"/>
                <a:gd name="T3" fmla="*/ 2147483646 h 21600"/>
                <a:gd name="T4" fmla="*/ 1617174170 w 21600"/>
                <a:gd name="T5" fmla="*/ 2147483646 h 21600"/>
                <a:gd name="T6" fmla="*/ 713630612 w 21600"/>
                <a:gd name="T7" fmla="*/ 2147483646 h 21600"/>
                <a:gd name="T8" fmla="*/ 345556357 w 21600"/>
                <a:gd name="T9" fmla="*/ 2147483646 h 21600"/>
                <a:gd name="T10" fmla="*/ 0 w 21600"/>
                <a:gd name="T11" fmla="*/ 2147483646 h 21600"/>
                <a:gd name="T12" fmla="*/ 831100018 w 21600"/>
                <a:gd name="T13" fmla="*/ 2147483646 h 21600"/>
                <a:gd name="T14" fmla="*/ 1366569421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936742078 h 21600"/>
                <a:gd name="T72" fmla="*/ 2147483646 w 21600"/>
                <a:gd name="T73" fmla="*/ 297055580 h 21600"/>
                <a:gd name="T74" fmla="*/ 2147483646 w 21600"/>
                <a:gd name="T75" fmla="*/ 1260802700 h 21600"/>
                <a:gd name="T76" fmla="*/ 2147483646 w 21600"/>
                <a:gd name="T77" fmla="*/ 1819459904 h 21600"/>
                <a:gd name="T78" fmla="*/ 2147483646 w 21600"/>
                <a:gd name="T79" fmla="*/ 1900475030 h 21600"/>
                <a:gd name="T80" fmla="*/ 2147483646 w 21600"/>
                <a:gd name="T81" fmla="*/ 1927480072 h 21600"/>
                <a:gd name="T82" fmla="*/ 2147483646 w 21600"/>
                <a:gd name="T83" fmla="*/ 2033813362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3973" y="1205"/>
                  </a:moveTo>
                  <a:lnTo>
                    <a:pt x="4058" y="3344"/>
                  </a:lnTo>
                  <a:lnTo>
                    <a:pt x="2705" y="3220"/>
                  </a:lnTo>
                  <a:lnTo>
                    <a:pt x="2793" y="5312"/>
                  </a:lnTo>
                  <a:lnTo>
                    <a:pt x="2849" y="8095"/>
                  </a:lnTo>
                  <a:lnTo>
                    <a:pt x="1652" y="8109"/>
                  </a:lnTo>
                  <a:lnTo>
                    <a:pt x="1328" y="8794"/>
                  </a:lnTo>
                  <a:lnTo>
                    <a:pt x="729" y="9321"/>
                  </a:lnTo>
                  <a:lnTo>
                    <a:pt x="883" y="9891"/>
                  </a:lnTo>
                  <a:lnTo>
                    <a:pt x="353" y="10248"/>
                  </a:lnTo>
                  <a:lnTo>
                    <a:pt x="444" y="10800"/>
                  </a:lnTo>
                  <a:lnTo>
                    <a:pt x="0" y="11540"/>
                  </a:lnTo>
                  <a:lnTo>
                    <a:pt x="832" y="11489"/>
                  </a:lnTo>
                  <a:lnTo>
                    <a:pt x="849" y="12248"/>
                  </a:lnTo>
                  <a:lnTo>
                    <a:pt x="1331" y="12956"/>
                  </a:lnTo>
                  <a:lnTo>
                    <a:pt x="1396" y="13456"/>
                  </a:lnTo>
                  <a:lnTo>
                    <a:pt x="1967" y="14118"/>
                  </a:lnTo>
                  <a:lnTo>
                    <a:pt x="2319" y="14747"/>
                  </a:lnTo>
                  <a:lnTo>
                    <a:pt x="2231" y="15847"/>
                  </a:lnTo>
                  <a:lnTo>
                    <a:pt x="3072" y="15910"/>
                  </a:lnTo>
                  <a:lnTo>
                    <a:pt x="3513" y="16387"/>
                  </a:lnTo>
                  <a:lnTo>
                    <a:pt x="4543" y="16776"/>
                  </a:lnTo>
                  <a:lnTo>
                    <a:pt x="4716" y="17384"/>
                  </a:lnTo>
                  <a:lnTo>
                    <a:pt x="5548" y="17705"/>
                  </a:lnTo>
                  <a:lnTo>
                    <a:pt x="6160" y="18491"/>
                  </a:lnTo>
                  <a:lnTo>
                    <a:pt x="6640" y="18987"/>
                  </a:lnTo>
                  <a:lnTo>
                    <a:pt x="7244" y="19462"/>
                  </a:lnTo>
                  <a:lnTo>
                    <a:pt x="7699" y="20021"/>
                  </a:lnTo>
                  <a:lnTo>
                    <a:pt x="8441" y="20752"/>
                  </a:lnTo>
                  <a:lnTo>
                    <a:pt x="9478" y="20586"/>
                  </a:lnTo>
                  <a:lnTo>
                    <a:pt x="10278" y="20784"/>
                  </a:lnTo>
                  <a:lnTo>
                    <a:pt x="10860" y="20528"/>
                  </a:lnTo>
                  <a:lnTo>
                    <a:pt x="11289" y="21061"/>
                  </a:lnTo>
                  <a:lnTo>
                    <a:pt x="12306" y="21600"/>
                  </a:lnTo>
                  <a:lnTo>
                    <a:pt x="12911" y="21312"/>
                  </a:lnTo>
                  <a:lnTo>
                    <a:pt x="13774" y="21435"/>
                  </a:lnTo>
                  <a:lnTo>
                    <a:pt x="14869" y="21397"/>
                  </a:lnTo>
                  <a:lnTo>
                    <a:pt x="16058" y="21309"/>
                  </a:lnTo>
                  <a:lnTo>
                    <a:pt x="16910" y="20437"/>
                  </a:lnTo>
                  <a:lnTo>
                    <a:pt x="18810" y="20357"/>
                  </a:lnTo>
                  <a:lnTo>
                    <a:pt x="18823" y="19572"/>
                  </a:lnTo>
                  <a:lnTo>
                    <a:pt x="18074" y="19476"/>
                  </a:lnTo>
                  <a:lnTo>
                    <a:pt x="17511" y="18660"/>
                  </a:lnTo>
                  <a:lnTo>
                    <a:pt x="17300" y="18137"/>
                  </a:lnTo>
                  <a:lnTo>
                    <a:pt x="16647" y="17621"/>
                  </a:lnTo>
                  <a:lnTo>
                    <a:pt x="16040" y="17114"/>
                  </a:lnTo>
                  <a:lnTo>
                    <a:pt x="14926" y="16874"/>
                  </a:lnTo>
                  <a:lnTo>
                    <a:pt x="15240" y="16127"/>
                  </a:lnTo>
                  <a:lnTo>
                    <a:pt x="16360" y="16069"/>
                  </a:lnTo>
                  <a:lnTo>
                    <a:pt x="16360" y="14708"/>
                  </a:lnTo>
                  <a:lnTo>
                    <a:pt x="16846" y="13563"/>
                  </a:lnTo>
                  <a:lnTo>
                    <a:pt x="17601" y="13269"/>
                  </a:lnTo>
                  <a:lnTo>
                    <a:pt x="17646" y="12277"/>
                  </a:lnTo>
                  <a:lnTo>
                    <a:pt x="18298" y="11380"/>
                  </a:lnTo>
                  <a:lnTo>
                    <a:pt x="18964" y="11140"/>
                  </a:lnTo>
                  <a:lnTo>
                    <a:pt x="19105" y="10489"/>
                  </a:lnTo>
                  <a:lnTo>
                    <a:pt x="19322" y="9456"/>
                  </a:lnTo>
                  <a:lnTo>
                    <a:pt x="19245" y="8634"/>
                  </a:lnTo>
                  <a:lnTo>
                    <a:pt x="19463" y="7897"/>
                  </a:lnTo>
                  <a:lnTo>
                    <a:pt x="19565" y="7141"/>
                  </a:lnTo>
                  <a:lnTo>
                    <a:pt x="19604" y="6528"/>
                  </a:lnTo>
                  <a:lnTo>
                    <a:pt x="20320" y="6474"/>
                  </a:lnTo>
                  <a:lnTo>
                    <a:pt x="20365" y="5925"/>
                  </a:lnTo>
                  <a:lnTo>
                    <a:pt x="21178" y="5967"/>
                  </a:lnTo>
                  <a:lnTo>
                    <a:pt x="21600" y="5380"/>
                  </a:lnTo>
                  <a:lnTo>
                    <a:pt x="20941" y="4938"/>
                  </a:lnTo>
                  <a:lnTo>
                    <a:pt x="20250" y="4389"/>
                  </a:lnTo>
                  <a:lnTo>
                    <a:pt x="19789" y="3536"/>
                  </a:lnTo>
                  <a:lnTo>
                    <a:pt x="19591" y="2847"/>
                  </a:lnTo>
                  <a:lnTo>
                    <a:pt x="19348" y="1825"/>
                  </a:lnTo>
                  <a:lnTo>
                    <a:pt x="19053" y="987"/>
                  </a:lnTo>
                  <a:lnTo>
                    <a:pt x="18369" y="555"/>
                  </a:lnTo>
                  <a:lnTo>
                    <a:pt x="17249" y="0"/>
                  </a:lnTo>
                  <a:lnTo>
                    <a:pt x="16545" y="176"/>
                  </a:lnTo>
                  <a:lnTo>
                    <a:pt x="16270" y="736"/>
                  </a:lnTo>
                  <a:lnTo>
                    <a:pt x="15508" y="747"/>
                  </a:lnTo>
                  <a:lnTo>
                    <a:pt x="15093" y="1297"/>
                  </a:lnTo>
                  <a:lnTo>
                    <a:pt x="14498" y="1078"/>
                  </a:lnTo>
                  <a:lnTo>
                    <a:pt x="12821" y="1099"/>
                  </a:lnTo>
                  <a:lnTo>
                    <a:pt x="10674" y="1126"/>
                  </a:lnTo>
                  <a:lnTo>
                    <a:pt x="7315" y="1110"/>
                  </a:lnTo>
                  <a:lnTo>
                    <a:pt x="5539" y="1142"/>
                  </a:lnTo>
                  <a:lnTo>
                    <a:pt x="3973" y="1205"/>
                  </a:lnTo>
                  <a:close/>
                  <a:moveTo>
                    <a:pt x="3973" y="120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1" name="Freeform 2">
              <a:extLst>
                <a:ext uri="{FF2B5EF4-FFF2-40B4-BE49-F238E27FC236}">
                  <a16:creationId xmlns:a16="http://schemas.microsoft.com/office/drawing/2014/main" id="{0826BA11-81F3-4455-A60D-18F2DAA35087}"/>
                </a:ext>
              </a:extLst>
            </p:cNvPr>
            <p:cNvSpPr>
              <a:spLocks/>
            </p:cNvSpPr>
            <p:nvPr/>
          </p:nvSpPr>
          <p:spPr bwMode="auto">
            <a:xfrm>
              <a:off x="2530250" y="1328223"/>
              <a:ext cx="1410070" cy="1058920"/>
            </a:xfrm>
            <a:custGeom>
              <a:avLst/>
              <a:gdLst>
                <a:gd name="T0" fmla="*/ 188318561 w 21600"/>
                <a:gd name="T1" fmla="*/ 63495235 h 21600"/>
                <a:gd name="T2" fmla="*/ 188982752 w 21600"/>
                <a:gd name="T3" fmla="*/ 55675424 h 21600"/>
                <a:gd name="T4" fmla="*/ 190122515 w 21600"/>
                <a:gd name="T5" fmla="*/ 48427464 h 21600"/>
                <a:gd name="T6" fmla="*/ 190068705 w 21600"/>
                <a:gd name="T7" fmla="*/ 41786928 h 21600"/>
                <a:gd name="T8" fmla="*/ 191809754 w 21600"/>
                <a:gd name="T9" fmla="*/ 36457283 h 21600"/>
                <a:gd name="T10" fmla="*/ 193856041 w 21600"/>
                <a:gd name="T11" fmla="*/ 30672105 h 21600"/>
                <a:gd name="T12" fmla="*/ 191450801 w 21600"/>
                <a:gd name="T13" fmla="*/ 25701806 h 21600"/>
                <a:gd name="T14" fmla="*/ 186936465 w 21600"/>
                <a:gd name="T15" fmla="*/ 21004839 h 21600"/>
                <a:gd name="T16" fmla="*/ 185428654 w 21600"/>
                <a:gd name="T17" fmla="*/ 14769181 h 21600"/>
                <a:gd name="T18" fmla="*/ 184288891 w 21600"/>
                <a:gd name="T19" fmla="*/ 6185004 h 21600"/>
                <a:gd name="T20" fmla="*/ 174847361 w 21600"/>
                <a:gd name="T21" fmla="*/ 8897920 h 21600"/>
                <a:gd name="T22" fmla="*/ 167622642 w 21600"/>
                <a:gd name="T23" fmla="*/ 5147447 h 21600"/>
                <a:gd name="T24" fmla="*/ 158297826 w 21600"/>
                <a:gd name="T25" fmla="*/ 2439582 h 21600"/>
                <a:gd name="T26" fmla="*/ 146792103 w 21600"/>
                <a:gd name="T27" fmla="*/ 0 h 21600"/>
                <a:gd name="T28" fmla="*/ 139289146 w 21600"/>
                <a:gd name="T29" fmla="*/ 4013704 h 21600"/>
                <a:gd name="T30" fmla="*/ 125638422 w 21600"/>
                <a:gd name="T31" fmla="*/ 9991182 h 21600"/>
                <a:gd name="T32" fmla="*/ 109035076 w 21600"/>
                <a:gd name="T33" fmla="*/ 16996187 h 21600"/>
                <a:gd name="T34" fmla="*/ 94818971 w 21600"/>
                <a:gd name="T35" fmla="*/ 23535485 h 21600"/>
                <a:gd name="T36" fmla="*/ 83753011 w 21600"/>
                <a:gd name="T37" fmla="*/ 29902759 h 21600"/>
                <a:gd name="T38" fmla="*/ 71780622 w 21600"/>
                <a:gd name="T39" fmla="*/ 37722641 h 21600"/>
                <a:gd name="T40" fmla="*/ 60463328 w 21600"/>
                <a:gd name="T41" fmla="*/ 39028481 h 21600"/>
                <a:gd name="T42" fmla="*/ 50339702 w 21600"/>
                <a:gd name="T43" fmla="*/ 38603327 h 21600"/>
                <a:gd name="T44" fmla="*/ 50339702 w 21600"/>
                <a:gd name="T45" fmla="*/ 51297323 h 21600"/>
                <a:gd name="T46" fmla="*/ 50106369 w 21600"/>
                <a:gd name="T47" fmla="*/ 61414998 h 21600"/>
                <a:gd name="T48" fmla="*/ 46992128 w 21600"/>
                <a:gd name="T49" fmla="*/ 69523367 h 21600"/>
                <a:gd name="T50" fmla="*/ 40494409 w 21600"/>
                <a:gd name="T51" fmla="*/ 75445211 h 21600"/>
                <a:gd name="T52" fmla="*/ 13713533 w 21600"/>
                <a:gd name="T53" fmla="*/ 76077891 h 21600"/>
                <a:gd name="T54" fmla="*/ 8660720 w 21600"/>
                <a:gd name="T55" fmla="*/ 79059089 h 21600"/>
                <a:gd name="T56" fmla="*/ 0 w 21600"/>
                <a:gd name="T57" fmla="*/ 78603557 h 21600"/>
                <a:gd name="T58" fmla="*/ 358953 w 21600"/>
                <a:gd name="T59" fmla="*/ 87460996 h 21600"/>
                <a:gd name="T60" fmla="*/ 8849149 w 21600"/>
                <a:gd name="T61" fmla="*/ 93281603 h 21600"/>
                <a:gd name="T62" fmla="*/ 10051816 w 21600"/>
                <a:gd name="T63" fmla="*/ 99567844 h 21600"/>
                <a:gd name="T64" fmla="*/ 18712537 w 21600"/>
                <a:gd name="T65" fmla="*/ 101374818 h 21600"/>
                <a:gd name="T66" fmla="*/ 21853682 w 21600"/>
                <a:gd name="T67" fmla="*/ 105995875 h 21600"/>
                <a:gd name="T68" fmla="*/ 29661783 w 21600"/>
                <a:gd name="T69" fmla="*/ 104851958 h 21600"/>
                <a:gd name="T70" fmla="*/ 39587885 w 21600"/>
                <a:gd name="T71" fmla="*/ 109326245 h 21600"/>
                <a:gd name="T72" fmla="*/ 41203410 w 21600"/>
                <a:gd name="T73" fmla="*/ 104143368 h 21600"/>
                <a:gd name="T74" fmla="*/ 45735651 w 21600"/>
                <a:gd name="T75" fmla="*/ 100190421 h 21600"/>
                <a:gd name="T76" fmla="*/ 47108842 w 21600"/>
                <a:gd name="T77" fmla="*/ 94329333 h 21600"/>
                <a:gd name="T78" fmla="*/ 52107751 w 21600"/>
                <a:gd name="T79" fmla="*/ 91661950 h 21600"/>
                <a:gd name="T80" fmla="*/ 63299425 w 21600"/>
                <a:gd name="T81" fmla="*/ 90533258 h 21600"/>
                <a:gd name="T82" fmla="*/ 73342242 w 21600"/>
                <a:gd name="T83" fmla="*/ 92385764 h 21600"/>
                <a:gd name="T84" fmla="*/ 80082294 w 21600"/>
                <a:gd name="T85" fmla="*/ 97624274 h 21600"/>
                <a:gd name="T86" fmla="*/ 91570017 w 21600"/>
                <a:gd name="T87" fmla="*/ 96090705 h 21600"/>
                <a:gd name="T88" fmla="*/ 100060213 w 21600"/>
                <a:gd name="T89" fmla="*/ 98074755 h 21600"/>
                <a:gd name="T90" fmla="*/ 113414794 w 21600"/>
                <a:gd name="T91" fmla="*/ 99972793 h 21600"/>
                <a:gd name="T92" fmla="*/ 125746136 w 21600"/>
                <a:gd name="T93" fmla="*/ 95680705 h 21600"/>
                <a:gd name="T94" fmla="*/ 138140383 w 21600"/>
                <a:gd name="T95" fmla="*/ 95549089 h 21600"/>
                <a:gd name="T96" fmla="*/ 148910200 w 21600"/>
                <a:gd name="T97" fmla="*/ 98530287 h 21600"/>
                <a:gd name="T98" fmla="*/ 157543920 w 21600"/>
                <a:gd name="T99" fmla="*/ 93514456 h 21600"/>
                <a:gd name="T100" fmla="*/ 162632638 w 21600"/>
                <a:gd name="T101" fmla="*/ 89698104 h 21600"/>
                <a:gd name="T102" fmla="*/ 164975068 w 21600"/>
                <a:gd name="T103" fmla="*/ 83396709 h 21600"/>
                <a:gd name="T104" fmla="*/ 170386929 w 21600"/>
                <a:gd name="T105" fmla="*/ 77884794 h 21600"/>
                <a:gd name="T106" fmla="*/ 177494934 w 21600"/>
                <a:gd name="T107" fmla="*/ 71062059 h 21600"/>
                <a:gd name="T108" fmla="*/ 188318561 w 21600"/>
                <a:gd name="T109" fmla="*/ 63495235 h 21600"/>
                <a:gd name="T110" fmla="*/ 188318561 w 21600"/>
                <a:gd name="T111" fmla="*/ 63495235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983" y="12545"/>
                  </a:moveTo>
                  <a:lnTo>
                    <a:pt x="21057" y="11000"/>
                  </a:lnTo>
                  <a:lnTo>
                    <a:pt x="21184" y="9568"/>
                  </a:lnTo>
                  <a:lnTo>
                    <a:pt x="21178" y="8256"/>
                  </a:lnTo>
                  <a:lnTo>
                    <a:pt x="21372" y="7203"/>
                  </a:lnTo>
                  <a:lnTo>
                    <a:pt x="21600" y="6060"/>
                  </a:lnTo>
                  <a:lnTo>
                    <a:pt x="21332" y="5078"/>
                  </a:lnTo>
                  <a:lnTo>
                    <a:pt x="20829" y="4150"/>
                  </a:lnTo>
                  <a:lnTo>
                    <a:pt x="20661" y="2918"/>
                  </a:lnTo>
                  <a:lnTo>
                    <a:pt x="20534" y="1222"/>
                  </a:lnTo>
                  <a:lnTo>
                    <a:pt x="19482" y="1758"/>
                  </a:lnTo>
                  <a:lnTo>
                    <a:pt x="18677" y="1017"/>
                  </a:lnTo>
                  <a:lnTo>
                    <a:pt x="17638" y="482"/>
                  </a:lnTo>
                  <a:lnTo>
                    <a:pt x="16356" y="0"/>
                  </a:lnTo>
                  <a:lnTo>
                    <a:pt x="15520" y="793"/>
                  </a:lnTo>
                  <a:lnTo>
                    <a:pt x="13999" y="1974"/>
                  </a:lnTo>
                  <a:lnTo>
                    <a:pt x="12149" y="3358"/>
                  </a:lnTo>
                  <a:lnTo>
                    <a:pt x="10565" y="4650"/>
                  </a:lnTo>
                  <a:lnTo>
                    <a:pt x="9332" y="5908"/>
                  </a:lnTo>
                  <a:lnTo>
                    <a:pt x="7998" y="7453"/>
                  </a:lnTo>
                  <a:lnTo>
                    <a:pt x="6737" y="7711"/>
                  </a:lnTo>
                  <a:lnTo>
                    <a:pt x="5609" y="7627"/>
                  </a:lnTo>
                  <a:lnTo>
                    <a:pt x="5609" y="10135"/>
                  </a:lnTo>
                  <a:lnTo>
                    <a:pt x="5583" y="12134"/>
                  </a:lnTo>
                  <a:lnTo>
                    <a:pt x="5236" y="13736"/>
                  </a:lnTo>
                  <a:lnTo>
                    <a:pt x="4512" y="14906"/>
                  </a:lnTo>
                  <a:lnTo>
                    <a:pt x="1528" y="15031"/>
                  </a:lnTo>
                  <a:lnTo>
                    <a:pt x="965" y="15620"/>
                  </a:lnTo>
                  <a:lnTo>
                    <a:pt x="0" y="15530"/>
                  </a:lnTo>
                  <a:lnTo>
                    <a:pt x="40" y="17280"/>
                  </a:lnTo>
                  <a:lnTo>
                    <a:pt x="986" y="18430"/>
                  </a:lnTo>
                  <a:lnTo>
                    <a:pt x="1120" y="19672"/>
                  </a:lnTo>
                  <a:lnTo>
                    <a:pt x="2085" y="20029"/>
                  </a:lnTo>
                  <a:lnTo>
                    <a:pt x="2435" y="20942"/>
                  </a:lnTo>
                  <a:lnTo>
                    <a:pt x="3305" y="20716"/>
                  </a:lnTo>
                  <a:lnTo>
                    <a:pt x="4411" y="21600"/>
                  </a:lnTo>
                  <a:lnTo>
                    <a:pt x="4591" y="20576"/>
                  </a:lnTo>
                  <a:lnTo>
                    <a:pt x="5096" y="19795"/>
                  </a:lnTo>
                  <a:lnTo>
                    <a:pt x="5249" y="18637"/>
                  </a:lnTo>
                  <a:lnTo>
                    <a:pt x="5806" y="18110"/>
                  </a:lnTo>
                  <a:lnTo>
                    <a:pt x="7053" y="17887"/>
                  </a:lnTo>
                  <a:lnTo>
                    <a:pt x="8172" y="18253"/>
                  </a:lnTo>
                  <a:lnTo>
                    <a:pt x="8923" y="19288"/>
                  </a:lnTo>
                  <a:lnTo>
                    <a:pt x="10203" y="18985"/>
                  </a:lnTo>
                  <a:lnTo>
                    <a:pt x="11149" y="19377"/>
                  </a:lnTo>
                  <a:lnTo>
                    <a:pt x="12637" y="19752"/>
                  </a:lnTo>
                  <a:lnTo>
                    <a:pt x="14011" y="18904"/>
                  </a:lnTo>
                  <a:lnTo>
                    <a:pt x="15392" y="18878"/>
                  </a:lnTo>
                  <a:lnTo>
                    <a:pt x="16592" y="19467"/>
                  </a:lnTo>
                  <a:lnTo>
                    <a:pt x="17554" y="18476"/>
                  </a:lnTo>
                  <a:lnTo>
                    <a:pt x="18121" y="17722"/>
                  </a:lnTo>
                  <a:lnTo>
                    <a:pt x="18382" y="16477"/>
                  </a:lnTo>
                  <a:lnTo>
                    <a:pt x="18985" y="15388"/>
                  </a:lnTo>
                  <a:lnTo>
                    <a:pt x="19777" y="14040"/>
                  </a:lnTo>
                  <a:lnTo>
                    <a:pt x="20983" y="12545"/>
                  </a:lnTo>
                  <a:close/>
                  <a:moveTo>
                    <a:pt x="20983" y="1254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2" name="Freeform 3">
              <a:extLst>
                <a:ext uri="{FF2B5EF4-FFF2-40B4-BE49-F238E27FC236}">
                  <a16:creationId xmlns:a16="http://schemas.microsoft.com/office/drawing/2014/main" id="{F5A1F740-CB7C-43AC-9C00-00E077A3950F}"/>
                </a:ext>
              </a:extLst>
            </p:cNvPr>
            <p:cNvSpPr>
              <a:spLocks/>
            </p:cNvSpPr>
            <p:nvPr/>
          </p:nvSpPr>
          <p:spPr bwMode="auto">
            <a:xfrm>
              <a:off x="3566198" y="4014905"/>
              <a:ext cx="1101583" cy="1104865"/>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2147483646 w 21600"/>
                <a:gd name="T121" fmla="*/ 2147483646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21" y="20688"/>
                  </a:moveTo>
                  <a:lnTo>
                    <a:pt x="0" y="19176"/>
                  </a:lnTo>
                  <a:lnTo>
                    <a:pt x="63" y="17927"/>
                  </a:lnTo>
                  <a:lnTo>
                    <a:pt x="610" y="16341"/>
                  </a:lnTo>
                  <a:lnTo>
                    <a:pt x="1042" y="14063"/>
                  </a:lnTo>
                  <a:lnTo>
                    <a:pt x="1910" y="12489"/>
                  </a:lnTo>
                  <a:lnTo>
                    <a:pt x="2847" y="12069"/>
                  </a:lnTo>
                  <a:lnTo>
                    <a:pt x="3173" y="10903"/>
                  </a:lnTo>
                  <a:lnTo>
                    <a:pt x="3184" y="9349"/>
                  </a:lnTo>
                  <a:lnTo>
                    <a:pt x="2626" y="8079"/>
                  </a:lnTo>
                  <a:lnTo>
                    <a:pt x="2047" y="6897"/>
                  </a:lnTo>
                  <a:lnTo>
                    <a:pt x="1647" y="5742"/>
                  </a:lnTo>
                  <a:lnTo>
                    <a:pt x="2573" y="5490"/>
                  </a:lnTo>
                  <a:lnTo>
                    <a:pt x="2216" y="4418"/>
                  </a:lnTo>
                  <a:lnTo>
                    <a:pt x="1637" y="3326"/>
                  </a:lnTo>
                  <a:lnTo>
                    <a:pt x="1310" y="2098"/>
                  </a:lnTo>
                  <a:lnTo>
                    <a:pt x="659" y="959"/>
                  </a:lnTo>
                  <a:lnTo>
                    <a:pt x="2110" y="368"/>
                  </a:lnTo>
                  <a:lnTo>
                    <a:pt x="3510" y="168"/>
                  </a:lnTo>
                  <a:lnTo>
                    <a:pt x="4994" y="137"/>
                  </a:lnTo>
                  <a:lnTo>
                    <a:pt x="6342" y="0"/>
                  </a:lnTo>
                  <a:lnTo>
                    <a:pt x="8047" y="126"/>
                  </a:lnTo>
                  <a:lnTo>
                    <a:pt x="8605" y="1449"/>
                  </a:lnTo>
                  <a:lnTo>
                    <a:pt x="8942" y="2678"/>
                  </a:lnTo>
                  <a:lnTo>
                    <a:pt x="9899" y="3875"/>
                  </a:lnTo>
                  <a:lnTo>
                    <a:pt x="11110" y="3948"/>
                  </a:lnTo>
                  <a:lnTo>
                    <a:pt x="12384" y="3906"/>
                  </a:lnTo>
                  <a:lnTo>
                    <a:pt x="13257" y="3812"/>
                  </a:lnTo>
                  <a:lnTo>
                    <a:pt x="13569" y="2176"/>
                  </a:lnTo>
                  <a:lnTo>
                    <a:pt x="14800" y="2226"/>
                  </a:lnTo>
                  <a:lnTo>
                    <a:pt x="15653" y="2394"/>
                  </a:lnTo>
                  <a:lnTo>
                    <a:pt x="16569" y="2657"/>
                  </a:lnTo>
                  <a:lnTo>
                    <a:pt x="17621" y="2751"/>
                  </a:lnTo>
                  <a:lnTo>
                    <a:pt x="17632" y="4715"/>
                  </a:lnTo>
                  <a:lnTo>
                    <a:pt x="17621" y="6799"/>
                  </a:lnTo>
                  <a:lnTo>
                    <a:pt x="18484" y="7817"/>
                  </a:lnTo>
                  <a:lnTo>
                    <a:pt x="18579" y="9476"/>
                  </a:lnTo>
                  <a:lnTo>
                    <a:pt x="19811" y="9466"/>
                  </a:lnTo>
                  <a:lnTo>
                    <a:pt x="21600" y="9361"/>
                  </a:lnTo>
                  <a:lnTo>
                    <a:pt x="21547" y="11125"/>
                  </a:lnTo>
                  <a:lnTo>
                    <a:pt x="21447" y="12661"/>
                  </a:lnTo>
                  <a:lnTo>
                    <a:pt x="19793" y="12867"/>
                  </a:lnTo>
                  <a:lnTo>
                    <a:pt x="17958" y="12839"/>
                  </a:lnTo>
                  <a:lnTo>
                    <a:pt x="17948" y="15390"/>
                  </a:lnTo>
                  <a:lnTo>
                    <a:pt x="18053" y="17389"/>
                  </a:lnTo>
                  <a:lnTo>
                    <a:pt x="18060" y="18906"/>
                  </a:lnTo>
                  <a:lnTo>
                    <a:pt x="19021" y="19825"/>
                  </a:lnTo>
                  <a:lnTo>
                    <a:pt x="20147" y="21148"/>
                  </a:lnTo>
                  <a:lnTo>
                    <a:pt x="18453" y="21390"/>
                  </a:lnTo>
                  <a:lnTo>
                    <a:pt x="16632" y="21600"/>
                  </a:lnTo>
                  <a:lnTo>
                    <a:pt x="15190" y="21526"/>
                  </a:lnTo>
                  <a:lnTo>
                    <a:pt x="12832" y="21484"/>
                  </a:lnTo>
                  <a:lnTo>
                    <a:pt x="11579" y="20749"/>
                  </a:lnTo>
                  <a:lnTo>
                    <a:pt x="9274" y="20760"/>
                  </a:lnTo>
                  <a:lnTo>
                    <a:pt x="7168" y="20781"/>
                  </a:lnTo>
                  <a:lnTo>
                    <a:pt x="4926" y="20823"/>
                  </a:lnTo>
                  <a:lnTo>
                    <a:pt x="3579" y="20749"/>
                  </a:lnTo>
                  <a:lnTo>
                    <a:pt x="2758" y="19993"/>
                  </a:lnTo>
                  <a:lnTo>
                    <a:pt x="1852" y="20224"/>
                  </a:lnTo>
                  <a:lnTo>
                    <a:pt x="21" y="20688"/>
                  </a:lnTo>
                  <a:close/>
                  <a:moveTo>
                    <a:pt x="21" y="20688"/>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33" name="Freeform 4">
              <a:extLst>
                <a:ext uri="{FF2B5EF4-FFF2-40B4-BE49-F238E27FC236}">
                  <a16:creationId xmlns:a16="http://schemas.microsoft.com/office/drawing/2014/main" id="{FE05D4CE-B75A-4FD0-A136-5AB760102BD0}"/>
                </a:ext>
              </a:extLst>
            </p:cNvPr>
            <p:cNvSpPr>
              <a:spLocks/>
            </p:cNvSpPr>
            <p:nvPr/>
          </p:nvSpPr>
          <p:spPr bwMode="auto">
            <a:xfrm>
              <a:off x="3788265" y="2485597"/>
              <a:ext cx="1178157" cy="8029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0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0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826" y="21600"/>
                  </a:moveTo>
                  <a:lnTo>
                    <a:pt x="2797" y="19562"/>
                  </a:lnTo>
                  <a:lnTo>
                    <a:pt x="2054" y="18759"/>
                  </a:lnTo>
                  <a:lnTo>
                    <a:pt x="1301" y="17525"/>
                  </a:lnTo>
                  <a:lnTo>
                    <a:pt x="1203" y="16291"/>
                  </a:lnTo>
                  <a:lnTo>
                    <a:pt x="421" y="15013"/>
                  </a:lnTo>
                  <a:lnTo>
                    <a:pt x="421" y="13248"/>
                  </a:lnTo>
                  <a:lnTo>
                    <a:pt x="0" y="12107"/>
                  </a:lnTo>
                  <a:lnTo>
                    <a:pt x="724" y="10988"/>
                  </a:lnTo>
                  <a:lnTo>
                    <a:pt x="1164" y="9811"/>
                  </a:lnTo>
                  <a:lnTo>
                    <a:pt x="1886" y="8192"/>
                  </a:lnTo>
                  <a:lnTo>
                    <a:pt x="2866" y="8376"/>
                  </a:lnTo>
                  <a:lnTo>
                    <a:pt x="3648" y="7443"/>
                  </a:lnTo>
                  <a:lnTo>
                    <a:pt x="4205" y="8477"/>
                  </a:lnTo>
                  <a:lnTo>
                    <a:pt x="4841" y="7429"/>
                  </a:lnTo>
                  <a:lnTo>
                    <a:pt x="5800" y="7171"/>
                  </a:lnTo>
                  <a:lnTo>
                    <a:pt x="7022" y="6984"/>
                  </a:lnTo>
                  <a:lnTo>
                    <a:pt x="7892" y="6195"/>
                  </a:lnTo>
                  <a:lnTo>
                    <a:pt x="7677" y="4703"/>
                  </a:lnTo>
                  <a:lnTo>
                    <a:pt x="9506" y="4601"/>
                  </a:lnTo>
                  <a:lnTo>
                    <a:pt x="10719" y="3553"/>
                  </a:lnTo>
                  <a:lnTo>
                    <a:pt x="11844" y="1808"/>
                  </a:lnTo>
                  <a:lnTo>
                    <a:pt x="12372" y="588"/>
                  </a:lnTo>
                  <a:lnTo>
                    <a:pt x="13207" y="57"/>
                  </a:lnTo>
                  <a:lnTo>
                    <a:pt x="14263" y="0"/>
                  </a:lnTo>
                  <a:lnTo>
                    <a:pt x="14948" y="1492"/>
                  </a:lnTo>
                  <a:lnTo>
                    <a:pt x="15476" y="3157"/>
                  </a:lnTo>
                  <a:lnTo>
                    <a:pt x="15300" y="5396"/>
                  </a:lnTo>
                  <a:lnTo>
                    <a:pt x="16238" y="5306"/>
                  </a:lnTo>
                  <a:lnTo>
                    <a:pt x="16884" y="6558"/>
                  </a:lnTo>
                  <a:lnTo>
                    <a:pt x="17960" y="7261"/>
                  </a:lnTo>
                  <a:lnTo>
                    <a:pt x="18716" y="8908"/>
                  </a:lnTo>
                  <a:lnTo>
                    <a:pt x="19311" y="9399"/>
                  </a:lnTo>
                  <a:lnTo>
                    <a:pt x="20133" y="10972"/>
                  </a:lnTo>
                  <a:lnTo>
                    <a:pt x="20700" y="12249"/>
                  </a:lnTo>
                  <a:lnTo>
                    <a:pt x="21600" y="13368"/>
                  </a:lnTo>
                  <a:lnTo>
                    <a:pt x="20816" y="14571"/>
                  </a:lnTo>
                  <a:lnTo>
                    <a:pt x="19684" y="14118"/>
                  </a:lnTo>
                  <a:lnTo>
                    <a:pt x="18493" y="13841"/>
                  </a:lnTo>
                  <a:lnTo>
                    <a:pt x="17884" y="14747"/>
                  </a:lnTo>
                  <a:lnTo>
                    <a:pt x="16864" y="14533"/>
                  </a:lnTo>
                  <a:lnTo>
                    <a:pt x="15886" y="15087"/>
                  </a:lnTo>
                  <a:lnTo>
                    <a:pt x="14961" y="15313"/>
                  </a:lnTo>
                  <a:lnTo>
                    <a:pt x="14137" y="15175"/>
                  </a:lnTo>
                  <a:lnTo>
                    <a:pt x="13623" y="16684"/>
                  </a:lnTo>
                  <a:lnTo>
                    <a:pt x="11543" y="16525"/>
                  </a:lnTo>
                  <a:lnTo>
                    <a:pt x="10260" y="15886"/>
                  </a:lnTo>
                  <a:lnTo>
                    <a:pt x="9448" y="14546"/>
                  </a:lnTo>
                  <a:lnTo>
                    <a:pt x="8239" y="14533"/>
                  </a:lnTo>
                  <a:lnTo>
                    <a:pt x="7329" y="16143"/>
                  </a:lnTo>
                  <a:lnTo>
                    <a:pt x="6995" y="18093"/>
                  </a:lnTo>
                  <a:lnTo>
                    <a:pt x="5152" y="18294"/>
                  </a:lnTo>
                  <a:lnTo>
                    <a:pt x="3806" y="18294"/>
                  </a:lnTo>
                  <a:lnTo>
                    <a:pt x="3592" y="19828"/>
                  </a:lnTo>
                  <a:lnTo>
                    <a:pt x="2826" y="21600"/>
                  </a:lnTo>
                  <a:close/>
                  <a:moveTo>
                    <a:pt x="2826"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34" name="Freeform 5">
              <a:extLst>
                <a:ext uri="{FF2B5EF4-FFF2-40B4-BE49-F238E27FC236}">
                  <a16:creationId xmlns:a16="http://schemas.microsoft.com/office/drawing/2014/main" id="{E0F34855-CA90-495B-96E9-18252BB1D5F2}"/>
                </a:ext>
              </a:extLst>
            </p:cNvPr>
            <p:cNvSpPr>
              <a:spLocks/>
            </p:cNvSpPr>
            <p:nvPr/>
          </p:nvSpPr>
          <p:spPr bwMode="auto">
            <a:xfrm>
              <a:off x="3712783" y="1352290"/>
              <a:ext cx="949527" cy="1446169"/>
            </a:xfrm>
            <a:custGeom>
              <a:avLst/>
              <a:gdLst>
                <a:gd name="T0" fmla="*/ 48290704 w 21600"/>
                <a:gd name="T1" fmla="*/ 2147483646 h 21600"/>
                <a:gd name="T2" fmla="*/ 772891772 w 21600"/>
                <a:gd name="T3" fmla="*/ 2147483646 h 21600"/>
                <a:gd name="T4" fmla="*/ 1122081846 w 21600"/>
                <a:gd name="T5" fmla="*/ 2147483646 h 21600"/>
                <a:gd name="T6" fmla="*/ 1163620978 w 21600"/>
                <a:gd name="T7" fmla="*/ 2147483646 h 21600"/>
                <a:gd name="T8" fmla="*/ 1342499366 w 21600"/>
                <a:gd name="T9" fmla="*/ 2147483646 h 21600"/>
                <a:gd name="T10" fmla="*/ 1083135110 w 21600"/>
                <a:gd name="T11" fmla="*/ 2147483646 h 21600"/>
                <a:gd name="T12" fmla="*/ 945795854 w 21600"/>
                <a:gd name="T13" fmla="*/ 487965839 h 21600"/>
                <a:gd name="T14" fmla="*/ 1570706194 w 21600"/>
                <a:gd name="T15" fmla="*/ 0 h 21600"/>
                <a:gd name="T16" fmla="*/ 2147483646 w 21600"/>
                <a:gd name="T17" fmla="*/ 1112588553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022704352 w 21600"/>
                <a:gd name="T47" fmla="*/ 2147483646 h 21600"/>
                <a:gd name="T48" fmla="*/ 1610426241 w 21600"/>
                <a:gd name="T49" fmla="*/ 2147483646 h 21600"/>
                <a:gd name="T50" fmla="*/ 1040818648 w 21600"/>
                <a:gd name="T51" fmla="*/ 2147483646 h 21600"/>
                <a:gd name="T52" fmla="*/ 780681145 w 21600"/>
                <a:gd name="T53" fmla="*/ 2147483646 h 21600"/>
                <a:gd name="T54" fmla="*/ 326082490 w 21600"/>
                <a:gd name="T55" fmla="*/ 2147483646 h 21600"/>
                <a:gd name="T56" fmla="*/ 712400150 w 21600"/>
                <a:gd name="T57" fmla="*/ 2147483646 h 21600"/>
                <a:gd name="T58" fmla="*/ 839614025 w 21600"/>
                <a:gd name="T59" fmla="*/ 2147483646 h 21600"/>
                <a:gd name="T60" fmla="*/ 779122467 w 21600"/>
                <a:gd name="T61" fmla="*/ 2147483646 h 21600"/>
                <a:gd name="T62" fmla="*/ 489386215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2823"/>
                  </a:moveTo>
                  <a:lnTo>
                    <a:pt x="186" y="11833"/>
                  </a:lnTo>
                  <a:lnTo>
                    <a:pt x="1551" y="10523"/>
                  </a:lnTo>
                  <a:lnTo>
                    <a:pt x="2977" y="9560"/>
                  </a:lnTo>
                  <a:lnTo>
                    <a:pt x="4162" y="8905"/>
                  </a:lnTo>
                  <a:lnTo>
                    <a:pt x="4322" y="7987"/>
                  </a:lnTo>
                  <a:lnTo>
                    <a:pt x="4482" y="6748"/>
                  </a:lnTo>
                  <a:lnTo>
                    <a:pt x="4482" y="5725"/>
                  </a:lnTo>
                  <a:lnTo>
                    <a:pt x="4842" y="4996"/>
                  </a:lnTo>
                  <a:lnTo>
                    <a:pt x="5171" y="4182"/>
                  </a:lnTo>
                  <a:lnTo>
                    <a:pt x="4892" y="3388"/>
                  </a:lnTo>
                  <a:lnTo>
                    <a:pt x="4172" y="2844"/>
                  </a:lnTo>
                  <a:lnTo>
                    <a:pt x="3720" y="1868"/>
                  </a:lnTo>
                  <a:lnTo>
                    <a:pt x="3643" y="532"/>
                  </a:lnTo>
                  <a:lnTo>
                    <a:pt x="4742" y="7"/>
                  </a:lnTo>
                  <a:lnTo>
                    <a:pt x="6050" y="0"/>
                  </a:lnTo>
                  <a:lnTo>
                    <a:pt x="7945" y="663"/>
                  </a:lnTo>
                  <a:lnTo>
                    <a:pt x="9974" y="1213"/>
                  </a:lnTo>
                  <a:lnTo>
                    <a:pt x="12847" y="2151"/>
                  </a:lnTo>
                  <a:lnTo>
                    <a:pt x="15193" y="2986"/>
                  </a:lnTo>
                  <a:lnTo>
                    <a:pt x="18007" y="3859"/>
                  </a:lnTo>
                  <a:lnTo>
                    <a:pt x="19982" y="4657"/>
                  </a:lnTo>
                  <a:lnTo>
                    <a:pt x="21390" y="5228"/>
                  </a:lnTo>
                  <a:lnTo>
                    <a:pt x="21600" y="6191"/>
                  </a:lnTo>
                  <a:lnTo>
                    <a:pt x="21590" y="9046"/>
                  </a:lnTo>
                  <a:lnTo>
                    <a:pt x="21570" y="10345"/>
                  </a:lnTo>
                  <a:lnTo>
                    <a:pt x="19682" y="10398"/>
                  </a:lnTo>
                  <a:lnTo>
                    <a:pt x="19373" y="11111"/>
                  </a:lnTo>
                  <a:lnTo>
                    <a:pt x="18344" y="11872"/>
                  </a:lnTo>
                  <a:lnTo>
                    <a:pt x="18454" y="12562"/>
                  </a:lnTo>
                  <a:lnTo>
                    <a:pt x="17715" y="13172"/>
                  </a:lnTo>
                  <a:lnTo>
                    <a:pt x="17874" y="13835"/>
                  </a:lnTo>
                  <a:lnTo>
                    <a:pt x="17155" y="14524"/>
                  </a:lnTo>
                  <a:lnTo>
                    <a:pt x="18374" y="14572"/>
                  </a:lnTo>
                  <a:lnTo>
                    <a:pt x="18673" y="15570"/>
                  </a:lnTo>
                  <a:lnTo>
                    <a:pt x="19313" y="16095"/>
                  </a:lnTo>
                  <a:lnTo>
                    <a:pt x="19313" y="17026"/>
                  </a:lnTo>
                  <a:lnTo>
                    <a:pt x="17984" y="17085"/>
                  </a:lnTo>
                  <a:lnTo>
                    <a:pt x="16926" y="17460"/>
                  </a:lnTo>
                  <a:lnTo>
                    <a:pt x="15837" y="18431"/>
                  </a:lnTo>
                  <a:lnTo>
                    <a:pt x="14738" y="19060"/>
                  </a:lnTo>
                  <a:lnTo>
                    <a:pt x="13709" y="19487"/>
                  </a:lnTo>
                  <a:lnTo>
                    <a:pt x="12439" y="19561"/>
                  </a:lnTo>
                  <a:lnTo>
                    <a:pt x="11272" y="19539"/>
                  </a:lnTo>
                  <a:lnTo>
                    <a:pt x="11522" y="20379"/>
                  </a:lnTo>
                  <a:lnTo>
                    <a:pt x="10358" y="20812"/>
                  </a:lnTo>
                  <a:lnTo>
                    <a:pt x="8979" y="20963"/>
                  </a:lnTo>
                  <a:lnTo>
                    <a:pt x="7791" y="21068"/>
                  </a:lnTo>
                  <a:lnTo>
                    <a:pt x="6932" y="21600"/>
                  </a:lnTo>
                  <a:lnTo>
                    <a:pt x="6203" y="21075"/>
                  </a:lnTo>
                  <a:lnTo>
                    <a:pt x="5464" y="21551"/>
                  </a:lnTo>
                  <a:lnTo>
                    <a:pt x="4009" y="21534"/>
                  </a:lnTo>
                  <a:lnTo>
                    <a:pt x="3536" y="20495"/>
                  </a:lnTo>
                  <a:lnTo>
                    <a:pt x="3007" y="19861"/>
                  </a:lnTo>
                  <a:lnTo>
                    <a:pt x="1948" y="19441"/>
                  </a:lnTo>
                  <a:lnTo>
                    <a:pt x="1256" y="18850"/>
                  </a:lnTo>
                  <a:lnTo>
                    <a:pt x="1336" y="18181"/>
                  </a:lnTo>
                  <a:lnTo>
                    <a:pt x="2744" y="18181"/>
                  </a:lnTo>
                  <a:lnTo>
                    <a:pt x="4291" y="18029"/>
                  </a:lnTo>
                  <a:lnTo>
                    <a:pt x="3234" y="17332"/>
                  </a:lnTo>
                  <a:lnTo>
                    <a:pt x="3353" y="16407"/>
                  </a:lnTo>
                  <a:lnTo>
                    <a:pt x="3001" y="15387"/>
                  </a:lnTo>
                  <a:lnTo>
                    <a:pt x="2701" y="14736"/>
                  </a:lnTo>
                  <a:lnTo>
                    <a:pt x="1885" y="14413"/>
                  </a:lnTo>
                  <a:lnTo>
                    <a:pt x="652" y="13695"/>
                  </a:lnTo>
                  <a:lnTo>
                    <a:pt x="0" y="12823"/>
                  </a:lnTo>
                  <a:close/>
                  <a:moveTo>
                    <a:pt x="0" y="12823"/>
                  </a:moveTo>
                </a:path>
              </a:pathLst>
            </a:custGeom>
            <a:solidFill>
              <a:srgbClr val="97BAFF"/>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5" name="Freeform 6">
              <a:extLst>
                <a:ext uri="{FF2B5EF4-FFF2-40B4-BE49-F238E27FC236}">
                  <a16:creationId xmlns:a16="http://schemas.microsoft.com/office/drawing/2014/main" id="{92C73B2E-0801-45AC-8086-E84397EFEE8D}"/>
                </a:ext>
              </a:extLst>
            </p:cNvPr>
            <p:cNvSpPr>
              <a:spLocks/>
            </p:cNvSpPr>
            <p:nvPr/>
          </p:nvSpPr>
          <p:spPr bwMode="auto">
            <a:xfrm>
              <a:off x="5489318" y="2127884"/>
              <a:ext cx="1353186" cy="1030478"/>
            </a:xfrm>
            <a:custGeom>
              <a:avLst/>
              <a:gdLst>
                <a:gd name="T0" fmla="*/ 110333710 w 21600"/>
                <a:gd name="T1" fmla="*/ 97233987 h 21600"/>
                <a:gd name="T2" fmla="*/ 119094982 w 21600"/>
                <a:gd name="T3" fmla="*/ 96836177 h 21600"/>
                <a:gd name="T4" fmla="*/ 123285472 w 21600"/>
                <a:gd name="T5" fmla="*/ 92714065 h 21600"/>
                <a:gd name="T6" fmla="*/ 127806615 w 21600"/>
                <a:gd name="T7" fmla="*/ 90168866 h 21600"/>
                <a:gd name="T8" fmla="*/ 144287650 w 21600"/>
                <a:gd name="T9" fmla="*/ 89948429 h 21600"/>
                <a:gd name="T10" fmla="*/ 153048921 w 21600"/>
                <a:gd name="T11" fmla="*/ 82662802 h 21600"/>
                <a:gd name="T12" fmla="*/ 161057972 w 21600"/>
                <a:gd name="T13" fmla="*/ 75822963 h 21600"/>
                <a:gd name="T14" fmla="*/ 168257072 w 21600"/>
                <a:gd name="T15" fmla="*/ 69112520 h 21600"/>
                <a:gd name="T16" fmla="*/ 178530877 w 21600"/>
                <a:gd name="T17" fmla="*/ 60724501 h 21600"/>
                <a:gd name="T18" fmla="*/ 168488539 w 21600"/>
                <a:gd name="T19" fmla="*/ 60240427 h 21600"/>
                <a:gd name="T20" fmla="*/ 155197851 w 21600"/>
                <a:gd name="T21" fmla="*/ 57369280 h 21600"/>
                <a:gd name="T22" fmla="*/ 138427528 w 21600"/>
                <a:gd name="T23" fmla="*/ 53261569 h 21600"/>
                <a:gd name="T24" fmla="*/ 131633449 w 21600"/>
                <a:gd name="T25" fmla="*/ 51363487 h 21600"/>
                <a:gd name="T26" fmla="*/ 126988391 w 21600"/>
                <a:gd name="T27" fmla="*/ 47653587 h 21600"/>
                <a:gd name="T28" fmla="*/ 120028940 w 21600"/>
                <a:gd name="T29" fmla="*/ 43416411 h 21600"/>
                <a:gd name="T30" fmla="*/ 115441702 w 21600"/>
                <a:gd name="T31" fmla="*/ 38560988 h 21600"/>
                <a:gd name="T32" fmla="*/ 116954235 w 21600"/>
                <a:gd name="T33" fmla="*/ 32986514 h 21600"/>
                <a:gd name="T34" fmla="*/ 104010747 w 21600"/>
                <a:gd name="T35" fmla="*/ 33647963 h 21600"/>
                <a:gd name="T36" fmla="*/ 103655365 w 21600"/>
                <a:gd name="T37" fmla="*/ 28131021 h 21600"/>
                <a:gd name="T38" fmla="*/ 107779760 w 21600"/>
                <a:gd name="T39" fmla="*/ 21904722 h 21600"/>
                <a:gd name="T40" fmla="*/ 108589711 w 21600"/>
                <a:gd name="T41" fmla="*/ 17399131 h 21600"/>
                <a:gd name="T42" fmla="*/ 101456797 w 21600"/>
                <a:gd name="T43" fmla="*/ 14000847 h 21600"/>
                <a:gd name="T44" fmla="*/ 96811647 w 21600"/>
                <a:gd name="T45" fmla="*/ 10425120 h 21600"/>
                <a:gd name="T46" fmla="*/ 91588013 w 21600"/>
                <a:gd name="T47" fmla="*/ 6715220 h 21600"/>
                <a:gd name="T48" fmla="*/ 80942280 w 21600"/>
                <a:gd name="T49" fmla="*/ 2473267 h 21600"/>
                <a:gd name="T50" fmla="*/ 73801002 w 21600"/>
                <a:gd name="T51" fmla="*/ 2339094 h 21600"/>
                <a:gd name="T52" fmla="*/ 67073017 w 21600"/>
                <a:gd name="T53" fmla="*/ 1236633 h 21600"/>
                <a:gd name="T54" fmla="*/ 59584720 w 21600"/>
                <a:gd name="T55" fmla="*/ 0 h 21600"/>
                <a:gd name="T56" fmla="*/ 54476729 w 21600"/>
                <a:gd name="T57" fmla="*/ 5032797 h 21600"/>
                <a:gd name="T58" fmla="*/ 48905895 w 21600"/>
                <a:gd name="T59" fmla="*/ 2075456 h 21600"/>
                <a:gd name="T60" fmla="*/ 39524773 w 21600"/>
                <a:gd name="T61" fmla="*/ 3312089 h 21600"/>
                <a:gd name="T62" fmla="*/ 38070061 w 21600"/>
                <a:gd name="T63" fmla="*/ 10952396 h 21600"/>
                <a:gd name="T64" fmla="*/ 34796983 w 21600"/>
                <a:gd name="T65" fmla="*/ 16119366 h 21600"/>
                <a:gd name="T66" fmla="*/ 29507164 w 21600"/>
                <a:gd name="T67" fmla="*/ 19402724 h 21600"/>
                <a:gd name="T68" fmla="*/ 24961292 w 21600"/>
                <a:gd name="T69" fmla="*/ 25811174 h 21600"/>
                <a:gd name="T70" fmla="*/ 23390847 w 21600"/>
                <a:gd name="T71" fmla="*/ 33585653 h 21600"/>
                <a:gd name="T72" fmla="*/ 17414992 w 21600"/>
                <a:gd name="T73" fmla="*/ 37070270 h 21600"/>
                <a:gd name="T74" fmla="*/ 11976438 w 21600"/>
                <a:gd name="T75" fmla="*/ 46608659 h 21600"/>
                <a:gd name="T76" fmla="*/ 11976438 w 21600"/>
                <a:gd name="T77" fmla="*/ 56664699 h 21600"/>
                <a:gd name="T78" fmla="*/ 2611862 w 21600"/>
                <a:gd name="T79" fmla="*/ 58117062 h 21600"/>
                <a:gd name="T80" fmla="*/ 0 w 21600"/>
                <a:gd name="T81" fmla="*/ 64194787 h 21600"/>
                <a:gd name="T82" fmla="*/ 8876914 w 21600"/>
                <a:gd name="T83" fmla="*/ 66447548 h 21600"/>
                <a:gd name="T84" fmla="*/ 15960372 w 21600"/>
                <a:gd name="T85" fmla="*/ 71259909 h 21600"/>
                <a:gd name="T86" fmla="*/ 21646848 w 21600"/>
                <a:gd name="T87" fmla="*/ 76690517 h 21600"/>
                <a:gd name="T88" fmla="*/ 25829155 w 21600"/>
                <a:gd name="T89" fmla="*/ 82327300 h 21600"/>
                <a:gd name="T90" fmla="*/ 28788126 w 21600"/>
                <a:gd name="T91" fmla="*/ 86214505 h 21600"/>
                <a:gd name="T92" fmla="*/ 34069672 w 21600"/>
                <a:gd name="T93" fmla="*/ 86430234 h 21600"/>
                <a:gd name="T94" fmla="*/ 35301191 w 21600"/>
                <a:gd name="T95" fmla="*/ 92795552 h 21600"/>
                <a:gd name="T96" fmla="*/ 41467146 w 21600"/>
                <a:gd name="T97" fmla="*/ 94343732 h 21600"/>
                <a:gd name="T98" fmla="*/ 47922298 w 21600"/>
                <a:gd name="T99" fmla="*/ 95537234 h 21600"/>
                <a:gd name="T100" fmla="*/ 53964248 w 21600"/>
                <a:gd name="T101" fmla="*/ 97794841 h 21600"/>
                <a:gd name="T102" fmla="*/ 60179751 w 21600"/>
                <a:gd name="T103" fmla="*/ 101672492 h 21600"/>
                <a:gd name="T104" fmla="*/ 68784015 w 21600"/>
                <a:gd name="T105" fmla="*/ 102602355 h 21600"/>
                <a:gd name="T106" fmla="*/ 79198281 w 21600"/>
                <a:gd name="T107" fmla="*/ 103532219 h 21600"/>
                <a:gd name="T108" fmla="*/ 86711488 w 21600"/>
                <a:gd name="T109" fmla="*/ 98614417 h 21600"/>
                <a:gd name="T110" fmla="*/ 95233020 w 21600"/>
                <a:gd name="T111" fmla="*/ 97483225 h 21600"/>
                <a:gd name="T112" fmla="*/ 101332790 w 21600"/>
                <a:gd name="T113" fmla="*/ 98413158 h 21600"/>
                <a:gd name="T114" fmla="*/ 110333710 w 21600"/>
                <a:gd name="T115" fmla="*/ 97233987 h 21600"/>
                <a:gd name="T116" fmla="*/ 110333710 w 21600"/>
                <a:gd name="T117" fmla="*/ 9723398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3349" y="20286"/>
                  </a:moveTo>
                  <a:lnTo>
                    <a:pt x="14409" y="20203"/>
                  </a:lnTo>
                  <a:lnTo>
                    <a:pt x="14916" y="19343"/>
                  </a:lnTo>
                  <a:lnTo>
                    <a:pt x="15463" y="18812"/>
                  </a:lnTo>
                  <a:lnTo>
                    <a:pt x="17457" y="18766"/>
                  </a:lnTo>
                  <a:lnTo>
                    <a:pt x="18517" y="17246"/>
                  </a:lnTo>
                  <a:lnTo>
                    <a:pt x="19486" y="15819"/>
                  </a:lnTo>
                  <a:lnTo>
                    <a:pt x="20357" y="14419"/>
                  </a:lnTo>
                  <a:lnTo>
                    <a:pt x="21600" y="12669"/>
                  </a:lnTo>
                  <a:lnTo>
                    <a:pt x="20385" y="12568"/>
                  </a:lnTo>
                  <a:lnTo>
                    <a:pt x="18777" y="11969"/>
                  </a:lnTo>
                  <a:lnTo>
                    <a:pt x="16748" y="11112"/>
                  </a:lnTo>
                  <a:lnTo>
                    <a:pt x="15926" y="10716"/>
                  </a:lnTo>
                  <a:lnTo>
                    <a:pt x="15364" y="9942"/>
                  </a:lnTo>
                  <a:lnTo>
                    <a:pt x="14522" y="9058"/>
                  </a:lnTo>
                  <a:lnTo>
                    <a:pt x="13967" y="8045"/>
                  </a:lnTo>
                  <a:lnTo>
                    <a:pt x="14150" y="6882"/>
                  </a:lnTo>
                  <a:lnTo>
                    <a:pt x="12584" y="7020"/>
                  </a:lnTo>
                  <a:lnTo>
                    <a:pt x="12541" y="5869"/>
                  </a:lnTo>
                  <a:lnTo>
                    <a:pt x="13040" y="4570"/>
                  </a:lnTo>
                  <a:lnTo>
                    <a:pt x="13138" y="3630"/>
                  </a:lnTo>
                  <a:lnTo>
                    <a:pt x="12275" y="2921"/>
                  </a:lnTo>
                  <a:lnTo>
                    <a:pt x="11713" y="2175"/>
                  </a:lnTo>
                  <a:lnTo>
                    <a:pt x="11081" y="1401"/>
                  </a:lnTo>
                  <a:lnTo>
                    <a:pt x="9793" y="516"/>
                  </a:lnTo>
                  <a:lnTo>
                    <a:pt x="8929" y="488"/>
                  </a:lnTo>
                  <a:lnTo>
                    <a:pt x="8115" y="258"/>
                  </a:lnTo>
                  <a:lnTo>
                    <a:pt x="7209" y="0"/>
                  </a:lnTo>
                  <a:lnTo>
                    <a:pt x="6591" y="1050"/>
                  </a:lnTo>
                  <a:lnTo>
                    <a:pt x="5917" y="433"/>
                  </a:lnTo>
                  <a:lnTo>
                    <a:pt x="4782" y="691"/>
                  </a:lnTo>
                  <a:lnTo>
                    <a:pt x="4606" y="2285"/>
                  </a:lnTo>
                  <a:lnTo>
                    <a:pt x="4210" y="3363"/>
                  </a:lnTo>
                  <a:lnTo>
                    <a:pt x="3570" y="4048"/>
                  </a:lnTo>
                  <a:lnTo>
                    <a:pt x="3020" y="5385"/>
                  </a:lnTo>
                  <a:lnTo>
                    <a:pt x="2830" y="7007"/>
                  </a:lnTo>
                  <a:lnTo>
                    <a:pt x="2107" y="7734"/>
                  </a:lnTo>
                  <a:lnTo>
                    <a:pt x="1449" y="9724"/>
                  </a:lnTo>
                  <a:lnTo>
                    <a:pt x="1449" y="11822"/>
                  </a:lnTo>
                  <a:lnTo>
                    <a:pt x="316" y="12125"/>
                  </a:lnTo>
                  <a:lnTo>
                    <a:pt x="0" y="13393"/>
                  </a:lnTo>
                  <a:lnTo>
                    <a:pt x="1074" y="13863"/>
                  </a:lnTo>
                  <a:lnTo>
                    <a:pt x="1931" y="14867"/>
                  </a:lnTo>
                  <a:lnTo>
                    <a:pt x="2619" y="16000"/>
                  </a:lnTo>
                  <a:lnTo>
                    <a:pt x="3125" y="17176"/>
                  </a:lnTo>
                  <a:lnTo>
                    <a:pt x="3483" y="17987"/>
                  </a:lnTo>
                  <a:lnTo>
                    <a:pt x="4122" y="18032"/>
                  </a:lnTo>
                  <a:lnTo>
                    <a:pt x="4271" y="19360"/>
                  </a:lnTo>
                  <a:lnTo>
                    <a:pt x="5017" y="19683"/>
                  </a:lnTo>
                  <a:lnTo>
                    <a:pt x="5798" y="19932"/>
                  </a:lnTo>
                  <a:lnTo>
                    <a:pt x="6529" y="20403"/>
                  </a:lnTo>
                  <a:lnTo>
                    <a:pt x="7281" y="21212"/>
                  </a:lnTo>
                  <a:lnTo>
                    <a:pt x="8322" y="21406"/>
                  </a:lnTo>
                  <a:lnTo>
                    <a:pt x="9582" y="21600"/>
                  </a:lnTo>
                  <a:lnTo>
                    <a:pt x="10491" y="20574"/>
                  </a:lnTo>
                  <a:lnTo>
                    <a:pt x="11522" y="20338"/>
                  </a:lnTo>
                  <a:lnTo>
                    <a:pt x="12260" y="20532"/>
                  </a:lnTo>
                  <a:lnTo>
                    <a:pt x="13349" y="20286"/>
                  </a:lnTo>
                  <a:close/>
                  <a:moveTo>
                    <a:pt x="13349" y="2028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6" name="Freeform 7">
              <a:extLst>
                <a:ext uri="{FF2B5EF4-FFF2-40B4-BE49-F238E27FC236}">
                  <a16:creationId xmlns:a16="http://schemas.microsoft.com/office/drawing/2014/main" id="{9A7D5CC6-A683-4FF0-A527-5D476C65880B}"/>
                </a:ext>
              </a:extLst>
            </p:cNvPr>
            <p:cNvSpPr>
              <a:spLocks/>
            </p:cNvSpPr>
            <p:nvPr/>
          </p:nvSpPr>
          <p:spPr bwMode="auto">
            <a:xfrm>
              <a:off x="3586983" y="2984427"/>
              <a:ext cx="1756844" cy="174043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4254" y="10737"/>
                  </a:moveTo>
                  <a:lnTo>
                    <a:pt x="4367" y="9935"/>
                  </a:lnTo>
                  <a:lnTo>
                    <a:pt x="4475" y="8732"/>
                  </a:lnTo>
                  <a:lnTo>
                    <a:pt x="5000" y="8126"/>
                  </a:lnTo>
                  <a:lnTo>
                    <a:pt x="5298" y="7542"/>
                  </a:lnTo>
                  <a:lnTo>
                    <a:pt x="6152" y="6996"/>
                  </a:lnTo>
                  <a:lnTo>
                    <a:pt x="6141" y="6225"/>
                  </a:lnTo>
                  <a:lnTo>
                    <a:pt x="6406" y="5439"/>
                  </a:lnTo>
                  <a:lnTo>
                    <a:pt x="6471" y="4740"/>
                  </a:lnTo>
                  <a:lnTo>
                    <a:pt x="6477" y="3834"/>
                  </a:lnTo>
                  <a:lnTo>
                    <a:pt x="6942" y="3242"/>
                  </a:lnTo>
                  <a:lnTo>
                    <a:pt x="7136" y="2216"/>
                  </a:lnTo>
                  <a:lnTo>
                    <a:pt x="7315" y="1337"/>
                  </a:lnTo>
                  <a:lnTo>
                    <a:pt x="7980" y="513"/>
                  </a:lnTo>
                  <a:lnTo>
                    <a:pt x="8732" y="491"/>
                  </a:lnTo>
                  <a:lnTo>
                    <a:pt x="9192" y="873"/>
                  </a:lnTo>
                  <a:lnTo>
                    <a:pt x="9992" y="1381"/>
                  </a:lnTo>
                  <a:lnTo>
                    <a:pt x="10711" y="1413"/>
                  </a:lnTo>
                  <a:lnTo>
                    <a:pt x="11539" y="1397"/>
                  </a:lnTo>
                  <a:lnTo>
                    <a:pt x="11950" y="835"/>
                  </a:lnTo>
                  <a:lnTo>
                    <a:pt x="13110" y="769"/>
                  </a:lnTo>
                  <a:lnTo>
                    <a:pt x="13818" y="480"/>
                  </a:lnTo>
                  <a:lnTo>
                    <a:pt x="14473" y="551"/>
                  </a:lnTo>
                  <a:lnTo>
                    <a:pt x="14895" y="164"/>
                  </a:lnTo>
                  <a:lnTo>
                    <a:pt x="16188" y="430"/>
                  </a:lnTo>
                  <a:lnTo>
                    <a:pt x="16981" y="0"/>
                  </a:lnTo>
                  <a:lnTo>
                    <a:pt x="17338" y="551"/>
                  </a:lnTo>
                  <a:lnTo>
                    <a:pt x="17841" y="1222"/>
                  </a:lnTo>
                  <a:lnTo>
                    <a:pt x="18979" y="1017"/>
                  </a:lnTo>
                  <a:lnTo>
                    <a:pt x="19881" y="913"/>
                  </a:lnTo>
                  <a:lnTo>
                    <a:pt x="20324" y="1539"/>
                  </a:lnTo>
                  <a:lnTo>
                    <a:pt x="21157" y="2105"/>
                  </a:lnTo>
                  <a:lnTo>
                    <a:pt x="21125" y="2681"/>
                  </a:lnTo>
                  <a:lnTo>
                    <a:pt x="21030" y="3374"/>
                  </a:lnTo>
                  <a:lnTo>
                    <a:pt x="21600" y="3689"/>
                  </a:lnTo>
                  <a:lnTo>
                    <a:pt x="21254" y="4202"/>
                  </a:lnTo>
                  <a:lnTo>
                    <a:pt x="20832" y="4710"/>
                  </a:lnTo>
                  <a:lnTo>
                    <a:pt x="20161" y="5264"/>
                  </a:lnTo>
                  <a:lnTo>
                    <a:pt x="19939" y="6198"/>
                  </a:lnTo>
                  <a:lnTo>
                    <a:pt x="19791" y="7755"/>
                  </a:lnTo>
                  <a:lnTo>
                    <a:pt x="19085" y="8265"/>
                  </a:lnTo>
                  <a:lnTo>
                    <a:pt x="18874" y="9029"/>
                  </a:lnTo>
                  <a:lnTo>
                    <a:pt x="19118" y="9803"/>
                  </a:lnTo>
                  <a:lnTo>
                    <a:pt x="19339" y="11337"/>
                  </a:lnTo>
                  <a:lnTo>
                    <a:pt x="19496" y="12679"/>
                  </a:lnTo>
                  <a:lnTo>
                    <a:pt x="19626" y="13546"/>
                  </a:lnTo>
                  <a:lnTo>
                    <a:pt x="20156" y="14200"/>
                  </a:lnTo>
                  <a:lnTo>
                    <a:pt x="20567" y="15046"/>
                  </a:lnTo>
                  <a:lnTo>
                    <a:pt x="20940" y="15679"/>
                  </a:lnTo>
                  <a:lnTo>
                    <a:pt x="20032" y="15766"/>
                  </a:lnTo>
                  <a:lnTo>
                    <a:pt x="18912" y="15935"/>
                  </a:lnTo>
                  <a:lnTo>
                    <a:pt x="18285" y="16840"/>
                  </a:lnTo>
                  <a:lnTo>
                    <a:pt x="18582" y="17511"/>
                  </a:lnTo>
                  <a:lnTo>
                    <a:pt x="18474" y="18385"/>
                  </a:lnTo>
                  <a:lnTo>
                    <a:pt x="18133" y="19400"/>
                  </a:lnTo>
                  <a:lnTo>
                    <a:pt x="18555" y="19990"/>
                  </a:lnTo>
                  <a:lnTo>
                    <a:pt x="19091" y="20443"/>
                  </a:lnTo>
                  <a:lnTo>
                    <a:pt x="19729" y="20061"/>
                  </a:lnTo>
                  <a:lnTo>
                    <a:pt x="19707" y="21600"/>
                  </a:lnTo>
                  <a:lnTo>
                    <a:pt x="18914" y="21526"/>
                  </a:lnTo>
                  <a:lnTo>
                    <a:pt x="18474" y="20792"/>
                  </a:lnTo>
                  <a:lnTo>
                    <a:pt x="17922" y="20465"/>
                  </a:lnTo>
                  <a:lnTo>
                    <a:pt x="17159" y="20203"/>
                  </a:lnTo>
                  <a:lnTo>
                    <a:pt x="16830" y="19564"/>
                  </a:lnTo>
                  <a:lnTo>
                    <a:pt x="16186" y="19826"/>
                  </a:lnTo>
                  <a:lnTo>
                    <a:pt x="15451" y="19695"/>
                  </a:lnTo>
                  <a:lnTo>
                    <a:pt x="14728" y="19667"/>
                  </a:lnTo>
                  <a:lnTo>
                    <a:pt x="14721" y="18997"/>
                  </a:lnTo>
                  <a:lnTo>
                    <a:pt x="13921" y="19291"/>
                  </a:lnTo>
                  <a:lnTo>
                    <a:pt x="13248" y="18760"/>
                  </a:lnTo>
                  <a:lnTo>
                    <a:pt x="12239" y="18773"/>
                  </a:lnTo>
                  <a:lnTo>
                    <a:pt x="11367" y="18844"/>
                  </a:lnTo>
                  <a:lnTo>
                    <a:pt x="11324" y="17796"/>
                  </a:lnTo>
                  <a:lnTo>
                    <a:pt x="10754" y="17094"/>
                  </a:lnTo>
                  <a:lnTo>
                    <a:pt x="10815" y="15929"/>
                  </a:lnTo>
                  <a:lnTo>
                    <a:pt x="10788" y="15253"/>
                  </a:lnTo>
                  <a:lnTo>
                    <a:pt x="10783" y="14527"/>
                  </a:lnTo>
                  <a:lnTo>
                    <a:pt x="10123" y="14495"/>
                  </a:lnTo>
                  <a:lnTo>
                    <a:pt x="9179" y="14192"/>
                  </a:lnTo>
                  <a:lnTo>
                    <a:pt x="8344" y="14192"/>
                  </a:lnTo>
                  <a:lnTo>
                    <a:pt x="8037" y="15302"/>
                  </a:lnTo>
                  <a:lnTo>
                    <a:pt x="5653" y="15281"/>
                  </a:lnTo>
                  <a:lnTo>
                    <a:pt x="5405" y="14631"/>
                  </a:lnTo>
                  <a:lnTo>
                    <a:pt x="5102" y="13736"/>
                  </a:lnTo>
                  <a:lnTo>
                    <a:pt x="4766" y="12904"/>
                  </a:lnTo>
                  <a:lnTo>
                    <a:pt x="3899" y="12850"/>
                  </a:lnTo>
                  <a:lnTo>
                    <a:pt x="2862" y="12902"/>
                  </a:lnTo>
                  <a:lnTo>
                    <a:pt x="1796" y="12866"/>
                  </a:lnTo>
                  <a:lnTo>
                    <a:pt x="1152" y="12986"/>
                  </a:lnTo>
                  <a:lnTo>
                    <a:pt x="130" y="13543"/>
                  </a:lnTo>
                  <a:lnTo>
                    <a:pt x="0" y="12839"/>
                  </a:lnTo>
                  <a:lnTo>
                    <a:pt x="395" y="12450"/>
                  </a:lnTo>
                  <a:lnTo>
                    <a:pt x="476" y="11894"/>
                  </a:lnTo>
                  <a:lnTo>
                    <a:pt x="1098" y="11588"/>
                  </a:lnTo>
                  <a:lnTo>
                    <a:pt x="1828" y="11364"/>
                  </a:lnTo>
                  <a:lnTo>
                    <a:pt x="2418" y="11141"/>
                  </a:lnTo>
                  <a:lnTo>
                    <a:pt x="2537" y="11768"/>
                  </a:lnTo>
                  <a:lnTo>
                    <a:pt x="3175" y="11435"/>
                  </a:lnTo>
                  <a:lnTo>
                    <a:pt x="3661" y="10917"/>
                  </a:lnTo>
                  <a:lnTo>
                    <a:pt x="4254" y="10737"/>
                  </a:lnTo>
                  <a:close/>
                  <a:moveTo>
                    <a:pt x="4254" y="1073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7" name="Freeform 8">
              <a:extLst>
                <a:ext uri="{FF2B5EF4-FFF2-40B4-BE49-F238E27FC236}">
                  <a16:creationId xmlns:a16="http://schemas.microsoft.com/office/drawing/2014/main" id="{88C73A86-8664-4457-9174-4F9440F03463}"/>
                </a:ext>
              </a:extLst>
            </p:cNvPr>
            <p:cNvSpPr>
              <a:spLocks/>
            </p:cNvSpPr>
            <p:nvPr/>
          </p:nvSpPr>
          <p:spPr bwMode="auto">
            <a:xfrm>
              <a:off x="5161141" y="3578429"/>
              <a:ext cx="997660" cy="998754"/>
            </a:xfrm>
            <a:custGeom>
              <a:avLst/>
              <a:gdLst>
                <a:gd name="T0" fmla="*/ 14291328 w 21600"/>
                <a:gd name="T1" fmla="*/ 10432500 h 21600"/>
                <a:gd name="T2" fmla="*/ 13725278 w 21600"/>
                <a:gd name="T3" fmla="*/ 5398564 h 21600"/>
                <a:gd name="T4" fmla="*/ 11088070 w 21600"/>
                <a:gd name="T5" fmla="*/ 661887 h 21600"/>
                <a:gd name="T6" fmla="*/ 23833871 w 21600"/>
                <a:gd name="T7" fmla="*/ 0 h 21600"/>
                <a:gd name="T8" fmla="*/ 45160837 w 21600"/>
                <a:gd name="T9" fmla="*/ 1539907 h 21600"/>
                <a:gd name="T10" fmla="*/ 57448436 w 21600"/>
                <a:gd name="T11" fmla="*/ 7748919 h 21600"/>
                <a:gd name="T12" fmla="*/ 63482142 w 21600"/>
                <a:gd name="T13" fmla="*/ 12152439 h 21600"/>
                <a:gd name="T14" fmla="*/ 69250821 w 21600"/>
                <a:gd name="T15" fmla="*/ 15822072 h 21600"/>
                <a:gd name="T16" fmla="*/ 74538777 w 21600"/>
                <a:gd name="T17" fmla="*/ 18582148 h 21600"/>
                <a:gd name="T18" fmla="*/ 75648488 w 21600"/>
                <a:gd name="T19" fmla="*/ 24043787 h 21600"/>
                <a:gd name="T20" fmla="*/ 79507747 w 21600"/>
                <a:gd name="T21" fmla="*/ 26641746 h 21600"/>
                <a:gd name="T22" fmla="*/ 88079862 w 21600"/>
                <a:gd name="T23" fmla="*/ 32576181 h 21600"/>
                <a:gd name="T24" fmla="*/ 84957373 w 21600"/>
                <a:gd name="T25" fmla="*/ 38303407 h 21600"/>
                <a:gd name="T26" fmla="*/ 83690414 w 21600"/>
                <a:gd name="T27" fmla="*/ 44980719 h 21600"/>
                <a:gd name="T28" fmla="*/ 85698700 w 21600"/>
                <a:gd name="T29" fmla="*/ 50230788 h 21600"/>
                <a:gd name="T30" fmla="*/ 90141972 w 21600"/>
                <a:gd name="T31" fmla="*/ 54895398 h 21600"/>
                <a:gd name="T32" fmla="*/ 87868658 w 21600"/>
                <a:gd name="T33" fmla="*/ 63481876 h 21600"/>
                <a:gd name="T34" fmla="*/ 88767232 w 21600"/>
                <a:gd name="T35" fmla="*/ 71172216 h 21600"/>
                <a:gd name="T36" fmla="*/ 90514914 w 21600"/>
                <a:gd name="T37" fmla="*/ 77588437 h 21600"/>
                <a:gd name="T38" fmla="*/ 92734271 w 21600"/>
                <a:gd name="T39" fmla="*/ 82838439 h 21600"/>
                <a:gd name="T40" fmla="*/ 97042817 w 21600"/>
                <a:gd name="T41" fmla="*/ 86976305 h 21600"/>
                <a:gd name="T42" fmla="*/ 89876944 w 21600"/>
                <a:gd name="T43" fmla="*/ 91109675 h 21600"/>
                <a:gd name="T44" fmla="*/ 83214182 w 21600"/>
                <a:gd name="T45" fmla="*/ 92064190 h 21600"/>
                <a:gd name="T46" fmla="*/ 78766420 w 21600"/>
                <a:gd name="T47" fmla="*/ 93653617 h 21600"/>
                <a:gd name="T48" fmla="*/ 74219791 w 21600"/>
                <a:gd name="T49" fmla="*/ 93333947 h 21600"/>
                <a:gd name="T50" fmla="*/ 70989522 w 21600"/>
                <a:gd name="T51" fmla="*/ 96409197 h 21600"/>
                <a:gd name="T52" fmla="*/ 63212624 w 21600"/>
                <a:gd name="T53" fmla="*/ 96620835 h 21600"/>
                <a:gd name="T54" fmla="*/ 58347010 w 21600"/>
                <a:gd name="T55" fmla="*/ 94500100 h 21600"/>
                <a:gd name="T56" fmla="*/ 52474975 w 21600"/>
                <a:gd name="T57" fmla="*/ 95400598 h 21600"/>
                <a:gd name="T58" fmla="*/ 46279530 w 21600"/>
                <a:gd name="T59" fmla="*/ 97255679 h 21600"/>
                <a:gd name="T60" fmla="*/ 44060106 w 21600"/>
                <a:gd name="T61" fmla="*/ 91478866 h 21600"/>
                <a:gd name="T62" fmla="*/ 43534475 w 21600"/>
                <a:gd name="T63" fmla="*/ 83104093 h 21600"/>
                <a:gd name="T64" fmla="*/ 40991575 w 21600"/>
                <a:gd name="T65" fmla="*/ 77480337 h 21600"/>
                <a:gd name="T66" fmla="*/ 35914824 w 21600"/>
                <a:gd name="T67" fmla="*/ 76741955 h 21600"/>
                <a:gd name="T68" fmla="*/ 29036500 w 21600"/>
                <a:gd name="T69" fmla="*/ 74621220 h 21600"/>
                <a:gd name="T70" fmla="*/ 23694588 w 21600"/>
                <a:gd name="T71" fmla="*/ 70857041 h 21600"/>
                <a:gd name="T72" fmla="*/ 17503634 w 21600"/>
                <a:gd name="T73" fmla="*/ 69105564 h 21600"/>
                <a:gd name="T74" fmla="*/ 11946160 w 21600"/>
                <a:gd name="T75" fmla="*/ 65499006 h 21600"/>
                <a:gd name="T76" fmla="*/ 7619651 w 21600"/>
                <a:gd name="T77" fmla="*/ 56484826 h 21600"/>
                <a:gd name="T78" fmla="*/ 1846481 w 21600"/>
                <a:gd name="T79" fmla="*/ 48636865 h 21600"/>
                <a:gd name="T80" fmla="*/ 157247 w 21600"/>
                <a:gd name="T81" fmla="*/ 39014814 h 21600"/>
                <a:gd name="T82" fmla="*/ 0 w 21600"/>
                <a:gd name="T83" fmla="*/ 29789063 h 21600"/>
                <a:gd name="T84" fmla="*/ 5921435 w 21600"/>
                <a:gd name="T85" fmla="*/ 30068204 h 21600"/>
                <a:gd name="T86" fmla="*/ 10095121 w 21600"/>
                <a:gd name="T87" fmla="*/ 26105943 h 21600"/>
                <a:gd name="T88" fmla="*/ 13064853 w 21600"/>
                <a:gd name="T89" fmla="*/ 21369265 h 21600"/>
                <a:gd name="T90" fmla="*/ 10755545 w 21600"/>
                <a:gd name="T91" fmla="*/ 14097570 h 21600"/>
                <a:gd name="T92" fmla="*/ 14291328 w 21600"/>
                <a:gd name="T93" fmla="*/ 10432500 h 21600"/>
                <a:gd name="T94" fmla="*/ 14291328 w 21600"/>
                <a:gd name="T95" fmla="*/ 1043250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3181" y="2317"/>
                  </a:moveTo>
                  <a:lnTo>
                    <a:pt x="3055" y="1199"/>
                  </a:lnTo>
                  <a:lnTo>
                    <a:pt x="2468" y="147"/>
                  </a:lnTo>
                  <a:lnTo>
                    <a:pt x="5305" y="0"/>
                  </a:lnTo>
                  <a:lnTo>
                    <a:pt x="10052" y="342"/>
                  </a:lnTo>
                  <a:lnTo>
                    <a:pt x="12787" y="1721"/>
                  </a:lnTo>
                  <a:lnTo>
                    <a:pt x="14130" y="2699"/>
                  </a:lnTo>
                  <a:lnTo>
                    <a:pt x="15414" y="3514"/>
                  </a:lnTo>
                  <a:lnTo>
                    <a:pt x="16591" y="4127"/>
                  </a:lnTo>
                  <a:lnTo>
                    <a:pt x="16838" y="5340"/>
                  </a:lnTo>
                  <a:lnTo>
                    <a:pt x="17697" y="5917"/>
                  </a:lnTo>
                  <a:lnTo>
                    <a:pt x="19605" y="7235"/>
                  </a:lnTo>
                  <a:lnTo>
                    <a:pt x="18910" y="8507"/>
                  </a:lnTo>
                  <a:lnTo>
                    <a:pt x="18628" y="9990"/>
                  </a:lnTo>
                  <a:lnTo>
                    <a:pt x="19075" y="11156"/>
                  </a:lnTo>
                  <a:lnTo>
                    <a:pt x="20064" y="12192"/>
                  </a:lnTo>
                  <a:lnTo>
                    <a:pt x="19558" y="14099"/>
                  </a:lnTo>
                  <a:lnTo>
                    <a:pt x="19758" y="15807"/>
                  </a:lnTo>
                  <a:lnTo>
                    <a:pt x="20147" y="17232"/>
                  </a:lnTo>
                  <a:lnTo>
                    <a:pt x="20641" y="18398"/>
                  </a:lnTo>
                  <a:lnTo>
                    <a:pt x="21600" y="19317"/>
                  </a:lnTo>
                  <a:lnTo>
                    <a:pt x="20005" y="20235"/>
                  </a:lnTo>
                  <a:lnTo>
                    <a:pt x="18522" y="20447"/>
                  </a:lnTo>
                  <a:lnTo>
                    <a:pt x="17532" y="20800"/>
                  </a:lnTo>
                  <a:lnTo>
                    <a:pt x="16520" y="20729"/>
                  </a:lnTo>
                  <a:lnTo>
                    <a:pt x="15801" y="21412"/>
                  </a:lnTo>
                  <a:lnTo>
                    <a:pt x="14070" y="21459"/>
                  </a:lnTo>
                  <a:lnTo>
                    <a:pt x="12987" y="20988"/>
                  </a:lnTo>
                  <a:lnTo>
                    <a:pt x="11680" y="21188"/>
                  </a:lnTo>
                  <a:lnTo>
                    <a:pt x="10301" y="21600"/>
                  </a:lnTo>
                  <a:lnTo>
                    <a:pt x="9807" y="20317"/>
                  </a:lnTo>
                  <a:lnTo>
                    <a:pt x="9690" y="18457"/>
                  </a:lnTo>
                  <a:lnTo>
                    <a:pt x="9124" y="17208"/>
                  </a:lnTo>
                  <a:lnTo>
                    <a:pt x="7994" y="17044"/>
                  </a:lnTo>
                  <a:lnTo>
                    <a:pt x="6463" y="16573"/>
                  </a:lnTo>
                  <a:lnTo>
                    <a:pt x="5274" y="15737"/>
                  </a:lnTo>
                  <a:lnTo>
                    <a:pt x="3896" y="15348"/>
                  </a:lnTo>
                  <a:lnTo>
                    <a:pt x="2659" y="14547"/>
                  </a:lnTo>
                  <a:lnTo>
                    <a:pt x="1696" y="12545"/>
                  </a:lnTo>
                  <a:lnTo>
                    <a:pt x="411" y="10802"/>
                  </a:lnTo>
                  <a:lnTo>
                    <a:pt x="35" y="8665"/>
                  </a:lnTo>
                  <a:lnTo>
                    <a:pt x="0" y="6616"/>
                  </a:lnTo>
                  <a:lnTo>
                    <a:pt x="1318" y="6678"/>
                  </a:lnTo>
                  <a:lnTo>
                    <a:pt x="2247" y="5798"/>
                  </a:lnTo>
                  <a:lnTo>
                    <a:pt x="2908" y="4746"/>
                  </a:lnTo>
                  <a:lnTo>
                    <a:pt x="2394" y="3131"/>
                  </a:lnTo>
                  <a:lnTo>
                    <a:pt x="3181" y="2317"/>
                  </a:lnTo>
                  <a:close/>
                  <a:moveTo>
                    <a:pt x="3181" y="231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8" name="Freeform 9">
              <a:extLst>
                <a:ext uri="{FF2B5EF4-FFF2-40B4-BE49-F238E27FC236}">
                  <a16:creationId xmlns:a16="http://schemas.microsoft.com/office/drawing/2014/main" id="{4F1617ED-8697-49C5-8B8F-7662330CA435}"/>
                </a:ext>
              </a:extLst>
            </p:cNvPr>
            <p:cNvSpPr>
              <a:spLocks/>
            </p:cNvSpPr>
            <p:nvPr/>
          </p:nvSpPr>
          <p:spPr bwMode="auto">
            <a:xfrm>
              <a:off x="2712936" y="2200082"/>
              <a:ext cx="1098301" cy="895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0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669530882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0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445" y="10844"/>
                  </a:moveTo>
                  <a:lnTo>
                    <a:pt x="1134" y="9661"/>
                  </a:lnTo>
                  <a:lnTo>
                    <a:pt x="1996" y="8616"/>
                  </a:lnTo>
                  <a:lnTo>
                    <a:pt x="2213" y="7082"/>
                  </a:lnTo>
                  <a:lnTo>
                    <a:pt x="1789" y="5606"/>
                  </a:lnTo>
                  <a:lnTo>
                    <a:pt x="1746" y="4345"/>
                  </a:lnTo>
                  <a:lnTo>
                    <a:pt x="2142" y="3199"/>
                  </a:lnTo>
                  <a:lnTo>
                    <a:pt x="2988" y="2269"/>
                  </a:lnTo>
                  <a:lnTo>
                    <a:pt x="2979" y="1149"/>
                  </a:lnTo>
                  <a:lnTo>
                    <a:pt x="3849" y="283"/>
                  </a:lnTo>
                  <a:lnTo>
                    <a:pt x="5528" y="0"/>
                  </a:lnTo>
                  <a:lnTo>
                    <a:pt x="6666" y="484"/>
                  </a:lnTo>
                  <a:lnTo>
                    <a:pt x="7793" y="1451"/>
                  </a:lnTo>
                  <a:lnTo>
                    <a:pt x="9465" y="1403"/>
                  </a:lnTo>
                  <a:lnTo>
                    <a:pt x="11258" y="2011"/>
                  </a:lnTo>
                  <a:lnTo>
                    <a:pt x="12641" y="2226"/>
                  </a:lnTo>
                  <a:lnTo>
                    <a:pt x="14301" y="1348"/>
                  </a:lnTo>
                  <a:lnTo>
                    <a:pt x="16279" y="1099"/>
                  </a:lnTo>
                  <a:lnTo>
                    <a:pt x="17640" y="1952"/>
                  </a:lnTo>
                  <a:lnTo>
                    <a:pt x="18700" y="1022"/>
                  </a:lnTo>
                  <a:lnTo>
                    <a:pt x="19681" y="51"/>
                  </a:lnTo>
                  <a:lnTo>
                    <a:pt x="20185" y="1232"/>
                  </a:lnTo>
                  <a:lnTo>
                    <a:pt x="20666" y="3075"/>
                  </a:lnTo>
                  <a:lnTo>
                    <a:pt x="21521" y="4027"/>
                  </a:lnTo>
                  <a:lnTo>
                    <a:pt x="21600" y="5606"/>
                  </a:lnTo>
                  <a:lnTo>
                    <a:pt x="20401" y="6063"/>
                  </a:lnTo>
                  <a:lnTo>
                    <a:pt x="19609" y="8059"/>
                  </a:lnTo>
                  <a:lnTo>
                    <a:pt x="19133" y="9771"/>
                  </a:lnTo>
                  <a:lnTo>
                    <a:pt x="18357" y="10530"/>
                  </a:lnTo>
                  <a:lnTo>
                    <a:pt x="18082" y="11771"/>
                  </a:lnTo>
                  <a:lnTo>
                    <a:pt x="17325" y="12313"/>
                  </a:lnTo>
                  <a:lnTo>
                    <a:pt x="16876" y="14007"/>
                  </a:lnTo>
                  <a:lnTo>
                    <a:pt x="16362" y="15686"/>
                  </a:lnTo>
                  <a:lnTo>
                    <a:pt x="15186" y="16888"/>
                  </a:lnTo>
                  <a:lnTo>
                    <a:pt x="14357" y="15325"/>
                  </a:lnTo>
                  <a:lnTo>
                    <a:pt x="13266" y="15566"/>
                  </a:lnTo>
                  <a:lnTo>
                    <a:pt x="12391" y="16650"/>
                  </a:lnTo>
                  <a:lnTo>
                    <a:pt x="11315" y="18111"/>
                  </a:lnTo>
                  <a:lnTo>
                    <a:pt x="10926" y="19955"/>
                  </a:lnTo>
                  <a:lnTo>
                    <a:pt x="9408" y="21030"/>
                  </a:lnTo>
                  <a:lnTo>
                    <a:pt x="8099" y="21368"/>
                  </a:lnTo>
                  <a:lnTo>
                    <a:pt x="6867" y="21600"/>
                  </a:lnTo>
                  <a:lnTo>
                    <a:pt x="5480" y="21188"/>
                  </a:lnTo>
                  <a:lnTo>
                    <a:pt x="4817" y="19467"/>
                  </a:lnTo>
                  <a:lnTo>
                    <a:pt x="4154" y="18232"/>
                  </a:lnTo>
                  <a:lnTo>
                    <a:pt x="3525" y="17091"/>
                  </a:lnTo>
                  <a:lnTo>
                    <a:pt x="2147" y="16922"/>
                  </a:lnTo>
                  <a:lnTo>
                    <a:pt x="0" y="16601"/>
                  </a:lnTo>
                  <a:lnTo>
                    <a:pt x="149" y="14219"/>
                  </a:lnTo>
                  <a:lnTo>
                    <a:pt x="136" y="12301"/>
                  </a:lnTo>
                  <a:lnTo>
                    <a:pt x="445" y="10844"/>
                  </a:lnTo>
                  <a:close/>
                  <a:moveTo>
                    <a:pt x="445" y="10844"/>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9" name="Freeform 10">
              <a:extLst>
                <a:ext uri="{FF2B5EF4-FFF2-40B4-BE49-F238E27FC236}">
                  <a16:creationId xmlns:a16="http://schemas.microsoft.com/office/drawing/2014/main" id="{A7D3DC34-F886-4A7D-A153-01E210CE976F}"/>
                </a:ext>
              </a:extLst>
            </p:cNvPr>
            <p:cNvSpPr>
              <a:spLocks/>
            </p:cNvSpPr>
            <p:nvPr/>
          </p:nvSpPr>
          <p:spPr bwMode="auto">
            <a:xfrm>
              <a:off x="3388982" y="468398"/>
              <a:ext cx="1360843" cy="123723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0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0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21600" y="17815"/>
                  </a:moveTo>
                  <a:lnTo>
                    <a:pt x="21521" y="15865"/>
                  </a:lnTo>
                  <a:lnTo>
                    <a:pt x="21482" y="12831"/>
                  </a:lnTo>
                  <a:lnTo>
                    <a:pt x="21350" y="9262"/>
                  </a:lnTo>
                  <a:lnTo>
                    <a:pt x="21232" y="6136"/>
                  </a:lnTo>
                  <a:lnTo>
                    <a:pt x="20681" y="4968"/>
                  </a:lnTo>
                  <a:lnTo>
                    <a:pt x="20980" y="4013"/>
                  </a:lnTo>
                  <a:lnTo>
                    <a:pt x="20896" y="2912"/>
                  </a:lnTo>
                  <a:lnTo>
                    <a:pt x="21035" y="2140"/>
                  </a:lnTo>
                  <a:lnTo>
                    <a:pt x="20090" y="1949"/>
                  </a:lnTo>
                  <a:lnTo>
                    <a:pt x="19186" y="1636"/>
                  </a:lnTo>
                  <a:lnTo>
                    <a:pt x="18422" y="910"/>
                  </a:lnTo>
                  <a:lnTo>
                    <a:pt x="17497" y="657"/>
                  </a:lnTo>
                  <a:lnTo>
                    <a:pt x="16420" y="665"/>
                  </a:lnTo>
                  <a:lnTo>
                    <a:pt x="15419" y="925"/>
                  </a:lnTo>
                  <a:lnTo>
                    <a:pt x="14655" y="1590"/>
                  </a:lnTo>
                  <a:lnTo>
                    <a:pt x="14453" y="2622"/>
                  </a:lnTo>
                  <a:lnTo>
                    <a:pt x="14495" y="3860"/>
                  </a:lnTo>
                  <a:lnTo>
                    <a:pt x="13807" y="4571"/>
                  </a:lnTo>
                  <a:lnTo>
                    <a:pt x="12299" y="3929"/>
                  </a:lnTo>
                  <a:lnTo>
                    <a:pt x="11145" y="3386"/>
                  </a:lnTo>
                  <a:lnTo>
                    <a:pt x="10179" y="3187"/>
                  </a:lnTo>
                  <a:lnTo>
                    <a:pt x="9116" y="2950"/>
                  </a:lnTo>
                  <a:lnTo>
                    <a:pt x="8546" y="1269"/>
                  </a:lnTo>
                  <a:lnTo>
                    <a:pt x="7197" y="818"/>
                  </a:lnTo>
                  <a:lnTo>
                    <a:pt x="6426" y="589"/>
                  </a:lnTo>
                  <a:lnTo>
                    <a:pt x="5077" y="627"/>
                  </a:lnTo>
                  <a:lnTo>
                    <a:pt x="3534" y="0"/>
                  </a:lnTo>
                  <a:lnTo>
                    <a:pt x="3548" y="1238"/>
                  </a:lnTo>
                  <a:lnTo>
                    <a:pt x="2673" y="1659"/>
                  </a:lnTo>
                  <a:lnTo>
                    <a:pt x="1727" y="2308"/>
                  </a:lnTo>
                  <a:lnTo>
                    <a:pt x="1665" y="3646"/>
                  </a:lnTo>
                  <a:lnTo>
                    <a:pt x="1345" y="4349"/>
                  </a:lnTo>
                  <a:lnTo>
                    <a:pt x="532" y="4533"/>
                  </a:lnTo>
                  <a:lnTo>
                    <a:pt x="838" y="5526"/>
                  </a:lnTo>
                  <a:lnTo>
                    <a:pt x="913" y="6838"/>
                  </a:lnTo>
                  <a:lnTo>
                    <a:pt x="928" y="8270"/>
                  </a:lnTo>
                  <a:lnTo>
                    <a:pt x="664" y="9485"/>
                  </a:lnTo>
                  <a:lnTo>
                    <a:pt x="670" y="10392"/>
                  </a:lnTo>
                  <a:lnTo>
                    <a:pt x="0" y="10783"/>
                  </a:lnTo>
                  <a:lnTo>
                    <a:pt x="692" y="11801"/>
                  </a:lnTo>
                  <a:lnTo>
                    <a:pt x="762" y="13340"/>
                  </a:lnTo>
                  <a:lnTo>
                    <a:pt x="1880" y="13598"/>
                  </a:lnTo>
                  <a:lnTo>
                    <a:pt x="2615" y="14005"/>
                  </a:lnTo>
                  <a:lnTo>
                    <a:pt x="3258" y="15132"/>
                  </a:lnTo>
                  <a:lnTo>
                    <a:pt x="4646" y="15450"/>
                  </a:lnTo>
                  <a:lnTo>
                    <a:pt x="5632" y="15830"/>
                  </a:lnTo>
                  <a:lnTo>
                    <a:pt x="6568" y="16503"/>
                  </a:lnTo>
                  <a:lnTo>
                    <a:pt x="7637" y="16093"/>
                  </a:lnTo>
                  <a:lnTo>
                    <a:pt x="8383" y="15412"/>
                  </a:lnTo>
                  <a:lnTo>
                    <a:pt x="9298" y="15481"/>
                  </a:lnTo>
                  <a:lnTo>
                    <a:pt x="11030" y="16331"/>
                  </a:lnTo>
                  <a:lnTo>
                    <a:pt x="14007" y="18018"/>
                  </a:lnTo>
                  <a:lnTo>
                    <a:pt x="17234" y="19820"/>
                  </a:lnTo>
                  <a:lnTo>
                    <a:pt x="20134" y="21600"/>
                  </a:lnTo>
                  <a:lnTo>
                    <a:pt x="20113" y="20795"/>
                  </a:lnTo>
                  <a:lnTo>
                    <a:pt x="21450" y="20725"/>
                  </a:lnTo>
                  <a:lnTo>
                    <a:pt x="21600" y="17815"/>
                  </a:lnTo>
                  <a:close/>
                  <a:moveTo>
                    <a:pt x="21600" y="17815"/>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0" name="Freeform 11">
              <a:extLst>
                <a:ext uri="{FF2B5EF4-FFF2-40B4-BE49-F238E27FC236}">
                  <a16:creationId xmlns:a16="http://schemas.microsoft.com/office/drawing/2014/main" id="{09093E96-6EA1-4341-A2D9-4E669E7E96E2}"/>
                </a:ext>
              </a:extLst>
            </p:cNvPr>
            <p:cNvSpPr>
              <a:spLocks/>
            </p:cNvSpPr>
            <p:nvPr/>
          </p:nvSpPr>
          <p:spPr bwMode="auto">
            <a:xfrm>
              <a:off x="3568385" y="5039913"/>
              <a:ext cx="1204412" cy="1074235"/>
            </a:xfrm>
            <a:custGeom>
              <a:avLst/>
              <a:gdLst>
                <a:gd name="T0" fmla="*/ 86430832 w 21600"/>
                <a:gd name="T1" fmla="*/ 107000498 h 21600"/>
                <a:gd name="T2" fmla="*/ 87157641 w 21600"/>
                <a:gd name="T3" fmla="*/ 81180153 h 21600"/>
                <a:gd name="T4" fmla="*/ 86155871 w 21600"/>
                <a:gd name="T5" fmla="*/ 65339960 h 21600"/>
                <a:gd name="T6" fmla="*/ 87033270 w 21600"/>
                <a:gd name="T7" fmla="*/ 48400724 h 21600"/>
                <a:gd name="T8" fmla="*/ 95925153 w 21600"/>
                <a:gd name="T9" fmla="*/ 47166286 h 21600"/>
                <a:gd name="T10" fmla="*/ 95833472 w 21600"/>
                <a:gd name="T11" fmla="*/ 38535183 h 21600"/>
                <a:gd name="T12" fmla="*/ 96442383 w 21600"/>
                <a:gd name="T13" fmla="*/ 29924937 h 21600"/>
                <a:gd name="T14" fmla="*/ 96069187 w 21600"/>
                <a:gd name="T15" fmla="*/ 13246171 h 21600"/>
                <a:gd name="T16" fmla="*/ 105046197 w 21600"/>
                <a:gd name="T17" fmla="*/ 12376277 h 21600"/>
                <a:gd name="T18" fmla="*/ 114193458 w 21600"/>
                <a:gd name="T19" fmla="*/ 11641778 h 21600"/>
                <a:gd name="T20" fmla="*/ 120950794 w 21600"/>
                <a:gd name="T21" fmla="*/ 10032260 h 21600"/>
                <a:gd name="T22" fmla="*/ 125350895 w 21600"/>
                <a:gd name="T23" fmla="*/ 14756741 h 21600"/>
                <a:gd name="T24" fmla="*/ 130032593 w 21600"/>
                <a:gd name="T25" fmla="*/ 10907351 h 21600"/>
                <a:gd name="T26" fmla="*/ 141432300 w 21600"/>
                <a:gd name="T27" fmla="*/ 9626001 h 21600"/>
                <a:gd name="T28" fmla="*/ 137785144 w 21600"/>
                <a:gd name="T29" fmla="*/ 5406799 h 21600"/>
                <a:gd name="T30" fmla="*/ 129554608 w 21600"/>
                <a:gd name="T31" fmla="*/ 5271404 h 21600"/>
                <a:gd name="T32" fmla="*/ 119687091 w 21600"/>
                <a:gd name="T33" fmla="*/ 5682859 h 21600"/>
                <a:gd name="T34" fmla="*/ 107606375 w 21600"/>
                <a:gd name="T35" fmla="*/ 7193428 h 21600"/>
                <a:gd name="T36" fmla="*/ 94432289 w 21600"/>
                <a:gd name="T37" fmla="*/ 7610152 h 21600"/>
                <a:gd name="T38" fmla="*/ 78206849 w 21600"/>
                <a:gd name="T39" fmla="*/ 7438237 h 21600"/>
                <a:gd name="T40" fmla="*/ 68588157 w 21600"/>
                <a:gd name="T41" fmla="*/ 3542008 h 21600"/>
                <a:gd name="T42" fmla="*/ 48034634 w 21600"/>
                <a:gd name="T43" fmla="*/ 3542008 h 21600"/>
                <a:gd name="T44" fmla="*/ 23644040 w 21600"/>
                <a:gd name="T45" fmla="*/ 3979589 h 21600"/>
                <a:gd name="T46" fmla="*/ 16402246 w 21600"/>
                <a:gd name="T47" fmla="*/ 0 h 21600"/>
                <a:gd name="T48" fmla="*/ 0 w 21600"/>
                <a:gd name="T49" fmla="*/ 3755566 h 21600"/>
                <a:gd name="T50" fmla="*/ 0 w 21600"/>
                <a:gd name="T51" fmla="*/ 10954263 h 21600"/>
                <a:gd name="T52" fmla="*/ 4675143 w 21600"/>
                <a:gd name="T53" fmla="*/ 17553856 h 21600"/>
                <a:gd name="T54" fmla="*/ 9867517 w 21600"/>
                <a:gd name="T55" fmla="*/ 25117169 h 21600"/>
                <a:gd name="T56" fmla="*/ 15884934 w 21600"/>
                <a:gd name="T57" fmla="*/ 32935611 h 21600"/>
                <a:gd name="T58" fmla="*/ 19381500 w 21600"/>
                <a:gd name="T59" fmla="*/ 39764496 h 21600"/>
                <a:gd name="T60" fmla="*/ 23388743 w 21600"/>
                <a:gd name="T61" fmla="*/ 46223425 h 21600"/>
                <a:gd name="T62" fmla="*/ 28430527 w 21600"/>
                <a:gd name="T63" fmla="*/ 51265609 h 21600"/>
                <a:gd name="T64" fmla="*/ 29871037 w 21600"/>
                <a:gd name="T65" fmla="*/ 58094423 h 21600"/>
                <a:gd name="T66" fmla="*/ 30329359 w 21600"/>
                <a:gd name="T67" fmla="*/ 66647436 h 21600"/>
                <a:gd name="T68" fmla="*/ 33721136 w 21600"/>
                <a:gd name="T69" fmla="*/ 74163764 h 21600"/>
                <a:gd name="T70" fmla="*/ 35626522 w 21600"/>
                <a:gd name="T71" fmla="*/ 85118027 h 21600"/>
                <a:gd name="T72" fmla="*/ 37374764 w 21600"/>
                <a:gd name="T73" fmla="*/ 95327398 h 21600"/>
                <a:gd name="T74" fmla="*/ 40766541 w 21600"/>
                <a:gd name="T75" fmla="*/ 100598802 h 21600"/>
                <a:gd name="T76" fmla="*/ 45494038 w 21600"/>
                <a:gd name="T77" fmla="*/ 106312911 h 21600"/>
                <a:gd name="T78" fmla="*/ 51328176 w 21600"/>
                <a:gd name="T79" fmla="*/ 110453950 h 21600"/>
                <a:gd name="T80" fmla="*/ 54582391 w 21600"/>
                <a:gd name="T81" fmla="*/ 105703487 h 21600"/>
                <a:gd name="T82" fmla="*/ 60062915 w 21600"/>
                <a:gd name="T83" fmla="*/ 105427355 h 21600"/>
                <a:gd name="T84" fmla="*/ 60684935 w 21600"/>
                <a:gd name="T85" fmla="*/ 110636258 h 21600"/>
                <a:gd name="T86" fmla="*/ 68254207 w 21600"/>
                <a:gd name="T87" fmla="*/ 112464530 h 21600"/>
                <a:gd name="T88" fmla="*/ 77768110 w 21600"/>
                <a:gd name="T89" fmla="*/ 112511442 h 21600"/>
                <a:gd name="T90" fmla="*/ 86430832 w 21600"/>
                <a:gd name="T91" fmla="*/ 107000498 h 21600"/>
                <a:gd name="T92" fmla="*/ 86430832 w 21600"/>
                <a:gd name="T93" fmla="*/ 107000498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3200" y="20542"/>
                  </a:moveTo>
                  <a:lnTo>
                    <a:pt x="13311" y="15585"/>
                  </a:lnTo>
                  <a:lnTo>
                    <a:pt x="13158" y="12544"/>
                  </a:lnTo>
                  <a:lnTo>
                    <a:pt x="13292" y="9292"/>
                  </a:lnTo>
                  <a:lnTo>
                    <a:pt x="14650" y="9055"/>
                  </a:lnTo>
                  <a:lnTo>
                    <a:pt x="14636" y="7398"/>
                  </a:lnTo>
                  <a:lnTo>
                    <a:pt x="14729" y="5745"/>
                  </a:lnTo>
                  <a:lnTo>
                    <a:pt x="14672" y="2543"/>
                  </a:lnTo>
                  <a:lnTo>
                    <a:pt x="16043" y="2376"/>
                  </a:lnTo>
                  <a:lnTo>
                    <a:pt x="17440" y="2235"/>
                  </a:lnTo>
                  <a:lnTo>
                    <a:pt x="18472" y="1926"/>
                  </a:lnTo>
                  <a:lnTo>
                    <a:pt x="19144" y="2833"/>
                  </a:lnTo>
                  <a:lnTo>
                    <a:pt x="19859" y="2094"/>
                  </a:lnTo>
                  <a:lnTo>
                    <a:pt x="21600" y="1848"/>
                  </a:lnTo>
                  <a:lnTo>
                    <a:pt x="21043" y="1038"/>
                  </a:lnTo>
                  <a:lnTo>
                    <a:pt x="19786" y="1012"/>
                  </a:lnTo>
                  <a:lnTo>
                    <a:pt x="18279" y="1091"/>
                  </a:lnTo>
                  <a:lnTo>
                    <a:pt x="16434" y="1381"/>
                  </a:lnTo>
                  <a:lnTo>
                    <a:pt x="14422" y="1461"/>
                  </a:lnTo>
                  <a:lnTo>
                    <a:pt x="11944" y="1428"/>
                  </a:lnTo>
                  <a:lnTo>
                    <a:pt x="10475" y="680"/>
                  </a:lnTo>
                  <a:lnTo>
                    <a:pt x="7336" y="680"/>
                  </a:lnTo>
                  <a:lnTo>
                    <a:pt x="3611" y="764"/>
                  </a:lnTo>
                  <a:lnTo>
                    <a:pt x="2505" y="0"/>
                  </a:lnTo>
                  <a:lnTo>
                    <a:pt x="0" y="721"/>
                  </a:lnTo>
                  <a:lnTo>
                    <a:pt x="0" y="2103"/>
                  </a:lnTo>
                  <a:lnTo>
                    <a:pt x="714" y="3370"/>
                  </a:lnTo>
                  <a:lnTo>
                    <a:pt x="1507" y="4822"/>
                  </a:lnTo>
                  <a:lnTo>
                    <a:pt x="2426" y="6323"/>
                  </a:lnTo>
                  <a:lnTo>
                    <a:pt x="2960" y="7634"/>
                  </a:lnTo>
                  <a:lnTo>
                    <a:pt x="3572" y="8874"/>
                  </a:lnTo>
                  <a:lnTo>
                    <a:pt x="4342" y="9842"/>
                  </a:lnTo>
                  <a:lnTo>
                    <a:pt x="4562" y="11153"/>
                  </a:lnTo>
                  <a:lnTo>
                    <a:pt x="4632" y="12795"/>
                  </a:lnTo>
                  <a:lnTo>
                    <a:pt x="5150" y="14238"/>
                  </a:lnTo>
                  <a:lnTo>
                    <a:pt x="5441" y="16341"/>
                  </a:lnTo>
                  <a:lnTo>
                    <a:pt x="5708" y="18301"/>
                  </a:lnTo>
                  <a:lnTo>
                    <a:pt x="6226" y="19313"/>
                  </a:lnTo>
                  <a:lnTo>
                    <a:pt x="6948" y="20410"/>
                  </a:lnTo>
                  <a:lnTo>
                    <a:pt x="7839" y="21205"/>
                  </a:lnTo>
                  <a:lnTo>
                    <a:pt x="8336" y="20293"/>
                  </a:lnTo>
                  <a:lnTo>
                    <a:pt x="9173" y="20240"/>
                  </a:lnTo>
                  <a:lnTo>
                    <a:pt x="9268" y="21240"/>
                  </a:lnTo>
                  <a:lnTo>
                    <a:pt x="10424" y="21591"/>
                  </a:lnTo>
                  <a:lnTo>
                    <a:pt x="11877" y="21600"/>
                  </a:lnTo>
                  <a:lnTo>
                    <a:pt x="13200" y="20542"/>
                  </a:lnTo>
                  <a:close/>
                  <a:moveTo>
                    <a:pt x="13200" y="2054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1" name="Freeform 12">
              <a:extLst>
                <a:ext uri="{FF2B5EF4-FFF2-40B4-BE49-F238E27FC236}">
                  <a16:creationId xmlns:a16="http://schemas.microsoft.com/office/drawing/2014/main" id="{088271AA-3EC2-446F-A7B6-69FDC024EF23}"/>
                </a:ext>
              </a:extLst>
            </p:cNvPr>
            <p:cNvSpPr>
              <a:spLocks/>
            </p:cNvSpPr>
            <p:nvPr/>
          </p:nvSpPr>
          <p:spPr bwMode="auto">
            <a:xfrm>
              <a:off x="1421010" y="1151008"/>
              <a:ext cx="1478987" cy="1376158"/>
            </a:xfrm>
            <a:custGeom>
              <a:avLst/>
              <a:gdLst>
                <a:gd name="T0" fmla="*/ 20329634 w 21600"/>
                <a:gd name="T1" fmla="*/ 118095181 h 21600"/>
                <a:gd name="T2" fmla="*/ 32108747 w 21600"/>
                <a:gd name="T3" fmla="*/ 116641939 h 21600"/>
                <a:gd name="T4" fmla="*/ 87390778 w 21600"/>
                <a:gd name="T5" fmla="*/ 117103578 h 21600"/>
                <a:gd name="T6" fmla="*/ 90629306 w 21600"/>
                <a:gd name="T7" fmla="*/ 110205071 h 21600"/>
                <a:gd name="T8" fmla="*/ 86442928 w 21600"/>
                <a:gd name="T9" fmla="*/ 101879024 h 21600"/>
                <a:gd name="T10" fmla="*/ 86808296 w 21600"/>
                <a:gd name="T11" fmla="*/ 76738347 h 21600"/>
                <a:gd name="T12" fmla="*/ 86067723 w 21600"/>
                <a:gd name="T13" fmla="*/ 52409812 h 21600"/>
                <a:gd name="T14" fmla="*/ 88210346 w 21600"/>
                <a:gd name="T15" fmla="*/ 25097870 h 21600"/>
                <a:gd name="T16" fmla="*/ 88713833 w 21600"/>
                <a:gd name="T17" fmla="*/ 0 h 21600"/>
                <a:gd name="T18" fmla="*/ 109902484 w 21600"/>
                <a:gd name="T19" fmla="*/ 111134 h 21600"/>
                <a:gd name="T20" fmla="*/ 162163200 w 21600"/>
                <a:gd name="T21" fmla="*/ 40254098 h 21600"/>
                <a:gd name="T22" fmla="*/ 177536272 w 21600"/>
                <a:gd name="T23" fmla="*/ 50717199 h 21600"/>
                <a:gd name="T24" fmla="*/ 182996420 w 21600"/>
                <a:gd name="T25" fmla="*/ 60710248 h 21600"/>
                <a:gd name="T26" fmla="*/ 191003808 w 21600"/>
                <a:gd name="T27" fmla="*/ 62539606 h 21600"/>
                <a:gd name="T28" fmla="*/ 196977378 w 21600"/>
                <a:gd name="T29" fmla="*/ 64907434 h 21600"/>
                <a:gd name="T30" fmla="*/ 202921238 w 21600"/>
                <a:gd name="T31" fmla="*/ 67848127 h 21600"/>
                <a:gd name="T32" fmla="*/ 201519187 w 21600"/>
                <a:gd name="T33" fmla="*/ 76259603 h 21600"/>
                <a:gd name="T34" fmla="*/ 213081087 w 21600"/>
                <a:gd name="T35" fmla="*/ 76516079 h 21600"/>
                <a:gd name="T36" fmla="*/ 212992254 w 21600"/>
                <a:gd name="T37" fmla="*/ 85714089 h 21600"/>
                <a:gd name="T38" fmla="*/ 213268689 w 21600"/>
                <a:gd name="T39" fmla="*/ 103939155 h 21600"/>
                <a:gd name="T40" fmla="*/ 209348910 w 21600"/>
                <a:gd name="T41" fmla="*/ 113744054 h 21600"/>
                <a:gd name="T42" fmla="*/ 202259661 w 21600"/>
                <a:gd name="T43" fmla="*/ 121899147 h 21600"/>
                <a:gd name="T44" fmla="*/ 174189137 w 21600"/>
                <a:gd name="T45" fmla="*/ 123113017 h 21600"/>
                <a:gd name="T46" fmla="*/ 169252448 w 21600"/>
                <a:gd name="T47" fmla="*/ 127190563 h 21600"/>
                <a:gd name="T48" fmla="*/ 159734304 w 21600"/>
                <a:gd name="T49" fmla="*/ 126318692 h 21600"/>
                <a:gd name="T50" fmla="*/ 148873429 w 21600"/>
                <a:gd name="T51" fmla="*/ 124797032 h 21600"/>
                <a:gd name="T52" fmla="*/ 141270758 w 21600"/>
                <a:gd name="T53" fmla="*/ 128173660 h 21600"/>
                <a:gd name="T54" fmla="*/ 132325357 w 21600"/>
                <a:gd name="T55" fmla="*/ 130396238 h 21600"/>
                <a:gd name="T56" fmla="*/ 128257423 w 21600"/>
                <a:gd name="T57" fmla="*/ 135414074 h 21600"/>
                <a:gd name="T58" fmla="*/ 121977806 w 21600"/>
                <a:gd name="T59" fmla="*/ 134431070 h 21600"/>
                <a:gd name="T60" fmla="*/ 118699830 w 21600"/>
                <a:gd name="T61" fmla="*/ 140440509 h 21600"/>
                <a:gd name="T62" fmla="*/ 113565602 w 21600"/>
                <a:gd name="T63" fmla="*/ 145210467 h 21600"/>
                <a:gd name="T64" fmla="*/ 105607499 w 21600"/>
                <a:gd name="T65" fmla="*/ 143979492 h 21600"/>
                <a:gd name="T66" fmla="*/ 99584643 w 21600"/>
                <a:gd name="T67" fmla="*/ 147270598 h 21600"/>
                <a:gd name="T68" fmla="*/ 98083823 w 21600"/>
                <a:gd name="T69" fmla="*/ 157066990 h 21600"/>
                <a:gd name="T70" fmla="*/ 93216194 w 21600"/>
                <a:gd name="T71" fmla="*/ 162084918 h 21600"/>
                <a:gd name="T72" fmla="*/ 87647539 w 21600"/>
                <a:gd name="T73" fmla="*/ 163794544 h 21600"/>
                <a:gd name="T74" fmla="*/ 86581146 w 21600"/>
                <a:gd name="T75" fmla="*/ 170564813 h 21600"/>
                <a:gd name="T76" fmla="*/ 85011266 w 21600"/>
                <a:gd name="T77" fmla="*/ 182532470 h 21600"/>
                <a:gd name="T78" fmla="*/ 75167301 w 21600"/>
                <a:gd name="T79" fmla="*/ 184643915 h 21600"/>
                <a:gd name="T80" fmla="*/ 73834409 w 21600"/>
                <a:gd name="T81" fmla="*/ 177480425 h 21600"/>
                <a:gd name="T82" fmla="*/ 66133067 w 21600"/>
                <a:gd name="T83" fmla="*/ 182421337 h 21600"/>
                <a:gd name="T84" fmla="*/ 56842073 w 21600"/>
                <a:gd name="T85" fmla="*/ 181395524 h 21600"/>
                <a:gd name="T86" fmla="*/ 47718907 w 21600"/>
                <a:gd name="T87" fmla="*/ 181805849 h 21600"/>
                <a:gd name="T88" fmla="*/ 44806199 w 21600"/>
                <a:gd name="T89" fmla="*/ 173736279 h 21600"/>
                <a:gd name="T90" fmla="*/ 43384374 w 21600"/>
                <a:gd name="T91" fmla="*/ 166906098 h 21600"/>
                <a:gd name="T92" fmla="*/ 42239085 w 21600"/>
                <a:gd name="T93" fmla="*/ 155135097 h 21600"/>
                <a:gd name="T94" fmla="*/ 34626576 w 21600"/>
                <a:gd name="T95" fmla="*/ 154057971 h 21600"/>
                <a:gd name="T96" fmla="*/ 31437432 w 21600"/>
                <a:gd name="T97" fmla="*/ 159580254 h 21600"/>
                <a:gd name="T98" fmla="*/ 24012427 w 21600"/>
                <a:gd name="T99" fmla="*/ 157930355 h 21600"/>
                <a:gd name="T100" fmla="*/ 17723072 w 21600"/>
                <a:gd name="T101" fmla="*/ 161965186 h 21600"/>
                <a:gd name="T102" fmla="*/ 15057189 w 21600"/>
                <a:gd name="T103" fmla="*/ 156819112 h 21600"/>
                <a:gd name="T104" fmla="*/ 9587204 w 21600"/>
                <a:gd name="T105" fmla="*/ 160648781 h 21600"/>
                <a:gd name="T106" fmla="*/ 9932798 w 21600"/>
                <a:gd name="T107" fmla="*/ 153810094 h 21600"/>
                <a:gd name="T108" fmla="*/ 9676037 w 21600"/>
                <a:gd name="T109" fmla="*/ 144184654 h 21600"/>
                <a:gd name="T110" fmla="*/ 2685558 w 21600"/>
                <a:gd name="T111" fmla="*/ 140312271 h 21600"/>
                <a:gd name="T112" fmla="*/ 3100310 w 21600"/>
                <a:gd name="T113" fmla="*/ 132900903 h 21600"/>
                <a:gd name="T114" fmla="*/ 0 w 21600"/>
                <a:gd name="T115" fmla="*/ 125053508 h 21600"/>
                <a:gd name="T116" fmla="*/ 8343145 w 21600"/>
                <a:gd name="T117" fmla="*/ 122865139 h 21600"/>
                <a:gd name="T118" fmla="*/ 9004722 w 21600"/>
                <a:gd name="T119" fmla="*/ 112196783 h 21600"/>
                <a:gd name="T120" fmla="*/ 20329634 w 21600"/>
                <a:gd name="T121" fmla="*/ 118095181 h 21600"/>
                <a:gd name="T122" fmla="*/ 20329634 w 21600"/>
                <a:gd name="T123" fmla="*/ 118095181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059" y="13815"/>
                  </a:moveTo>
                  <a:lnTo>
                    <a:pt x="3252" y="13645"/>
                  </a:lnTo>
                  <a:lnTo>
                    <a:pt x="8851" y="13699"/>
                  </a:lnTo>
                  <a:lnTo>
                    <a:pt x="9179" y="12892"/>
                  </a:lnTo>
                  <a:lnTo>
                    <a:pt x="8755" y="11918"/>
                  </a:lnTo>
                  <a:lnTo>
                    <a:pt x="8792" y="8977"/>
                  </a:lnTo>
                  <a:lnTo>
                    <a:pt x="8717" y="6131"/>
                  </a:lnTo>
                  <a:lnTo>
                    <a:pt x="8934" y="2936"/>
                  </a:lnTo>
                  <a:lnTo>
                    <a:pt x="8985" y="0"/>
                  </a:lnTo>
                  <a:lnTo>
                    <a:pt x="11131" y="13"/>
                  </a:lnTo>
                  <a:lnTo>
                    <a:pt x="16424" y="4709"/>
                  </a:lnTo>
                  <a:lnTo>
                    <a:pt x="17981" y="5933"/>
                  </a:lnTo>
                  <a:lnTo>
                    <a:pt x="18534" y="7102"/>
                  </a:lnTo>
                  <a:lnTo>
                    <a:pt x="19345" y="7316"/>
                  </a:lnTo>
                  <a:lnTo>
                    <a:pt x="19950" y="7593"/>
                  </a:lnTo>
                  <a:lnTo>
                    <a:pt x="20552" y="7937"/>
                  </a:lnTo>
                  <a:lnTo>
                    <a:pt x="20410" y="8921"/>
                  </a:lnTo>
                  <a:lnTo>
                    <a:pt x="21581" y="8951"/>
                  </a:lnTo>
                  <a:lnTo>
                    <a:pt x="21572" y="10027"/>
                  </a:lnTo>
                  <a:lnTo>
                    <a:pt x="21600" y="12159"/>
                  </a:lnTo>
                  <a:lnTo>
                    <a:pt x="21203" y="13306"/>
                  </a:lnTo>
                  <a:lnTo>
                    <a:pt x="20485" y="14260"/>
                  </a:lnTo>
                  <a:lnTo>
                    <a:pt x="17642" y="14402"/>
                  </a:lnTo>
                  <a:lnTo>
                    <a:pt x="17142" y="14879"/>
                  </a:lnTo>
                  <a:lnTo>
                    <a:pt x="16178" y="14777"/>
                  </a:lnTo>
                  <a:lnTo>
                    <a:pt x="15078" y="14599"/>
                  </a:lnTo>
                  <a:lnTo>
                    <a:pt x="14308" y="14994"/>
                  </a:lnTo>
                  <a:lnTo>
                    <a:pt x="13402" y="15254"/>
                  </a:lnTo>
                  <a:lnTo>
                    <a:pt x="12990" y="15841"/>
                  </a:lnTo>
                  <a:lnTo>
                    <a:pt x="12354" y="15726"/>
                  </a:lnTo>
                  <a:lnTo>
                    <a:pt x="12022" y="16429"/>
                  </a:lnTo>
                  <a:lnTo>
                    <a:pt x="11502" y="16987"/>
                  </a:lnTo>
                  <a:lnTo>
                    <a:pt x="10696" y="16843"/>
                  </a:lnTo>
                  <a:lnTo>
                    <a:pt x="10086" y="17228"/>
                  </a:lnTo>
                  <a:lnTo>
                    <a:pt x="9934" y="18374"/>
                  </a:lnTo>
                  <a:lnTo>
                    <a:pt x="9441" y="18961"/>
                  </a:lnTo>
                  <a:lnTo>
                    <a:pt x="8877" y="19161"/>
                  </a:lnTo>
                  <a:lnTo>
                    <a:pt x="8769" y="19953"/>
                  </a:lnTo>
                  <a:lnTo>
                    <a:pt x="8610" y="21353"/>
                  </a:lnTo>
                  <a:lnTo>
                    <a:pt x="7613" y="21600"/>
                  </a:lnTo>
                  <a:lnTo>
                    <a:pt x="7478" y="20762"/>
                  </a:lnTo>
                  <a:lnTo>
                    <a:pt x="6698" y="21340"/>
                  </a:lnTo>
                  <a:lnTo>
                    <a:pt x="5757" y="21220"/>
                  </a:lnTo>
                  <a:lnTo>
                    <a:pt x="4833" y="21268"/>
                  </a:lnTo>
                  <a:lnTo>
                    <a:pt x="4538" y="20324"/>
                  </a:lnTo>
                  <a:lnTo>
                    <a:pt x="4394" y="19525"/>
                  </a:lnTo>
                  <a:lnTo>
                    <a:pt x="4278" y="18148"/>
                  </a:lnTo>
                  <a:lnTo>
                    <a:pt x="3507" y="18022"/>
                  </a:lnTo>
                  <a:lnTo>
                    <a:pt x="3184" y="18668"/>
                  </a:lnTo>
                  <a:lnTo>
                    <a:pt x="2432" y="18475"/>
                  </a:lnTo>
                  <a:lnTo>
                    <a:pt x="1795" y="18947"/>
                  </a:lnTo>
                  <a:lnTo>
                    <a:pt x="1525" y="18345"/>
                  </a:lnTo>
                  <a:lnTo>
                    <a:pt x="971" y="18793"/>
                  </a:lnTo>
                  <a:lnTo>
                    <a:pt x="1006" y="17993"/>
                  </a:lnTo>
                  <a:lnTo>
                    <a:pt x="980" y="16867"/>
                  </a:lnTo>
                  <a:lnTo>
                    <a:pt x="272" y="16414"/>
                  </a:lnTo>
                  <a:lnTo>
                    <a:pt x="314" y="15547"/>
                  </a:lnTo>
                  <a:lnTo>
                    <a:pt x="0" y="14629"/>
                  </a:lnTo>
                  <a:lnTo>
                    <a:pt x="845" y="14373"/>
                  </a:lnTo>
                  <a:lnTo>
                    <a:pt x="912" y="13125"/>
                  </a:lnTo>
                  <a:lnTo>
                    <a:pt x="2059" y="13815"/>
                  </a:lnTo>
                  <a:close/>
                  <a:moveTo>
                    <a:pt x="2059" y="1381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2" name="Freeform 13">
              <a:extLst>
                <a:ext uri="{FF2B5EF4-FFF2-40B4-BE49-F238E27FC236}">
                  <a16:creationId xmlns:a16="http://schemas.microsoft.com/office/drawing/2014/main" id="{97FDB8FB-5722-426F-8F16-DE251AE5E340}"/>
                </a:ext>
              </a:extLst>
            </p:cNvPr>
            <p:cNvSpPr>
              <a:spLocks/>
            </p:cNvSpPr>
            <p:nvPr/>
          </p:nvSpPr>
          <p:spPr bwMode="auto">
            <a:xfrm>
              <a:off x="5215837" y="4472165"/>
              <a:ext cx="949527" cy="14888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0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3828" y="21600"/>
                  </a:moveTo>
                  <a:lnTo>
                    <a:pt x="2828" y="21446"/>
                  </a:lnTo>
                  <a:lnTo>
                    <a:pt x="2613" y="20293"/>
                  </a:lnTo>
                  <a:lnTo>
                    <a:pt x="2666" y="19197"/>
                  </a:lnTo>
                  <a:lnTo>
                    <a:pt x="2720" y="18021"/>
                  </a:lnTo>
                  <a:lnTo>
                    <a:pt x="1986" y="17210"/>
                  </a:lnTo>
                  <a:lnTo>
                    <a:pt x="1682" y="15502"/>
                  </a:lnTo>
                  <a:lnTo>
                    <a:pt x="3758" y="14280"/>
                  </a:lnTo>
                  <a:lnTo>
                    <a:pt x="4205" y="13184"/>
                  </a:lnTo>
                  <a:lnTo>
                    <a:pt x="5404" y="12259"/>
                  </a:lnTo>
                  <a:lnTo>
                    <a:pt x="4939" y="11483"/>
                  </a:lnTo>
                  <a:lnTo>
                    <a:pt x="5208" y="10706"/>
                  </a:lnTo>
                  <a:lnTo>
                    <a:pt x="5440" y="9790"/>
                  </a:lnTo>
                  <a:lnTo>
                    <a:pt x="5369" y="7997"/>
                  </a:lnTo>
                  <a:lnTo>
                    <a:pt x="3472" y="7581"/>
                  </a:lnTo>
                  <a:lnTo>
                    <a:pt x="2184" y="7278"/>
                  </a:lnTo>
                  <a:lnTo>
                    <a:pt x="251" y="6988"/>
                  </a:lnTo>
                  <a:lnTo>
                    <a:pt x="233" y="6348"/>
                  </a:lnTo>
                  <a:lnTo>
                    <a:pt x="0" y="5686"/>
                  </a:lnTo>
                  <a:lnTo>
                    <a:pt x="1342" y="5492"/>
                  </a:lnTo>
                  <a:lnTo>
                    <a:pt x="3579" y="5024"/>
                  </a:lnTo>
                  <a:lnTo>
                    <a:pt x="6174" y="4556"/>
                  </a:lnTo>
                  <a:lnTo>
                    <a:pt x="7087" y="5035"/>
                  </a:lnTo>
                  <a:lnTo>
                    <a:pt x="8805" y="5035"/>
                  </a:lnTo>
                  <a:lnTo>
                    <a:pt x="9001" y="5983"/>
                  </a:lnTo>
                  <a:lnTo>
                    <a:pt x="8321" y="6839"/>
                  </a:lnTo>
                  <a:lnTo>
                    <a:pt x="8733" y="7479"/>
                  </a:lnTo>
                  <a:lnTo>
                    <a:pt x="9431" y="7970"/>
                  </a:lnTo>
                  <a:lnTo>
                    <a:pt x="9592" y="8735"/>
                  </a:lnTo>
                  <a:lnTo>
                    <a:pt x="10505" y="8335"/>
                  </a:lnTo>
                  <a:lnTo>
                    <a:pt x="10469" y="7444"/>
                  </a:lnTo>
                  <a:lnTo>
                    <a:pt x="11489" y="7205"/>
                  </a:lnTo>
                  <a:lnTo>
                    <a:pt x="11489" y="6154"/>
                  </a:lnTo>
                  <a:lnTo>
                    <a:pt x="11650" y="5469"/>
                  </a:lnTo>
                  <a:lnTo>
                    <a:pt x="10887" y="4838"/>
                  </a:lnTo>
                  <a:lnTo>
                    <a:pt x="10200" y="4133"/>
                  </a:lnTo>
                  <a:lnTo>
                    <a:pt x="9198" y="3494"/>
                  </a:lnTo>
                  <a:lnTo>
                    <a:pt x="9001" y="2478"/>
                  </a:lnTo>
                  <a:lnTo>
                    <a:pt x="9145" y="1644"/>
                  </a:lnTo>
                  <a:lnTo>
                    <a:pt x="10469" y="1347"/>
                  </a:lnTo>
                  <a:lnTo>
                    <a:pt x="12169" y="1096"/>
                  </a:lnTo>
                  <a:lnTo>
                    <a:pt x="13350" y="1347"/>
                  </a:lnTo>
                  <a:lnTo>
                    <a:pt x="15301" y="1370"/>
                  </a:lnTo>
                  <a:lnTo>
                    <a:pt x="16017" y="902"/>
                  </a:lnTo>
                  <a:lnTo>
                    <a:pt x="17305" y="856"/>
                  </a:lnTo>
                  <a:lnTo>
                    <a:pt x="19435" y="651"/>
                  </a:lnTo>
                  <a:lnTo>
                    <a:pt x="20473" y="263"/>
                  </a:lnTo>
                  <a:lnTo>
                    <a:pt x="21421" y="0"/>
                  </a:lnTo>
                  <a:lnTo>
                    <a:pt x="21475" y="913"/>
                  </a:lnTo>
                  <a:lnTo>
                    <a:pt x="21600" y="2249"/>
                  </a:lnTo>
                  <a:lnTo>
                    <a:pt x="21511" y="3608"/>
                  </a:lnTo>
                  <a:lnTo>
                    <a:pt x="21511" y="4967"/>
                  </a:lnTo>
                  <a:lnTo>
                    <a:pt x="21511" y="6200"/>
                  </a:lnTo>
                  <a:lnTo>
                    <a:pt x="20669" y="7068"/>
                  </a:lnTo>
                  <a:lnTo>
                    <a:pt x="19524" y="7821"/>
                  </a:lnTo>
                  <a:lnTo>
                    <a:pt x="17913" y="8575"/>
                  </a:lnTo>
                  <a:lnTo>
                    <a:pt x="16428" y="8815"/>
                  </a:lnTo>
                  <a:lnTo>
                    <a:pt x="14997" y="9157"/>
                  </a:lnTo>
                  <a:lnTo>
                    <a:pt x="13493" y="9708"/>
                  </a:lnTo>
                  <a:lnTo>
                    <a:pt x="12294" y="10678"/>
                  </a:lnTo>
                  <a:lnTo>
                    <a:pt x="10719" y="11158"/>
                  </a:lnTo>
                  <a:lnTo>
                    <a:pt x="9771" y="11946"/>
                  </a:lnTo>
                  <a:lnTo>
                    <a:pt x="8661" y="12368"/>
                  </a:lnTo>
                  <a:lnTo>
                    <a:pt x="9288" y="13267"/>
                  </a:lnTo>
                  <a:lnTo>
                    <a:pt x="9574" y="14557"/>
                  </a:lnTo>
                  <a:lnTo>
                    <a:pt x="9789" y="16259"/>
                  </a:lnTo>
                  <a:lnTo>
                    <a:pt x="9664" y="17754"/>
                  </a:lnTo>
                  <a:lnTo>
                    <a:pt x="8644" y="18618"/>
                  </a:lnTo>
                  <a:lnTo>
                    <a:pt x="6872" y="18880"/>
                  </a:lnTo>
                  <a:lnTo>
                    <a:pt x="5530" y="19177"/>
                  </a:lnTo>
                  <a:lnTo>
                    <a:pt x="4170" y="19634"/>
                  </a:lnTo>
                  <a:lnTo>
                    <a:pt x="3597" y="20775"/>
                  </a:lnTo>
                  <a:lnTo>
                    <a:pt x="3828" y="21600"/>
                  </a:lnTo>
                  <a:close/>
                  <a:moveTo>
                    <a:pt x="3828"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3" name="Freeform 14">
              <a:extLst>
                <a:ext uri="{FF2B5EF4-FFF2-40B4-BE49-F238E27FC236}">
                  <a16:creationId xmlns:a16="http://schemas.microsoft.com/office/drawing/2014/main" id="{A2A25BCE-0AD0-4DCB-8C5A-F6D828B0F465}"/>
                </a:ext>
              </a:extLst>
            </p:cNvPr>
            <p:cNvSpPr>
              <a:spLocks/>
            </p:cNvSpPr>
            <p:nvPr/>
          </p:nvSpPr>
          <p:spPr bwMode="auto">
            <a:xfrm>
              <a:off x="1705431" y="2472470"/>
              <a:ext cx="544775" cy="601659"/>
            </a:xfrm>
            <a:custGeom>
              <a:avLst/>
              <a:gdLst>
                <a:gd name="T0" fmla="*/ 4113955 w 21600"/>
                <a:gd name="T1" fmla="*/ 35293855 h 21600"/>
                <a:gd name="T2" fmla="*/ 4142064 w 21600"/>
                <a:gd name="T3" fmla="*/ 31530807 h 21600"/>
                <a:gd name="T4" fmla="*/ 4553346 w 21600"/>
                <a:gd name="T5" fmla="*/ 27440985 h 21600"/>
                <a:gd name="T6" fmla="*/ 3320891 w 21600"/>
                <a:gd name="T7" fmla="*/ 24865832 h 21600"/>
                <a:gd name="T8" fmla="*/ 0 w 21600"/>
                <a:gd name="T9" fmla="*/ 23607683 h 21600"/>
                <a:gd name="T10" fmla="*/ 723376 w 21600"/>
                <a:gd name="T11" fmla="*/ 21130555 h 21600"/>
                <a:gd name="T12" fmla="*/ 411245 w 21600"/>
                <a:gd name="T13" fmla="*/ 17135482 h 21600"/>
                <a:gd name="T14" fmla="*/ 1239153 w 21600"/>
                <a:gd name="T15" fmla="*/ 13761339 h 21600"/>
                <a:gd name="T16" fmla="*/ 4020184 w 21600"/>
                <a:gd name="T17" fmla="*/ 13037494 h 21600"/>
                <a:gd name="T18" fmla="*/ 3319573 w 21600"/>
                <a:gd name="T19" fmla="*/ 9107785 h 21600"/>
                <a:gd name="T20" fmla="*/ 2367077 w 21600"/>
                <a:gd name="T21" fmla="*/ 6336543 h 21600"/>
                <a:gd name="T22" fmla="*/ 2237144 w 21600"/>
                <a:gd name="T23" fmla="*/ 2089841 h 21600"/>
                <a:gd name="T24" fmla="*/ 5657186 w 21600"/>
                <a:gd name="T25" fmla="*/ 1661767 h 21600"/>
                <a:gd name="T26" fmla="*/ 8836066 w 21600"/>
                <a:gd name="T27" fmla="*/ 2151930 h 21600"/>
                <a:gd name="T28" fmla="*/ 12410161 w 21600"/>
                <a:gd name="T29" fmla="*/ 0 h 21600"/>
                <a:gd name="T30" fmla="*/ 12774521 w 21600"/>
                <a:gd name="T31" fmla="*/ 3382308 h 21600"/>
                <a:gd name="T32" fmla="*/ 15288988 w 21600"/>
                <a:gd name="T33" fmla="*/ 2230390 h 21600"/>
                <a:gd name="T34" fmla="*/ 17345289 w 21600"/>
                <a:gd name="T35" fmla="*/ 3962371 h 21600"/>
                <a:gd name="T36" fmla="*/ 20734513 w 21600"/>
                <a:gd name="T37" fmla="*/ 6236902 h 21600"/>
                <a:gd name="T38" fmla="*/ 23727205 w 21600"/>
                <a:gd name="T39" fmla="*/ 5254879 h 21600"/>
                <a:gd name="T40" fmla="*/ 26532319 w 21600"/>
                <a:gd name="T41" fmla="*/ 5668239 h 21600"/>
                <a:gd name="T42" fmla="*/ 28098353 w 21600"/>
                <a:gd name="T43" fmla="*/ 8073455 h 21600"/>
                <a:gd name="T44" fmla="*/ 28935594 w 21600"/>
                <a:gd name="T45" fmla="*/ 12295662 h 21600"/>
                <a:gd name="T46" fmla="*/ 28569880 w 21600"/>
                <a:gd name="T47" fmla="*/ 15677970 h 21600"/>
                <a:gd name="T48" fmla="*/ 26648892 w 21600"/>
                <a:gd name="T49" fmla="*/ 19370763 h 21600"/>
                <a:gd name="T50" fmla="*/ 25192734 w 21600"/>
                <a:gd name="T51" fmla="*/ 24261274 h 21600"/>
                <a:gd name="T52" fmla="*/ 26017933 w 21600"/>
                <a:gd name="T53" fmla="*/ 27130500 h 21600"/>
                <a:gd name="T54" fmla="*/ 27748707 w 21600"/>
                <a:gd name="T55" fmla="*/ 29378878 h 21600"/>
                <a:gd name="T56" fmla="*/ 27625472 w 21600"/>
                <a:gd name="T57" fmla="*/ 32705646 h 21600"/>
                <a:gd name="T58" fmla="*/ 22020515 w 21600"/>
                <a:gd name="T59" fmla="*/ 31499763 h 21600"/>
                <a:gd name="T60" fmla="*/ 17065293 w 21600"/>
                <a:gd name="T61" fmla="*/ 31292234 h 21600"/>
                <a:gd name="T62" fmla="*/ 13231334 w 21600"/>
                <a:gd name="T63" fmla="*/ 31576566 h 21600"/>
                <a:gd name="T64" fmla="*/ 9256718 w 21600"/>
                <a:gd name="T65" fmla="*/ 33024255 h 21600"/>
                <a:gd name="T66" fmla="*/ 4113955 w 21600"/>
                <a:gd name="T67" fmla="*/ 35293855 h 21600"/>
                <a:gd name="T68" fmla="*/ 4113955 w 21600"/>
                <a:gd name="T69" fmla="*/ 35293855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3071" y="21600"/>
                  </a:moveTo>
                  <a:lnTo>
                    <a:pt x="3092" y="19297"/>
                  </a:lnTo>
                  <a:lnTo>
                    <a:pt x="3399" y="16794"/>
                  </a:lnTo>
                  <a:lnTo>
                    <a:pt x="2479" y="15218"/>
                  </a:lnTo>
                  <a:lnTo>
                    <a:pt x="0" y="14448"/>
                  </a:lnTo>
                  <a:lnTo>
                    <a:pt x="540" y="12932"/>
                  </a:lnTo>
                  <a:lnTo>
                    <a:pt x="307" y="10487"/>
                  </a:lnTo>
                  <a:lnTo>
                    <a:pt x="925" y="8422"/>
                  </a:lnTo>
                  <a:lnTo>
                    <a:pt x="3001" y="7979"/>
                  </a:lnTo>
                  <a:lnTo>
                    <a:pt x="2478" y="5574"/>
                  </a:lnTo>
                  <a:lnTo>
                    <a:pt x="1767" y="3878"/>
                  </a:lnTo>
                  <a:lnTo>
                    <a:pt x="1670" y="1279"/>
                  </a:lnTo>
                  <a:lnTo>
                    <a:pt x="4223" y="1017"/>
                  </a:lnTo>
                  <a:lnTo>
                    <a:pt x="6596" y="1317"/>
                  </a:lnTo>
                  <a:lnTo>
                    <a:pt x="9264" y="0"/>
                  </a:lnTo>
                  <a:lnTo>
                    <a:pt x="9536" y="2070"/>
                  </a:lnTo>
                  <a:lnTo>
                    <a:pt x="11413" y="1365"/>
                  </a:lnTo>
                  <a:lnTo>
                    <a:pt x="12948" y="2425"/>
                  </a:lnTo>
                  <a:lnTo>
                    <a:pt x="15478" y="3817"/>
                  </a:lnTo>
                  <a:lnTo>
                    <a:pt x="17712" y="3216"/>
                  </a:lnTo>
                  <a:lnTo>
                    <a:pt x="19806" y="3469"/>
                  </a:lnTo>
                  <a:lnTo>
                    <a:pt x="20975" y="4941"/>
                  </a:lnTo>
                  <a:lnTo>
                    <a:pt x="21600" y="7525"/>
                  </a:lnTo>
                  <a:lnTo>
                    <a:pt x="21327" y="9595"/>
                  </a:lnTo>
                  <a:lnTo>
                    <a:pt x="19893" y="11855"/>
                  </a:lnTo>
                  <a:lnTo>
                    <a:pt x="18806" y="14848"/>
                  </a:lnTo>
                  <a:lnTo>
                    <a:pt x="19422" y="16604"/>
                  </a:lnTo>
                  <a:lnTo>
                    <a:pt x="20714" y="17980"/>
                  </a:lnTo>
                  <a:lnTo>
                    <a:pt x="20622" y="20016"/>
                  </a:lnTo>
                  <a:lnTo>
                    <a:pt x="16438" y="19278"/>
                  </a:lnTo>
                  <a:lnTo>
                    <a:pt x="12739" y="19151"/>
                  </a:lnTo>
                  <a:lnTo>
                    <a:pt x="9877" y="19325"/>
                  </a:lnTo>
                  <a:lnTo>
                    <a:pt x="6910" y="20211"/>
                  </a:lnTo>
                  <a:lnTo>
                    <a:pt x="3071" y="21600"/>
                  </a:lnTo>
                  <a:close/>
                  <a:moveTo>
                    <a:pt x="3071"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4" name="Freeform 15">
              <a:extLst>
                <a:ext uri="{FF2B5EF4-FFF2-40B4-BE49-F238E27FC236}">
                  <a16:creationId xmlns:a16="http://schemas.microsoft.com/office/drawing/2014/main" id="{4DF140F6-E73E-4E09-B4E2-44E3A481796F}"/>
                </a:ext>
              </a:extLst>
            </p:cNvPr>
            <p:cNvSpPr>
              <a:spLocks/>
            </p:cNvSpPr>
            <p:nvPr/>
          </p:nvSpPr>
          <p:spPr bwMode="auto">
            <a:xfrm>
              <a:off x="4767328" y="4928333"/>
              <a:ext cx="692455" cy="611504"/>
            </a:xfrm>
            <a:custGeom>
              <a:avLst/>
              <a:gdLst>
                <a:gd name="T0" fmla="*/ 22227890 w 21600"/>
                <a:gd name="T1" fmla="*/ 35624538 h 21600"/>
                <a:gd name="T2" fmla="*/ 21901069 w 21600"/>
                <a:gd name="T3" fmla="*/ 32647107 h 21600"/>
                <a:gd name="T4" fmla="*/ 15265179 w 21600"/>
                <a:gd name="T5" fmla="*/ 31602303 h 21600"/>
                <a:gd name="T6" fmla="*/ 14375621 w 21600"/>
                <a:gd name="T7" fmla="*/ 28937108 h 21600"/>
                <a:gd name="T8" fmla="*/ 14494672 w 21600"/>
                <a:gd name="T9" fmla="*/ 25984985 h 21600"/>
                <a:gd name="T10" fmla="*/ 11828183 w 21600"/>
                <a:gd name="T11" fmla="*/ 23868384 h 21600"/>
                <a:gd name="T12" fmla="*/ 7057943 w 21600"/>
                <a:gd name="T13" fmla="*/ 21935756 h 21600"/>
                <a:gd name="T14" fmla="*/ 4415273 w 21600"/>
                <a:gd name="T15" fmla="*/ 18619054 h 21600"/>
                <a:gd name="T16" fmla="*/ 2311522 w 21600"/>
                <a:gd name="T17" fmla="*/ 15719271 h 21600"/>
                <a:gd name="T18" fmla="*/ 0 w 21600"/>
                <a:gd name="T19" fmla="*/ 12245628 h 21600"/>
                <a:gd name="T20" fmla="*/ 4326555 w 21600"/>
                <a:gd name="T21" fmla="*/ 12218595 h 21600"/>
                <a:gd name="T22" fmla="*/ 10369421 w 21600"/>
                <a:gd name="T23" fmla="*/ 11852332 h 21600"/>
                <a:gd name="T24" fmla="*/ 13628933 w 21600"/>
                <a:gd name="T25" fmla="*/ 9300242 h 21600"/>
                <a:gd name="T26" fmla="*/ 15910168 w 21600"/>
                <a:gd name="T27" fmla="*/ 6609781 h 21600"/>
                <a:gd name="T28" fmla="*/ 18990011 w 21600"/>
                <a:gd name="T29" fmla="*/ 5146373 h 21600"/>
                <a:gd name="T30" fmla="*/ 22191091 w 21600"/>
                <a:gd name="T31" fmla="*/ 4859443 h 21600"/>
                <a:gd name="T32" fmla="*/ 22219237 w 21600"/>
                <a:gd name="T33" fmla="*/ 1672689 h 21600"/>
                <a:gd name="T34" fmla="*/ 25242833 w 21600"/>
                <a:gd name="T35" fmla="*/ 0 h 21600"/>
                <a:gd name="T36" fmla="*/ 31108215 w 21600"/>
                <a:gd name="T37" fmla="*/ 366263 h 21600"/>
                <a:gd name="T38" fmla="*/ 33863423 w 21600"/>
                <a:gd name="T39" fmla="*/ 1880286 h 21600"/>
                <a:gd name="T40" fmla="*/ 38129405 w 21600"/>
                <a:gd name="T41" fmla="*/ 2717494 h 21600"/>
                <a:gd name="T42" fmla="*/ 41417017 w 21600"/>
                <a:gd name="T43" fmla="*/ 3996928 h 21600"/>
                <a:gd name="T44" fmla="*/ 46749995 w 21600"/>
                <a:gd name="T45" fmla="*/ 5956548 h 21600"/>
                <a:gd name="T46" fmla="*/ 46453460 w 21600"/>
                <a:gd name="T47" fmla="*/ 11317256 h 21600"/>
                <a:gd name="T48" fmla="*/ 45890769 w 21600"/>
                <a:gd name="T49" fmla="*/ 15418825 h 21600"/>
                <a:gd name="T50" fmla="*/ 45358318 w 21600"/>
                <a:gd name="T51" fmla="*/ 19677375 h 21600"/>
                <a:gd name="T52" fmla="*/ 46395028 w 21600"/>
                <a:gd name="T53" fmla="*/ 22945105 h 21600"/>
                <a:gd name="T54" fmla="*/ 43193948 w 21600"/>
                <a:gd name="T55" fmla="*/ 26994375 h 21600"/>
                <a:gd name="T56" fmla="*/ 42486199 w 21600"/>
                <a:gd name="T57" fmla="*/ 31116157 h 21600"/>
                <a:gd name="T58" fmla="*/ 39137968 w 21600"/>
                <a:gd name="T59" fmla="*/ 34132413 h 21600"/>
                <a:gd name="T60" fmla="*/ 35144748 w 21600"/>
                <a:gd name="T61" fmla="*/ 36458336 h 21600"/>
                <a:gd name="T62" fmla="*/ 30227357 w 21600"/>
                <a:gd name="T63" fmla="*/ 35955346 h 21600"/>
                <a:gd name="T64" fmla="*/ 26069633 w 21600"/>
                <a:gd name="T65" fmla="*/ 35327461 h 21600"/>
                <a:gd name="T66" fmla="*/ 22227890 w 21600"/>
                <a:gd name="T67" fmla="*/ 35624538 h 21600"/>
                <a:gd name="T68" fmla="*/ 22227890 w 21600"/>
                <a:gd name="T69" fmla="*/ 35624538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10270" y="21106"/>
                  </a:moveTo>
                  <a:lnTo>
                    <a:pt x="10119" y="19342"/>
                  </a:lnTo>
                  <a:lnTo>
                    <a:pt x="7053" y="18723"/>
                  </a:lnTo>
                  <a:lnTo>
                    <a:pt x="6642" y="17144"/>
                  </a:lnTo>
                  <a:lnTo>
                    <a:pt x="6697" y="15395"/>
                  </a:lnTo>
                  <a:lnTo>
                    <a:pt x="5465" y="14141"/>
                  </a:lnTo>
                  <a:lnTo>
                    <a:pt x="3261" y="12996"/>
                  </a:lnTo>
                  <a:lnTo>
                    <a:pt x="2040" y="11031"/>
                  </a:lnTo>
                  <a:lnTo>
                    <a:pt x="1068" y="9313"/>
                  </a:lnTo>
                  <a:lnTo>
                    <a:pt x="0" y="7255"/>
                  </a:lnTo>
                  <a:lnTo>
                    <a:pt x="1999" y="7239"/>
                  </a:lnTo>
                  <a:lnTo>
                    <a:pt x="4791" y="7022"/>
                  </a:lnTo>
                  <a:lnTo>
                    <a:pt x="6297" y="5510"/>
                  </a:lnTo>
                  <a:lnTo>
                    <a:pt x="7351" y="3916"/>
                  </a:lnTo>
                  <a:lnTo>
                    <a:pt x="8774" y="3049"/>
                  </a:lnTo>
                  <a:lnTo>
                    <a:pt x="10253" y="2879"/>
                  </a:lnTo>
                  <a:lnTo>
                    <a:pt x="10266" y="991"/>
                  </a:lnTo>
                  <a:lnTo>
                    <a:pt x="11663" y="0"/>
                  </a:lnTo>
                  <a:lnTo>
                    <a:pt x="14373" y="217"/>
                  </a:lnTo>
                  <a:lnTo>
                    <a:pt x="15646" y="1114"/>
                  </a:lnTo>
                  <a:lnTo>
                    <a:pt x="17617" y="1610"/>
                  </a:lnTo>
                  <a:lnTo>
                    <a:pt x="19136" y="2368"/>
                  </a:lnTo>
                  <a:lnTo>
                    <a:pt x="21600" y="3529"/>
                  </a:lnTo>
                  <a:lnTo>
                    <a:pt x="21463" y="6705"/>
                  </a:lnTo>
                  <a:lnTo>
                    <a:pt x="21203" y="9135"/>
                  </a:lnTo>
                  <a:lnTo>
                    <a:pt x="20957" y="11658"/>
                  </a:lnTo>
                  <a:lnTo>
                    <a:pt x="21436" y="13594"/>
                  </a:lnTo>
                  <a:lnTo>
                    <a:pt x="19957" y="15993"/>
                  </a:lnTo>
                  <a:lnTo>
                    <a:pt x="19630" y="18435"/>
                  </a:lnTo>
                  <a:lnTo>
                    <a:pt x="18083" y="20222"/>
                  </a:lnTo>
                  <a:lnTo>
                    <a:pt x="16238" y="21600"/>
                  </a:lnTo>
                  <a:lnTo>
                    <a:pt x="13966" y="21302"/>
                  </a:lnTo>
                  <a:lnTo>
                    <a:pt x="12045" y="20930"/>
                  </a:lnTo>
                  <a:lnTo>
                    <a:pt x="10270" y="21106"/>
                  </a:lnTo>
                  <a:close/>
                  <a:moveTo>
                    <a:pt x="10270" y="2110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5" name="Freeform 16">
              <a:extLst>
                <a:ext uri="{FF2B5EF4-FFF2-40B4-BE49-F238E27FC236}">
                  <a16:creationId xmlns:a16="http://schemas.microsoft.com/office/drawing/2014/main" id="{2FC0D0F6-E360-4CB2-B55D-4320022BE9F4}"/>
                </a:ext>
              </a:extLst>
            </p:cNvPr>
            <p:cNvSpPr>
              <a:spLocks/>
            </p:cNvSpPr>
            <p:nvPr/>
          </p:nvSpPr>
          <p:spPr bwMode="auto">
            <a:xfrm>
              <a:off x="1891398" y="104122"/>
              <a:ext cx="1710899" cy="162557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9577" y="18964"/>
                  </a:moveTo>
                  <a:lnTo>
                    <a:pt x="3746" y="14143"/>
                  </a:lnTo>
                  <a:lnTo>
                    <a:pt x="0" y="10934"/>
                  </a:lnTo>
                  <a:lnTo>
                    <a:pt x="287" y="10311"/>
                  </a:lnTo>
                  <a:lnTo>
                    <a:pt x="443" y="9338"/>
                  </a:lnTo>
                  <a:lnTo>
                    <a:pt x="1072" y="8864"/>
                  </a:lnTo>
                  <a:lnTo>
                    <a:pt x="1842" y="8341"/>
                  </a:lnTo>
                  <a:lnTo>
                    <a:pt x="2907" y="8089"/>
                  </a:lnTo>
                  <a:lnTo>
                    <a:pt x="3933" y="7934"/>
                  </a:lnTo>
                  <a:lnTo>
                    <a:pt x="4578" y="7304"/>
                  </a:lnTo>
                  <a:lnTo>
                    <a:pt x="5300" y="7059"/>
                  </a:lnTo>
                  <a:lnTo>
                    <a:pt x="6000" y="6830"/>
                  </a:lnTo>
                  <a:lnTo>
                    <a:pt x="6000" y="5980"/>
                  </a:lnTo>
                  <a:lnTo>
                    <a:pt x="6987" y="5686"/>
                  </a:lnTo>
                  <a:lnTo>
                    <a:pt x="8604" y="5583"/>
                  </a:lnTo>
                  <a:lnTo>
                    <a:pt x="8930" y="4938"/>
                  </a:lnTo>
                  <a:lnTo>
                    <a:pt x="8573" y="4455"/>
                  </a:lnTo>
                  <a:lnTo>
                    <a:pt x="8650" y="3605"/>
                  </a:lnTo>
                  <a:lnTo>
                    <a:pt x="8720" y="2701"/>
                  </a:lnTo>
                  <a:lnTo>
                    <a:pt x="8184" y="1973"/>
                  </a:lnTo>
                  <a:lnTo>
                    <a:pt x="8922" y="1704"/>
                  </a:lnTo>
                  <a:lnTo>
                    <a:pt x="9529" y="1377"/>
                  </a:lnTo>
                  <a:lnTo>
                    <a:pt x="10345" y="1148"/>
                  </a:lnTo>
                  <a:lnTo>
                    <a:pt x="11013" y="796"/>
                  </a:lnTo>
                  <a:lnTo>
                    <a:pt x="11720" y="559"/>
                  </a:lnTo>
                  <a:lnTo>
                    <a:pt x="12887" y="580"/>
                  </a:lnTo>
                  <a:lnTo>
                    <a:pt x="13859" y="409"/>
                  </a:lnTo>
                  <a:lnTo>
                    <a:pt x="14667" y="221"/>
                  </a:lnTo>
                  <a:lnTo>
                    <a:pt x="15615" y="368"/>
                  </a:lnTo>
                  <a:lnTo>
                    <a:pt x="16665" y="605"/>
                  </a:lnTo>
                  <a:lnTo>
                    <a:pt x="17255" y="0"/>
                  </a:lnTo>
                  <a:lnTo>
                    <a:pt x="18087" y="221"/>
                  </a:lnTo>
                  <a:lnTo>
                    <a:pt x="18678" y="466"/>
                  </a:lnTo>
                  <a:lnTo>
                    <a:pt x="19338" y="556"/>
                  </a:lnTo>
                  <a:lnTo>
                    <a:pt x="18856" y="1112"/>
                  </a:lnTo>
                  <a:lnTo>
                    <a:pt x="18740" y="2256"/>
                  </a:lnTo>
                  <a:lnTo>
                    <a:pt x="18569" y="3016"/>
                  </a:lnTo>
                  <a:lnTo>
                    <a:pt x="17854" y="3654"/>
                  </a:lnTo>
                  <a:lnTo>
                    <a:pt x="17877" y="4431"/>
                  </a:lnTo>
                  <a:lnTo>
                    <a:pt x="18479" y="4912"/>
                  </a:lnTo>
                  <a:lnTo>
                    <a:pt x="18792" y="5538"/>
                  </a:lnTo>
                  <a:lnTo>
                    <a:pt x="19398" y="6241"/>
                  </a:lnTo>
                  <a:lnTo>
                    <a:pt x="19447" y="6952"/>
                  </a:lnTo>
                  <a:lnTo>
                    <a:pt x="19447" y="8176"/>
                  </a:lnTo>
                  <a:lnTo>
                    <a:pt x="19564" y="9081"/>
                  </a:lnTo>
                  <a:lnTo>
                    <a:pt x="19801" y="10557"/>
                  </a:lnTo>
                  <a:lnTo>
                    <a:pt x="19540" y="11603"/>
                  </a:lnTo>
                  <a:lnTo>
                    <a:pt x="19478" y="12633"/>
                  </a:lnTo>
                  <a:lnTo>
                    <a:pt x="19020" y="13222"/>
                  </a:lnTo>
                  <a:lnTo>
                    <a:pt x="19486" y="13900"/>
                  </a:lnTo>
                  <a:lnTo>
                    <a:pt x="19626" y="14954"/>
                  </a:lnTo>
                  <a:lnTo>
                    <a:pt x="20372" y="15110"/>
                  </a:lnTo>
                  <a:lnTo>
                    <a:pt x="20978" y="15355"/>
                  </a:lnTo>
                  <a:lnTo>
                    <a:pt x="21600" y="16303"/>
                  </a:lnTo>
                  <a:lnTo>
                    <a:pt x="20450" y="17080"/>
                  </a:lnTo>
                  <a:lnTo>
                    <a:pt x="18569" y="18248"/>
                  </a:lnTo>
                  <a:lnTo>
                    <a:pt x="17504" y="18910"/>
                  </a:lnTo>
                  <a:lnTo>
                    <a:pt x="16595" y="19532"/>
                  </a:lnTo>
                  <a:lnTo>
                    <a:pt x="15615" y="20333"/>
                  </a:lnTo>
                  <a:lnTo>
                    <a:pt x="14807" y="21044"/>
                  </a:lnTo>
                  <a:lnTo>
                    <a:pt x="13750" y="21354"/>
                  </a:lnTo>
                  <a:lnTo>
                    <a:pt x="12759" y="21495"/>
                  </a:lnTo>
                  <a:lnTo>
                    <a:pt x="11659" y="21600"/>
                  </a:lnTo>
                  <a:lnTo>
                    <a:pt x="11659" y="20627"/>
                  </a:lnTo>
                  <a:lnTo>
                    <a:pt x="10851" y="20210"/>
                  </a:lnTo>
                  <a:lnTo>
                    <a:pt x="10128" y="19973"/>
                  </a:lnTo>
                  <a:lnTo>
                    <a:pt x="9577" y="18964"/>
                  </a:lnTo>
                  <a:close/>
                  <a:moveTo>
                    <a:pt x="9577" y="18964"/>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6" name="Freeform 17">
              <a:extLst>
                <a:ext uri="{FF2B5EF4-FFF2-40B4-BE49-F238E27FC236}">
                  <a16:creationId xmlns:a16="http://schemas.microsoft.com/office/drawing/2014/main" id="{0CDE38E4-9FAB-4E7C-ACF1-34E15C4F63E9}"/>
                </a:ext>
              </a:extLst>
            </p:cNvPr>
            <p:cNvSpPr>
              <a:spLocks/>
            </p:cNvSpPr>
            <p:nvPr/>
          </p:nvSpPr>
          <p:spPr bwMode="auto">
            <a:xfrm>
              <a:off x="5500258" y="3048969"/>
              <a:ext cx="802941" cy="867483"/>
            </a:xfrm>
            <a:custGeom>
              <a:avLst/>
              <a:gdLst>
                <a:gd name="T0" fmla="*/ 33213282 w 21600"/>
                <a:gd name="T1" fmla="*/ 60982176 h 21600"/>
                <a:gd name="T2" fmla="*/ 20749205 w 21600"/>
                <a:gd name="T3" fmla="*/ 53091519 h 21600"/>
                <a:gd name="T4" fmla="*/ 10211633 w 21600"/>
                <a:gd name="T5" fmla="*/ 46467792 h 21600"/>
                <a:gd name="T6" fmla="*/ 0 w 21600"/>
                <a:gd name="T7" fmla="*/ 46029630 h 21600"/>
                <a:gd name="T8" fmla="*/ 7301537 w 21600"/>
                <a:gd name="T9" fmla="*/ 35275471 h 21600"/>
                <a:gd name="T10" fmla="*/ 10639421 w 21600"/>
                <a:gd name="T11" fmla="*/ 29803275 h 21600"/>
                <a:gd name="T12" fmla="*/ 14428399 w 21600"/>
                <a:gd name="T13" fmla="*/ 24405797 h 21600"/>
                <a:gd name="T14" fmla="*/ 13974446 w 21600"/>
                <a:gd name="T15" fmla="*/ 18322168 h 21600"/>
                <a:gd name="T16" fmla="*/ 10357124 w 21600"/>
                <a:gd name="T17" fmla="*/ 13739936 h 21600"/>
                <a:gd name="T18" fmla="*/ 10467712 w 21600"/>
                <a:gd name="T19" fmla="*/ 8576867 h 21600"/>
                <a:gd name="T20" fmla="*/ 6475037 w 21600"/>
                <a:gd name="T21" fmla="*/ 4371660 h 21600"/>
                <a:gd name="T22" fmla="*/ 9859530 w 21600"/>
                <a:gd name="T23" fmla="*/ 438163 h 21600"/>
                <a:gd name="T24" fmla="*/ 19759788 w 21600"/>
                <a:gd name="T25" fmla="*/ 0 h 21600"/>
                <a:gd name="T26" fmla="*/ 28382453 w 21600"/>
                <a:gd name="T27" fmla="*/ 2618893 h 21600"/>
                <a:gd name="T28" fmla="*/ 34645052 w 21600"/>
                <a:gd name="T29" fmla="*/ 7133227 h 21600"/>
                <a:gd name="T30" fmla="*/ 40587538 w 21600"/>
                <a:gd name="T31" fmla="*/ 8834997 h 21600"/>
                <a:gd name="T32" fmla="*/ 45787948 w 21600"/>
                <a:gd name="T33" fmla="*/ 8797639 h 21600"/>
                <a:gd name="T34" fmla="*/ 50161857 w 21600"/>
                <a:gd name="T35" fmla="*/ 4928717 h 21600"/>
                <a:gd name="T36" fmla="*/ 54637670 w 21600"/>
                <a:gd name="T37" fmla="*/ 3811164 h 21600"/>
                <a:gd name="T38" fmla="*/ 58831131 w 21600"/>
                <a:gd name="T39" fmla="*/ 5003435 h 21600"/>
                <a:gd name="T40" fmla="*/ 62858764 w 21600"/>
                <a:gd name="T41" fmla="*/ 4592431 h 21600"/>
                <a:gd name="T42" fmla="*/ 61825652 w 21600"/>
                <a:gd name="T43" fmla="*/ 9059207 h 21600"/>
                <a:gd name="T44" fmla="*/ 57451742 w 21600"/>
                <a:gd name="T45" fmla="*/ 14381910 h 21600"/>
                <a:gd name="T46" fmla="*/ 57143281 w 21600"/>
                <a:gd name="T47" fmla="*/ 22493397 h 21600"/>
                <a:gd name="T48" fmla="*/ 57245131 w 21600"/>
                <a:gd name="T49" fmla="*/ 37761889 h 21600"/>
                <a:gd name="T50" fmla="*/ 57416839 w 21600"/>
                <a:gd name="T51" fmla="*/ 43937196 h 21600"/>
                <a:gd name="T52" fmla="*/ 61482288 w 21600"/>
                <a:gd name="T53" fmla="*/ 49817014 h 21600"/>
                <a:gd name="T54" fmla="*/ 58726369 w 21600"/>
                <a:gd name="T55" fmla="*/ 53984863 h 21600"/>
                <a:gd name="T56" fmla="*/ 55662043 w 21600"/>
                <a:gd name="T57" fmla="*/ 57191411 h 21600"/>
                <a:gd name="T58" fmla="*/ 51907969 w 21600"/>
                <a:gd name="T59" fmla="*/ 57266129 h 21600"/>
                <a:gd name="T60" fmla="*/ 50738104 w 21600"/>
                <a:gd name="T61" fmla="*/ 62959095 h 21600"/>
                <a:gd name="T62" fmla="*/ 48535128 w 21600"/>
                <a:gd name="T63" fmla="*/ 67575306 h 21600"/>
                <a:gd name="T64" fmla="*/ 44676291 w 21600"/>
                <a:gd name="T65" fmla="*/ 73370207 h 21600"/>
                <a:gd name="T66" fmla="*/ 40028823 w 21600"/>
                <a:gd name="T67" fmla="*/ 69946268 h 21600"/>
                <a:gd name="T68" fmla="*/ 34313341 w 21600"/>
                <a:gd name="T69" fmla="*/ 66152064 h 21600"/>
                <a:gd name="T70" fmla="*/ 33213282 w 21600"/>
                <a:gd name="T71" fmla="*/ 60982176 h 21600"/>
                <a:gd name="T72" fmla="*/ 33213282 w 21600"/>
                <a:gd name="T73" fmla="*/ 6098217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11413" y="17953"/>
                  </a:moveTo>
                  <a:lnTo>
                    <a:pt x="7130" y="15630"/>
                  </a:lnTo>
                  <a:lnTo>
                    <a:pt x="3509" y="13680"/>
                  </a:lnTo>
                  <a:lnTo>
                    <a:pt x="0" y="13551"/>
                  </a:lnTo>
                  <a:lnTo>
                    <a:pt x="2509" y="10385"/>
                  </a:lnTo>
                  <a:lnTo>
                    <a:pt x="3656" y="8774"/>
                  </a:lnTo>
                  <a:lnTo>
                    <a:pt x="4958" y="7185"/>
                  </a:lnTo>
                  <a:lnTo>
                    <a:pt x="4802" y="5394"/>
                  </a:lnTo>
                  <a:lnTo>
                    <a:pt x="3559" y="4045"/>
                  </a:lnTo>
                  <a:lnTo>
                    <a:pt x="3597" y="2525"/>
                  </a:lnTo>
                  <a:lnTo>
                    <a:pt x="2225" y="1287"/>
                  </a:lnTo>
                  <a:lnTo>
                    <a:pt x="3388" y="129"/>
                  </a:lnTo>
                  <a:lnTo>
                    <a:pt x="6790" y="0"/>
                  </a:lnTo>
                  <a:lnTo>
                    <a:pt x="9753" y="771"/>
                  </a:lnTo>
                  <a:lnTo>
                    <a:pt x="11905" y="2100"/>
                  </a:lnTo>
                  <a:lnTo>
                    <a:pt x="13947" y="2601"/>
                  </a:lnTo>
                  <a:lnTo>
                    <a:pt x="15734" y="2590"/>
                  </a:lnTo>
                  <a:lnTo>
                    <a:pt x="17237" y="1451"/>
                  </a:lnTo>
                  <a:lnTo>
                    <a:pt x="18775" y="1122"/>
                  </a:lnTo>
                  <a:lnTo>
                    <a:pt x="20216" y="1473"/>
                  </a:lnTo>
                  <a:lnTo>
                    <a:pt x="21600" y="1352"/>
                  </a:lnTo>
                  <a:lnTo>
                    <a:pt x="21245" y="2667"/>
                  </a:lnTo>
                  <a:lnTo>
                    <a:pt x="19742" y="4234"/>
                  </a:lnTo>
                  <a:lnTo>
                    <a:pt x="19636" y="6622"/>
                  </a:lnTo>
                  <a:lnTo>
                    <a:pt x="19671" y="11117"/>
                  </a:lnTo>
                  <a:lnTo>
                    <a:pt x="19730" y="12935"/>
                  </a:lnTo>
                  <a:lnTo>
                    <a:pt x="21127" y="14666"/>
                  </a:lnTo>
                  <a:lnTo>
                    <a:pt x="20180" y="15893"/>
                  </a:lnTo>
                  <a:lnTo>
                    <a:pt x="19127" y="16837"/>
                  </a:lnTo>
                  <a:lnTo>
                    <a:pt x="17837" y="16859"/>
                  </a:lnTo>
                  <a:lnTo>
                    <a:pt x="17435" y="18535"/>
                  </a:lnTo>
                  <a:lnTo>
                    <a:pt x="16678" y="19894"/>
                  </a:lnTo>
                  <a:lnTo>
                    <a:pt x="15352" y="21600"/>
                  </a:lnTo>
                  <a:lnTo>
                    <a:pt x="13755" y="20592"/>
                  </a:lnTo>
                  <a:lnTo>
                    <a:pt x="11791" y="19475"/>
                  </a:lnTo>
                  <a:lnTo>
                    <a:pt x="11413" y="17953"/>
                  </a:lnTo>
                  <a:close/>
                  <a:moveTo>
                    <a:pt x="11413" y="17953"/>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7" name="Freeform 18">
              <a:extLst>
                <a:ext uri="{FF2B5EF4-FFF2-40B4-BE49-F238E27FC236}">
                  <a16:creationId xmlns:a16="http://schemas.microsoft.com/office/drawing/2014/main" id="{ADD6A2D2-32F9-40CC-A8B2-72CDA5FFFC71}"/>
                </a:ext>
              </a:extLst>
            </p:cNvPr>
            <p:cNvSpPr>
              <a:spLocks/>
            </p:cNvSpPr>
            <p:nvPr/>
          </p:nvSpPr>
          <p:spPr bwMode="auto">
            <a:xfrm>
              <a:off x="3265368" y="3264472"/>
              <a:ext cx="526178" cy="5786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8768" y="21573"/>
                  </a:moveTo>
                  <a:lnTo>
                    <a:pt x="6954" y="19512"/>
                  </a:lnTo>
                  <a:lnTo>
                    <a:pt x="4796" y="17550"/>
                  </a:lnTo>
                  <a:lnTo>
                    <a:pt x="3182" y="16000"/>
                  </a:lnTo>
                  <a:lnTo>
                    <a:pt x="1876" y="14417"/>
                  </a:lnTo>
                  <a:lnTo>
                    <a:pt x="588" y="12702"/>
                  </a:lnTo>
                  <a:lnTo>
                    <a:pt x="0" y="10447"/>
                  </a:lnTo>
                  <a:lnTo>
                    <a:pt x="1904" y="9540"/>
                  </a:lnTo>
                  <a:lnTo>
                    <a:pt x="2013" y="7297"/>
                  </a:lnTo>
                  <a:lnTo>
                    <a:pt x="3518" y="4890"/>
                  </a:lnTo>
                  <a:lnTo>
                    <a:pt x="9466" y="4849"/>
                  </a:lnTo>
                  <a:lnTo>
                    <a:pt x="9677" y="64"/>
                  </a:lnTo>
                  <a:lnTo>
                    <a:pt x="12623" y="265"/>
                  </a:lnTo>
                  <a:lnTo>
                    <a:pt x="16490" y="0"/>
                  </a:lnTo>
                  <a:lnTo>
                    <a:pt x="16962" y="3312"/>
                  </a:lnTo>
                  <a:lnTo>
                    <a:pt x="18626" y="3448"/>
                  </a:lnTo>
                  <a:lnTo>
                    <a:pt x="20947" y="3646"/>
                  </a:lnTo>
                  <a:lnTo>
                    <a:pt x="21582" y="5839"/>
                  </a:lnTo>
                  <a:lnTo>
                    <a:pt x="19387" y="6878"/>
                  </a:lnTo>
                  <a:lnTo>
                    <a:pt x="19714" y="9334"/>
                  </a:lnTo>
                  <a:lnTo>
                    <a:pt x="21600" y="10835"/>
                  </a:lnTo>
                  <a:lnTo>
                    <a:pt x="21455" y="14555"/>
                  </a:lnTo>
                  <a:lnTo>
                    <a:pt x="20095" y="16748"/>
                  </a:lnTo>
                  <a:lnTo>
                    <a:pt x="18553" y="15676"/>
                  </a:lnTo>
                  <a:lnTo>
                    <a:pt x="16286" y="16253"/>
                  </a:lnTo>
                  <a:lnTo>
                    <a:pt x="14809" y="14696"/>
                  </a:lnTo>
                  <a:lnTo>
                    <a:pt x="13561" y="16323"/>
                  </a:lnTo>
                  <a:lnTo>
                    <a:pt x="10610" y="16220"/>
                  </a:lnTo>
                  <a:lnTo>
                    <a:pt x="11244" y="18133"/>
                  </a:lnTo>
                  <a:lnTo>
                    <a:pt x="12314" y="21600"/>
                  </a:lnTo>
                  <a:lnTo>
                    <a:pt x="8768" y="21573"/>
                  </a:lnTo>
                  <a:close/>
                  <a:moveTo>
                    <a:pt x="8768" y="21573"/>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8" name="Freeform 19">
              <a:extLst>
                <a:ext uri="{FF2B5EF4-FFF2-40B4-BE49-F238E27FC236}">
                  <a16:creationId xmlns:a16="http://schemas.microsoft.com/office/drawing/2014/main" id="{188152E8-612D-4544-BA5A-8BFCC12F895D}"/>
                </a:ext>
              </a:extLst>
            </p:cNvPr>
            <p:cNvSpPr>
              <a:spLocks/>
            </p:cNvSpPr>
            <p:nvPr/>
          </p:nvSpPr>
          <p:spPr bwMode="auto">
            <a:xfrm>
              <a:off x="4010331" y="5521240"/>
              <a:ext cx="1371783" cy="111689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1119"/>
                  </a:moveTo>
                  <a:lnTo>
                    <a:pt x="312" y="10102"/>
                  </a:lnTo>
                  <a:lnTo>
                    <a:pt x="1054" y="10076"/>
                  </a:lnTo>
                  <a:lnTo>
                    <a:pt x="1238" y="10952"/>
                  </a:lnTo>
                  <a:lnTo>
                    <a:pt x="1925" y="11436"/>
                  </a:lnTo>
                  <a:lnTo>
                    <a:pt x="3395" y="11278"/>
                  </a:lnTo>
                  <a:lnTo>
                    <a:pt x="4491" y="10300"/>
                  </a:lnTo>
                  <a:lnTo>
                    <a:pt x="4507" y="7589"/>
                  </a:lnTo>
                  <a:lnTo>
                    <a:pt x="4592" y="4115"/>
                  </a:lnTo>
                  <a:lnTo>
                    <a:pt x="5295" y="5046"/>
                  </a:lnTo>
                  <a:lnTo>
                    <a:pt x="5708" y="5874"/>
                  </a:lnTo>
                  <a:lnTo>
                    <a:pt x="5685" y="7021"/>
                  </a:lnTo>
                  <a:lnTo>
                    <a:pt x="5895" y="7911"/>
                  </a:lnTo>
                  <a:lnTo>
                    <a:pt x="7133" y="7968"/>
                  </a:lnTo>
                  <a:lnTo>
                    <a:pt x="7601" y="6978"/>
                  </a:lnTo>
                  <a:lnTo>
                    <a:pt x="8185" y="6275"/>
                  </a:lnTo>
                  <a:lnTo>
                    <a:pt x="8687" y="5113"/>
                  </a:lnTo>
                  <a:lnTo>
                    <a:pt x="9459" y="5400"/>
                  </a:lnTo>
                  <a:lnTo>
                    <a:pt x="10615" y="6003"/>
                  </a:lnTo>
                  <a:lnTo>
                    <a:pt x="12152" y="5888"/>
                  </a:lnTo>
                  <a:lnTo>
                    <a:pt x="12514" y="4568"/>
                  </a:lnTo>
                  <a:lnTo>
                    <a:pt x="13519" y="3908"/>
                  </a:lnTo>
                  <a:lnTo>
                    <a:pt x="14127" y="2158"/>
                  </a:lnTo>
                  <a:lnTo>
                    <a:pt x="15097" y="1641"/>
                  </a:lnTo>
                  <a:lnTo>
                    <a:pt x="15611" y="709"/>
                  </a:lnTo>
                  <a:lnTo>
                    <a:pt x="16475" y="436"/>
                  </a:lnTo>
                  <a:lnTo>
                    <a:pt x="17165" y="63"/>
                  </a:lnTo>
                  <a:lnTo>
                    <a:pt x="18651" y="0"/>
                  </a:lnTo>
                  <a:lnTo>
                    <a:pt x="20460" y="224"/>
                  </a:lnTo>
                  <a:lnTo>
                    <a:pt x="20245" y="1455"/>
                  </a:lnTo>
                  <a:lnTo>
                    <a:pt x="20390" y="2800"/>
                  </a:lnTo>
                  <a:lnTo>
                    <a:pt x="20829" y="3621"/>
                  </a:lnTo>
                  <a:lnTo>
                    <a:pt x="20905" y="5205"/>
                  </a:lnTo>
                  <a:lnTo>
                    <a:pt x="20988" y="6815"/>
                  </a:lnTo>
                  <a:lnTo>
                    <a:pt x="20864" y="8356"/>
                  </a:lnTo>
                  <a:lnTo>
                    <a:pt x="21600" y="8585"/>
                  </a:lnTo>
                  <a:lnTo>
                    <a:pt x="21226" y="9590"/>
                  </a:lnTo>
                  <a:lnTo>
                    <a:pt x="20981" y="11196"/>
                  </a:lnTo>
                  <a:lnTo>
                    <a:pt x="19625" y="12398"/>
                  </a:lnTo>
                  <a:lnTo>
                    <a:pt x="18773" y="13933"/>
                  </a:lnTo>
                  <a:lnTo>
                    <a:pt x="18048" y="15095"/>
                  </a:lnTo>
                  <a:lnTo>
                    <a:pt x="17148" y="16243"/>
                  </a:lnTo>
                  <a:lnTo>
                    <a:pt x="16249" y="17219"/>
                  </a:lnTo>
                  <a:lnTo>
                    <a:pt x="15022" y="18329"/>
                  </a:lnTo>
                  <a:lnTo>
                    <a:pt x="14052" y="19089"/>
                  </a:lnTo>
                  <a:lnTo>
                    <a:pt x="12954" y="19878"/>
                  </a:lnTo>
                  <a:lnTo>
                    <a:pt x="11926" y="20036"/>
                  </a:lnTo>
                  <a:lnTo>
                    <a:pt x="10839" y="20323"/>
                  </a:lnTo>
                  <a:lnTo>
                    <a:pt x="9542" y="20294"/>
                  </a:lnTo>
                  <a:lnTo>
                    <a:pt x="8010" y="20323"/>
                  </a:lnTo>
                  <a:lnTo>
                    <a:pt x="7274" y="20495"/>
                  </a:lnTo>
                  <a:lnTo>
                    <a:pt x="6363" y="20926"/>
                  </a:lnTo>
                  <a:lnTo>
                    <a:pt x="5323" y="21098"/>
                  </a:lnTo>
                  <a:lnTo>
                    <a:pt x="4458" y="21600"/>
                  </a:lnTo>
                  <a:lnTo>
                    <a:pt x="3757" y="21198"/>
                  </a:lnTo>
                  <a:lnTo>
                    <a:pt x="3197" y="20352"/>
                  </a:lnTo>
                  <a:lnTo>
                    <a:pt x="2566" y="21155"/>
                  </a:lnTo>
                  <a:lnTo>
                    <a:pt x="2601" y="19964"/>
                  </a:lnTo>
                  <a:lnTo>
                    <a:pt x="2122" y="18845"/>
                  </a:lnTo>
                  <a:lnTo>
                    <a:pt x="1736" y="18013"/>
                  </a:lnTo>
                  <a:lnTo>
                    <a:pt x="2390" y="17439"/>
                  </a:lnTo>
                  <a:lnTo>
                    <a:pt x="1762" y="15775"/>
                  </a:lnTo>
                  <a:lnTo>
                    <a:pt x="1072" y="14197"/>
                  </a:lnTo>
                  <a:lnTo>
                    <a:pt x="593" y="12590"/>
                  </a:lnTo>
                  <a:lnTo>
                    <a:pt x="0" y="11119"/>
                  </a:lnTo>
                  <a:close/>
                  <a:moveTo>
                    <a:pt x="0" y="11119"/>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9" name="Freeform 20">
              <a:extLst>
                <a:ext uri="{FF2B5EF4-FFF2-40B4-BE49-F238E27FC236}">
                  <a16:creationId xmlns:a16="http://schemas.microsoft.com/office/drawing/2014/main" id="{0457E8F8-1D65-4225-BF1D-0A45C24B0B72}"/>
                </a:ext>
              </a:extLst>
            </p:cNvPr>
            <p:cNvSpPr>
              <a:spLocks/>
            </p:cNvSpPr>
            <p:nvPr/>
          </p:nvSpPr>
          <p:spPr bwMode="auto">
            <a:xfrm>
              <a:off x="1079705" y="938786"/>
              <a:ext cx="1091738" cy="1146434"/>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0 w 21600"/>
                <a:gd name="T87" fmla="*/ 2147483646 h 21600"/>
                <a:gd name="T88" fmla="*/ 0 w 21600"/>
                <a:gd name="T89" fmla="*/ 2147483646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0" y="18821"/>
                  </a:moveTo>
                  <a:lnTo>
                    <a:pt x="651" y="17190"/>
                  </a:lnTo>
                  <a:lnTo>
                    <a:pt x="1326" y="15535"/>
                  </a:lnTo>
                  <a:lnTo>
                    <a:pt x="1205" y="13811"/>
                  </a:lnTo>
                  <a:lnTo>
                    <a:pt x="1085" y="12295"/>
                  </a:lnTo>
                  <a:lnTo>
                    <a:pt x="1326" y="11215"/>
                  </a:lnTo>
                  <a:lnTo>
                    <a:pt x="506" y="10112"/>
                  </a:lnTo>
                  <a:lnTo>
                    <a:pt x="940" y="9353"/>
                  </a:lnTo>
                  <a:lnTo>
                    <a:pt x="2097" y="9353"/>
                  </a:lnTo>
                  <a:lnTo>
                    <a:pt x="3592" y="9422"/>
                  </a:lnTo>
                  <a:lnTo>
                    <a:pt x="4918" y="9583"/>
                  </a:lnTo>
                  <a:lnTo>
                    <a:pt x="7232" y="9744"/>
                  </a:lnTo>
                  <a:lnTo>
                    <a:pt x="7116" y="7655"/>
                  </a:lnTo>
                  <a:lnTo>
                    <a:pt x="8268" y="6527"/>
                  </a:lnTo>
                  <a:lnTo>
                    <a:pt x="9714" y="6083"/>
                  </a:lnTo>
                  <a:lnTo>
                    <a:pt x="10052" y="3976"/>
                  </a:lnTo>
                  <a:lnTo>
                    <a:pt x="10486" y="1770"/>
                  </a:lnTo>
                  <a:lnTo>
                    <a:pt x="11981" y="1838"/>
                  </a:lnTo>
                  <a:lnTo>
                    <a:pt x="13355" y="1861"/>
                  </a:lnTo>
                  <a:lnTo>
                    <a:pt x="15741" y="1838"/>
                  </a:lnTo>
                  <a:lnTo>
                    <a:pt x="16344" y="0"/>
                  </a:lnTo>
                  <a:lnTo>
                    <a:pt x="17915" y="1188"/>
                  </a:lnTo>
                  <a:lnTo>
                    <a:pt x="18919" y="2020"/>
                  </a:lnTo>
                  <a:lnTo>
                    <a:pt x="21600" y="4018"/>
                  </a:lnTo>
                  <a:lnTo>
                    <a:pt x="18928" y="4027"/>
                  </a:lnTo>
                  <a:lnTo>
                    <a:pt x="18884" y="5841"/>
                  </a:lnTo>
                  <a:lnTo>
                    <a:pt x="18740" y="10155"/>
                  </a:lnTo>
                  <a:lnTo>
                    <a:pt x="18700" y="13009"/>
                  </a:lnTo>
                  <a:lnTo>
                    <a:pt x="18696" y="16893"/>
                  </a:lnTo>
                  <a:lnTo>
                    <a:pt x="18682" y="18580"/>
                  </a:lnTo>
                  <a:lnTo>
                    <a:pt x="19190" y="19495"/>
                  </a:lnTo>
                  <a:lnTo>
                    <a:pt x="18573" y="20528"/>
                  </a:lnTo>
                  <a:lnTo>
                    <a:pt x="10988" y="20515"/>
                  </a:lnTo>
                  <a:lnTo>
                    <a:pt x="9603" y="20554"/>
                  </a:lnTo>
                  <a:lnTo>
                    <a:pt x="8053" y="19979"/>
                  </a:lnTo>
                  <a:lnTo>
                    <a:pt x="8094" y="21198"/>
                  </a:lnTo>
                  <a:lnTo>
                    <a:pt x="7025" y="21600"/>
                  </a:lnTo>
                  <a:lnTo>
                    <a:pt x="6353" y="20685"/>
                  </a:lnTo>
                  <a:lnTo>
                    <a:pt x="5489" y="20031"/>
                  </a:lnTo>
                  <a:lnTo>
                    <a:pt x="5284" y="19060"/>
                  </a:lnTo>
                  <a:lnTo>
                    <a:pt x="4367" y="18215"/>
                  </a:lnTo>
                  <a:lnTo>
                    <a:pt x="2838" y="18040"/>
                  </a:lnTo>
                  <a:lnTo>
                    <a:pt x="972" y="18069"/>
                  </a:lnTo>
                  <a:lnTo>
                    <a:pt x="0" y="18821"/>
                  </a:lnTo>
                  <a:close/>
                  <a:moveTo>
                    <a:pt x="0" y="18821"/>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0" name="Freeform 21">
              <a:extLst>
                <a:ext uri="{FF2B5EF4-FFF2-40B4-BE49-F238E27FC236}">
                  <a16:creationId xmlns:a16="http://schemas.microsoft.com/office/drawing/2014/main" id="{5EC72A56-D120-41AC-9B03-E2656FD62925}"/>
                </a:ext>
              </a:extLst>
            </p:cNvPr>
            <p:cNvSpPr>
              <a:spLocks/>
            </p:cNvSpPr>
            <p:nvPr/>
          </p:nvSpPr>
          <p:spPr bwMode="auto">
            <a:xfrm>
              <a:off x="4689659" y="602952"/>
              <a:ext cx="960467" cy="88936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1140" y="21437"/>
                  </a:moveTo>
                  <a:lnTo>
                    <a:pt x="946" y="15198"/>
                  </a:lnTo>
                  <a:lnTo>
                    <a:pt x="886" y="10664"/>
                  </a:lnTo>
                  <a:lnTo>
                    <a:pt x="648" y="7014"/>
                  </a:lnTo>
                  <a:lnTo>
                    <a:pt x="655" y="5178"/>
                  </a:lnTo>
                  <a:lnTo>
                    <a:pt x="0" y="3926"/>
                  </a:lnTo>
                  <a:lnTo>
                    <a:pt x="391" y="2640"/>
                  </a:lnTo>
                  <a:lnTo>
                    <a:pt x="328" y="1286"/>
                  </a:lnTo>
                  <a:lnTo>
                    <a:pt x="417" y="0"/>
                  </a:lnTo>
                  <a:lnTo>
                    <a:pt x="1340" y="627"/>
                  </a:lnTo>
                  <a:lnTo>
                    <a:pt x="2650" y="338"/>
                  </a:lnTo>
                  <a:lnTo>
                    <a:pt x="4139" y="772"/>
                  </a:lnTo>
                  <a:lnTo>
                    <a:pt x="5672" y="1335"/>
                  </a:lnTo>
                  <a:lnTo>
                    <a:pt x="6937" y="1415"/>
                  </a:lnTo>
                  <a:lnTo>
                    <a:pt x="8262" y="1817"/>
                  </a:lnTo>
                  <a:lnTo>
                    <a:pt x="9513" y="852"/>
                  </a:lnTo>
                  <a:lnTo>
                    <a:pt x="11131" y="225"/>
                  </a:lnTo>
                  <a:lnTo>
                    <a:pt x="12262" y="48"/>
                  </a:lnTo>
                  <a:lnTo>
                    <a:pt x="13394" y="177"/>
                  </a:lnTo>
                  <a:lnTo>
                    <a:pt x="14510" y="1013"/>
                  </a:lnTo>
                  <a:lnTo>
                    <a:pt x="15910" y="756"/>
                  </a:lnTo>
                  <a:lnTo>
                    <a:pt x="16996" y="563"/>
                  </a:lnTo>
                  <a:lnTo>
                    <a:pt x="18024" y="1528"/>
                  </a:lnTo>
                  <a:lnTo>
                    <a:pt x="18887" y="4052"/>
                  </a:lnTo>
                  <a:lnTo>
                    <a:pt x="18649" y="5837"/>
                  </a:lnTo>
                  <a:lnTo>
                    <a:pt x="18262" y="8394"/>
                  </a:lnTo>
                  <a:lnTo>
                    <a:pt x="16996" y="7397"/>
                  </a:lnTo>
                  <a:lnTo>
                    <a:pt x="16014" y="5740"/>
                  </a:lnTo>
                  <a:lnTo>
                    <a:pt x="15329" y="4808"/>
                  </a:lnTo>
                  <a:lnTo>
                    <a:pt x="14674" y="3168"/>
                  </a:lnTo>
                  <a:lnTo>
                    <a:pt x="14346" y="4390"/>
                  </a:lnTo>
                  <a:lnTo>
                    <a:pt x="15016" y="5917"/>
                  </a:lnTo>
                  <a:lnTo>
                    <a:pt x="15776" y="6946"/>
                  </a:lnTo>
                  <a:lnTo>
                    <a:pt x="16728" y="8699"/>
                  </a:lnTo>
                  <a:lnTo>
                    <a:pt x="17741" y="10018"/>
                  </a:lnTo>
                  <a:lnTo>
                    <a:pt x="18589" y="11867"/>
                  </a:lnTo>
                  <a:lnTo>
                    <a:pt x="19650" y="13544"/>
                  </a:lnTo>
                  <a:lnTo>
                    <a:pt x="20275" y="14798"/>
                  </a:lnTo>
                  <a:lnTo>
                    <a:pt x="21540" y="16229"/>
                  </a:lnTo>
                  <a:lnTo>
                    <a:pt x="21362" y="17660"/>
                  </a:lnTo>
                  <a:lnTo>
                    <a:pt x="21600" y="19027"/>
                  </a:lnTo>
                  <a:lnTo>
                    <a:pt x="20409" y="19349"/>
                  </a:lnTo>
                  <a:lnTo>
                    <a:pt x="19962" y="20346"/>
                  </a:lnTo>
                  <a:lnTo>
                    <a:pt x="18980" y="20507"/>
                  </a:lnTo>
                  <a:lnTo>
                    <a:pt x="18102" y="21600"/>
                  </a:lnTo>
                  <a:lnTo>
                    <a:pt x="17030" y="21262"/>
                  </a:lnTo>
                  <a:lnTo>
                    <a:pt x="7114" y="21246"/>
                  </a:lnTo>
                  <a:lnTo>
                    <a:pt x="1140" y="21437"/>
                  </a:lnTo>
                  <a:close/>
                  <a:moveTo>
                    <a:pt x="1140" y="21437"/>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1" name="Freeform 22">
              <a:extLst>
                <a:ext uri="{FF2B5EF4-FFF2-40B4-BE49-F238E27FC236}">
                  <a16:creationId xmlns:a16="http://schemas.microsoft.com/office/drawing/2014/main" id="{5AA034F0-DC47-47EE-83AC-569A6FDFF5A3}"/>
                </a:ext>
              </a:extLst>
            </p:cNvPr>
            <p:cNvSpPr>
              <a:spLocks/>
            </p:cNvSpPr>
            <p:nvPr/>
          </p:nvSpPr>
          <p:spPr bwMode="auto">
            <a:xfrm>
              <a:off x="4476343" y="4252286"/>
              <a:ext cx="1067671" cy="882798"/>
            </a:xfrm>
            <a:custGeom>
              <a:avLst/>
              <a:gdLst>
                <a:gd name="T0" fmla="*/ 272723 w 21600"/>
                <a:gd name="T1" fmla="*/ 63478032 h 21600"/>
                <a:gd name="T2" fmla="*/ 550539 w 21600"/>
                <a:gd name="T3" fmla="*/ 51211622 h 21600"/>
                <a:gd name="T4" fmla="*/ 0 w 21600"/>
                <a:gd name="T5" fmla="*/ 35423874 h 21600"/>
                <a:gd name="T6" fmla="*/ 11108911 w 21600"/>
                <a:gd name="T7" fmla="*/ 35919889 h 21600"/>
                <a:gd name="T8" fmla="*/ 18703553 w 21600"/>
                <a:gd name="T9" fmla="*/ 35269073 h 21600"/>
                <a:gd name="T10" fmla="*/ 19259257 w 21600"/>
                <a:gd name="T11" fmla="*/ 29338177 h 21600"/>
                <a:gd name="T12" fmla="*/ 19922989 w 21600"/>
                <a:gd name="T13" fmla="*/ 20297500 h 21600"/>
                <a:gd name="T14" fmla="*/ 24558994 w 21600"/>
                <a:gd name="T15" fmla="*/ 24413309 h 21600"/>
                <a:gd name="T16" fmla="*/ 32328590 w 21600"/>
                <a:gd name="T17" fmla="*/ 22204103 h 21600"/>
                <a:gd name="T18" fmla="*/ 32663002 w 21600"/>
                <a:gd name="T19" fmla="*/ 26939057 h 21600"/>
                <a:gd name="T20" fmla="*/ 37957646 w 21600"/>
                <a:gd name="T21" fmla="*/ 26559112 h 21600"/>
                <a:gd name="T22" fmla="*/ 43339731 w 21600"/>
                <a:gd name="T23" fmla="*/ 27466685 h 21600"/>
                <a:gd name="T24" fmla="*/ 48907098 w 21600"/>
                <a:gd name="T25" fmla="*/ 25742997 h 21600"/>
                <a:gd name="T26" fmla="*/ 52570640 w 21600"/>
                <a:gd name="T27" fmla="*/ 30154292 h 21600"/>
                <a:gd name="T28" fmla="*/ 57386692 w 21600"/>
                <a:gd name="T29" fmla="*/ 31874482 h 21600"/>
                <a:gd name="T30" fmla="*/ 64317602 w 21600"/>
                <a:gd name="T31" fmla="*/ 35082659 h 21600"/>
                <a:gd name="T32" fmla="*/ 67343093 w 21600"/>
                <a:gd name="T33" fmla="*/ 39912570 h 21600"/>
                <a:gd name="T34" fmla="*/ 74330528 w 21600"/>
                <a:gd name="T35" fmla="*/ 40637229 h 21600"/>
                <a:gd name="T36" fmla="*/ 74423134 w 21600"/>
                <a:gd name="T37" fmla="*/ 31494537 h 21600"/>
                <a:gd name="T38" fmla="*/ 68716894 w 21600"/>
                <a:gd name="T39" fmla="*/ 33151383 h 21600"/>
                <a:gd name="T40" fmla="*/ 60057183 w 21600"/>
                <a:gd name="T41" fmla="*/ 26108825 h 21600"/>
                <a:gd name="T42" fmla="*/ 62259411 w 21600"/>
                <a:gd name="T43" fmla="*/ 20315115 h 21600"/>
                <a:gd name="T44" fmla="*/ 64749785 w 21600"/>
                <a:gd name="T45" fmla="*/ 13279556 h 21600"/>
                <a:gd name="T46" fmla="*/ 61430984 w 21600"/>
                <a:gd name="T47" fmla="*/ 7707431 h 21600"/>
                <a:gd name="T48" fmla="*/ 67322506 w 21600"/>
                <a:gd name="T49" fmla="*/ 1231232 h 21600"/>
                <a:gd name="T50" fmla="*/ 74078392 w 21600"/>
                <a:gd name="T51" fmla="*/ 211087 h 21600"/>
                <a:gd name="T52" fmla="*/ 83751741 w 21600"/>
                <a:gd name="T53" fmla="*/ 0 h 21600"/>
                <a:gd name="T54" fmla="*/ 89879977 w 21600"/>
                <a:gd name="T55" fmla="*/ 2824793 h 21600"/>
                <a:gd name="T56" fmla="*/ 96342553 w 21600"/>
                <a:gd name="T57" fmla="*/ 4302223 h 21600"/>
                <a:gd name="T58" fmla="*/ 101945929 w 21600"/>
                <a:gd name="T59" fmla="*/ 7767216 h 21600"/>
                <a:gd name="T60" fmla="*/ 108012332 w 21600"/>
                <a:gd name="T61" fmla="*/ 9603477 h 21600"/>
                <a:gd name="T62" fmla="*/ 108681228 w 21600"/>
                <a:gd name="T63" fmla="*/ 14243415 h 21600"/>
                <a:gd name="T64" fmla="*/ 111140757 w 21600"/>
                <a:gd name="T65" fmla="*/ 18426068 h 21600"/>
                <a:gd name="T66" fmla="*/ 108362238 w 21600"/>
                <a:gd name="T67" fmla="*/ 23474064 h 21600"/>
                <a:gd name="T68" fmla="*/ 107405197 w 21600"/>
                <a:gd name="T69" fmla="*/ 29123590 h 21600"/>
                <a:gd name="T70" fmla="*/ 109545664 w 21600"/>
                <a:gd name="T71" fmla="*/ 33380085 h 21600"/>
                <a:gd name="T72" fmla="*/ 104806796 w 21600"/>
                <a:gd name="T73" fmla="*/ 35339475 h 21600"/>
                <a:gd name="T74" fmla="*/ 105213226 w 21600"/>
                <a:gd name="T75" fmla="*/ 40992500 h 21600"/>
                <a:gd name="T76" fmla="*/ 100294240 w 21600"/>
                <a:gd name="T77" fmla="*/ 42195559 h 21600"/>
                <a:gd name="T78" fmla="*/ 105305904 w 21600"/>
                <a:gd name="T79" fmla="*/ 46300811 h 21600"/>
                <a:gd name="T80" fmla="*/ 93811005 w 21600"/>
                <a:gd name="T81" fmla="*/ 48425559 h 21600"/>
                <a:gd name="T82" fmla="*/ 84873478 w 21600"/>
                <a:gd name="T83" fmla="*/ 50947748 h 21600"/>
                <a:gd name="T84" fmla="*/ 77489798 w 21600"/>
                <a:gd name="T85" fmla="*/ 52945868 h 21600"/>
                <a:gd name="T86" fmla="*/ 78035244 w 21600"/>
                <a:gd name="T87" fmla="*/ 58859208 h 21600"/>
                <a:gd name="T88" fmla="*/ 69514405 w 21600"/>
                <a:gd name="T89" fmla="*/ 58707966 h 21600"/>
                <a:gd name="T90" fmla="*/ 64682859 w 21600"/>
                <a:gd name="T91" fmla="*/ 60857328 h 21600"/>
                <a:gd name="T92" fmla="*/ 64636592 w 21600"/>
                <a:gd name="T93" fmla="*/ 65300236 h 21600"/>
                <a:gd name="T94" fmla="*/ 57582232 w 21600"/>
                <a:gd name="T95" fmla="*/ 66696826 h 21600"/>
                <a:gd name="T96" fmla="*/ 52297917 w 21600"/>
                <a:gd name="T97" fmla="*/ 71178464 h 21600"/>
                <a:gd name="T98" fmla="*/ 46596770 w 21600"/>
                <a:gd name="T99" fmla="*/ 75983702 h 21600"/>
                <a:gd name="T100" fmla="*/ 30610047 w 21600"/>
                <a:gd name="T101" fmla="*/ 75832459 h 21600"/>
                <a:gd name="T102" fmla="*/ 27553640 w 21600"/>
                <a:gd name="T103" fmla="*/ 72254895 h 21600"/>
                <a:gd name="T104" fmla="*/ 11829310 w 21600"/>
                <a:gd name="T105" fmla="*/ 72367467 h 21600"/>
                <a:gd name="T106" fmla="*/ 5495277 w 21600"/>
                <a:gd name="T107" fmla="*/ 67337026 h 21600"/>
                <a:gd name="T108" fmla="*/ 272723 w 21600"/>
                <a:gd name="T109" fmla="*/ 63478032 h 21600"/>
                <a:gd name="T110" fmla="*/ 272723 w 21600"/>
                <a:gd name="T111" fmla="*/ 63478032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53" y="18045"/>
                  </a:moveTo>
                  <a:lnTo>
                    <a:pt x="107" y="14558"/>
                  </a:lnTo>
                  <a:lnTo>
                    <a:pt x="0" y="10070"/>
                  </a:lnTo>
                  <a:lnTo>
                    <a:pt x="2159" y="10211"/>
                  </a:lnTo>
                  <a:lnTo>
                    <a:pt x="3635" y="10026"/>
                  </a:lnTo>
                  <a:lnTo>
                    <a:pt x="3743" y="8340"/>
                  </a:lnTo>
                  <a:lnTo>
                    <a:pt x="3872" y="5770"/>
                  </a:lnTo>
                  <a:lnTo>
                    <a:pt x="4773" y="6940"/>
                  </a:lnTo>
                  <a:lnTo>
                    <a:pt x="6283" y="6312"/>
                  </a:lnTo>
                  <a:lnTo>
                    <a:pt x="6348" y="7658"/>
                  </a:lnTo>
                  <a:lnTo>
                    <a:pt x="7377" y="7550"/>
                  </a:lnTo>
                  <a:lnTo>
                    <a:pt x="8423" y="7808"/>
                  </a:lnTo>
                  <a:lnTo>
                    <a:pt x="9505" y="7318"/>
                  </a:lnTo>
                  <a:lnTo>
                    <a:pt x="10217" y="8572"/>
                  </a:lnTo>
                  <a:lnTo>
                    <a:pt x="11153" y="9061"/>
                  </a:lnTo>
                  <a:lnTo>
                    <a:pt x="12500" y="9973"/>
                  </a:lnTo>
                  <a:lnTo>
                    <a:pt x="13088" y="11346"/>
                  </a:lnTo>
                  <a:lnTo>
                    <a:pt x="14446" y="11552"/>
                  </a:lnTo>
                  <a:lnTo>
                    <a:pt x="14464" y="8953"/>
                  </a:lnTo>
                  <a:lnTo>
                    <a:pt x="13355" y="9424"/>
                  </a:lnTo>
                  <a:lnTo>
                    <a:pt x="11672" y="7422"/>
                  </a:lnTo>
                  <a:lnTo>
                    <a:pt x="12100" y="5775"/>
                  </a:lnTo>
                  <a:lnTo>
                    <a:pt x="12584" y="3775"/>
                  </a:lnTo>
                  <a:lnTo>
                    <a:pt x="11939" y="2191"/>
                  </a:lnTo>
                  <a:lnTo>
                    <a:pt x="13084" y="350"/>
                  </a:lnTo>
                  <a:lnTo>
                    <a:pt x="14397" y="60"/>
                  </a:lnTo>
                  <a:lnTo>
                    <a:pt x="16277" y="0"/>
                  </a:lnTo>
                  <a:lnTo>
                    <a:pt x="17468" y="803"/>
                  </a:lnTo>
                  <a:lnTo>
                    <a:pt x="18724" y="1223"/>
                  </a:lnTo>
                  <a:lnTo>
                    <a:pt x="19813" y="2208"/>
                  </a:lnTo>
                  <a:lnTo>
                    <a:pt x="20992" y="2730"/>
                  </a:lnTo>
                  <a:lnTo>
                    <a:pt x="21122" y="4049"/>
                  </a:lnTo>
                  <a:lnTo>
                    <a:pt x="21600" y="5238"/>
                  </a:lnTo>
                  <a:lnTo>
                    <a:pt x="21060" y="6673"/>
                  </a:lnTo>
                  <a:lnTo>
                    <a:pt x="20874" y="8279"/>
                  </a:lnTo>
                  <a:lnTo>
                    <a:pt x="21290" y="9489"/>
                  </a:lnTo>
                  <a:lnTo>
                    <a:pt x="20369" y="10046"/>
                  </a:lnTo>
                  <a:lnTo>
                    <a:pt x="20448" y="11653"/>
                  </a:lnTo>
                  <a:lnTo>
                    <a:pt x="19492" y="11995"/>
                  </a:lnTo>
                  <a:lnTo>
                    <a:pt x="20466" y="13162"/>
                  </a:lnTo>
                  <a:lnTo>
                    <a:pt x="18232" y="13766"/>
                  </a:lnTo>
                  <a:lnTo>
                    <a:pt x="16495" y="14483"/>
                  </a:lnTo>
                  <a:lnTo>
                    <a:pt x="15060" y="15051"/>
                  </a:lnTo>
                  <a:lnTo>
                    <a:pt x="15166" y="16732"/>
                  </a:lnTo>
                  <a:lnTo>
                    <a:pt x="13510" y="16689"/>
                  </a:lnTo>
                  <a:lnTo>
                    <a:pt x="12571" y="17300"/>
                  </a:lnTo>
                  <a:lnTo>
                    <a:pt x="12562" y="18563"/>
                  </a:lnTo>
                  <a:lnTo>
                    <a:pt x="11191" y="18960"/>
                  </a:lnTo>
                  <a:lnTo>
                    <a:pt x="10164" y="20234"/>
                  </a:lnTo>
                  <a:lnTo>
                    <a:pt x="9056" y="21600"/>
                  </a:lnTo>
                  <a:lnTo>
                    <a:pt x="5949" y="21557"/>
                  </a:lnTo>
                  <a:lnTo>
                    <a:pt x="5355" y="20540"/>
                  </a:lnTo>
                  <a:lnTo>
                    <a:pt x="2299" y="20572"/>
                  </a:lnTo>
                  <a:lnTo>
                    <a:pt x="1068" y="19142"/>
                  </a:lnTo>
                  <a:lnTo>
                    <a:pt x="53" y="18045"/>
                  </a:lnTo>
                  <a:close/>
                  <a:moveTo>
                    <a:pt x="53" y="1804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2" name="Freeform 23">
              <a:extLst>
                <a:ext uri="{FF2B5EF4-FFF2-40B4-BE49-F238E27FC236}">
                  <a16:creationId xmlns:a16="http://schemas.microsoft.com/office/drawing/2014/main" id="{A9EF48DB-ED9C-4D83-A511-287734632524}"/>
                </a:ext>
              </a:extLst>
            </p:cNvPr>
            <p:cNvSpPr>
              <a:spLocks/>
            </p:cNvSpPr>
            <p:nvPr/>
          </p:nvSpPr>
          <p:spPr bwMode="auto">
            <a:xfrm>
              <a:off x="2180194" y="2447310"/>
              <a:ext cx="390531" cy="589625"/>
            </a:xfrm>
            <a:custGeom>
              <a:avLst/>
              <a:gdLst>
                <a:gd name="T0" fmla="*/ 1303180 w 21600"/>
                <a:gd name="T1" fmla="*/ 33109960 h 21600"/>
                <a:gd name="T2" fmla="*/ 1723825 w 21600"/>
                <a:gd name="T3" fmla="*/ 30475194 h 21600"/>
                <a:gd name="T4" fmla="*/ 357280 w 21600"/>
                <a:gd name="T5" fmla="*/ 27873348 h 21600"/>
                <a:gd name="T6" fmla="*/ 0 w 21600"/>
                <a:gd name="T7" fmla="*/ 24827389 h 21600"/>
                <a:gd name="T8" fmla="*/ 777925 w 21600"/>
                <a:gd name="T9" fmla="*/ 21654310 h 21600"/>
                <a:gd name="T10" fmla="*/ 1975787 w 21600"/>
                <a:gd name="T11" fmla="*/ 17782954 h 21600"/>
                <a:gd name="T12" fmla="*/ 2564380 w 21600"/>
                <a:gd name="T13" fmla="*/ 14704036 h 21600"/>
                <a:gd name="T14" fmla="*/ 2123086 w 21600"/>
                <a:gd name="T15" fmla="*/ 11530996 h 21600"/>
                <a:gd name="T16" fmla="*/ 2060456 w 21600"/>
                <a:gd name="T17" fmla="*/ 8993483 h 21600"/>
                <a:gd name="T18" fmla="*/ 1880071 w 21600"/>
                <a:gd name="T19" fmla="*/ 6047946 h 21600"/>
                <a:gd name="T20" fmla="*/ 1745156 w 21600"/>
                <a:gd name="T21" fmla="*/ 3027102 h 21600"/>
                <a:gd name="T22" fmla="*/ 2375756 w 21600"/>
                <a:gd name="T23" fmla="*/ 444112 h 21600"/>
                <a:gd name="T24" fmla="*/ 4393524 w 21600"/>
                <a:gd name="T25" fmla="*/ 254203 h 21600"/>
                <a:gd name="T26" fmla="*/ 7294535 w 21600"/>
                <a:gd name="T27" fmla="*/ 475487 h 21600"/>
                <a:gd name="T28" fmla="*/ 9354991 w 21600"/>
                <a:gd name="T29" fmla="*/ 381324 h 21600"/>
                <a:gd name="T30" fmla="*/ 11646052 w 21600"/>
                <a:gd name="T31" fmla="*/ 0 h 21600"/>
                <a:gd name="T32" fmla="*/ 11498726 w 21600"/>
                <a:gd name="T33" fmla="*/ 3237413 h 21600"/>
                <a:gd name="T34" fmla="*/ 13201902 w 21600"/>
                <a:gd name="T35" fmla="*/ 5045197 h 21600"/>
                <a:gd name="T36" fmla="*/ 12444626 w 21600"/>
                <a:gd name="T37" fmla="*/ 8758097 h 21600"/>
                <a:gd name="T38" fmla="*/ 13054577 w 21600"/>
                <a:gd name="T39" fmla="*/ 11868388 h 21600"/>
                <a:gd name="T40" fmla="*/ 13327870 w 21600"/>
                <a:gd name="T41" fmla="*/ 15516915 h 21600"/>
                <a:gd name="T42" fmla="*/ 13323069 w 21600"/>
                <a:gd name="T43" fmla="*/ 19948531 h 21600"/>
                <a:gd name="T44" fmla="*/ 13574322 w 21600"/>
                <a:gd name="T45" fmla="*/ 24044300 h 21600"/>
                <a:gd name="T46" fmla="*/ 14869946 w 21600"/>
                <a:gd name="T47" fmla="*/ 26219306 h 21600"/>
                <a:gd name="T48" fmla="*/ 13264532 w 21600"/>
                <a:gd name="T49" fmla="*/ 28946729 h 21600"/>
                <a:gd name="T50" fmla="*/ 11057459 w 21600"/>
                <a:gd name="T51" fmla="*/ 29993409 h 21600"/>
                <a:gd name="T52" fmla="*/ 8745041 w 21600"/>
                <a:gd name="T53" fmla="*/ 31484202 h 21600"/>
                <a:gd name="T54" fmla="*/ 6747922 w 21600"/>
                <a:gd name="T55" fmla="*/ 32341053 h 21600"/>
                <a:gd name="T56" fmla="*/ 4456862 w 21600"/>
                <a:gd name="T57" fmla="*/ 33896179 h 21600"/>
                <a:gd name="T58" fmla="*/ 1303180 w 21600"/>
                <a:gd name="T59" fmla="*/ 33109960 h 21600"/>
                <a:gd name="T60" fmla="*/ 1303180 w 21600"/>
                <a:gd name="T61" fmla="*/ 33109960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1893" y="21099"/>
                  </a:moveTo>
                  <a:lnTo>
                    <a:pt x="2504" y="19420"/>
                  </a:lnTo>
                  <a:lnTo>
                    <a:pt x="519" y="17762"/>
                  </a:lnTo>
                  <a:lnTo>
                    <a:pt x="0" y="15821"/>
                  </a:lnTo>
                  <a:lnTo>
                    <a:pt x="1130" y="13799"/>
                  </a:lnTo>
                  <a:lnTo>
                    <a:pt x="2870" y="11332"/>
                  </a:lnTo>
                  <a:lnTo>
                    <a:pt x="3725" y="9370"/>
                  </a:lnTo>
                  <a:lnTo>
                    <a:pt x="3084" y="7348"/>
                  </a:lnTo>
                  <a:lnTo>
                    <a:pt x="2993" y="5731"/>
                  </a:lnTo>
                  <a:lnTo>
                    <a:pt x="2731" y="3854"/>
                  </a:lnTo>
                  <a:lnTo>
                    <a:pt x="2535" y="1929"/>
                  </a:lnTo>
                  <a:lnTo>
                    <a:pt x="3451" y="283"/>
                  </a:lnTo>
                  <a:lnTo>
                    <a:pt x="6382" y="162"/>
                  </a:lnTo>
                  <a:lnTo>
                    <a:pt x="10596" y="303"/>
                  </a:lnTo>
                  <a:lnTo>
                    <a:pt x="13589" y="243"/>
                  </a:lnTo>
                  <a:lnTo>
                    <a:pt x="16917" y="0"/>
                  </a:lnTo>
                  <a:lnTo>
                    <a:pt x="16703" y="2063"/>
                  </a:lnTo>
                  <a:lnTo>
                    <a:pt x="19177" y="3215"/>
                  </a:lnTo>
                  <a:lnTo>
                    <a:pt x="18077" y="5581"/>
                  </a:lnTo>
                  <a:lnTo>
                    <a:pt x="18963" y="7563"/>
                  </a:lnTo>
                  <a:lnTo>
                    <a:pt x="19360" y="9888"/>
                  </a:lnTo>
                  <a:lnTo>
                    <a:pt x="19353" y="12712"/>
                  </a:lnTo>
                  <a:lnTo>
                    <a:pt x="19718" y="15322"/>
                  </a:lnTo>
                  <a:lnTo>
                    <a:pt x="21600" y="16708"/>
                  </a:lnTo>
                  <a:lnTo>
                    <a:pt x="19268" y="18446"/>
                  </a:lnTo>
                  <a:lnTo>
                    <a:pt x="16062" y="19113"/>
                  </a:lnTo>
                  <a:lnTo>
                    <a:pt x="12703" y="20063"/>
                  </a:lnTo>
                  <a:lnTo>
                    <a:pt x="9802" y="20609"/>
                  </a:lnTo>
                  <a:lnTo>
                    <a:pt x="6474" y="21600"/>
                  </a:lnTo>
                  <a:lnTo>
                    <a:pt x="1893" y="21099"/>
                  </a:lnTo>
                  <a:close/>
                  <a:moveTo>
                    <a:pt x="1893" y="21099"/>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3" name="Freeform 24">
              <a:extLst>
                <a:ext uri="{FF2B5EF4-FFF2-40B4-BE49-F238E27FC236}">
                  <a16:creationId xmlns:a16="http://schemas.microsoft.com/office/drawing/2014/main" id="{66C3BC39-A62B-404B-82CE-328BE68BFB0A}"/>
                </a:ext>
              </a:extLst>
            </p:cNvPr>
            <p:cNvSpPr>
              <a:spLocks/>
            </p:cNvSpPr>
            <p:nvPr/>
          </p:nvSpPr>
          <p:spPr bwMode="auto">
            <a:xfrm>
              <a:off x="3265368" y="2271187"/>
              <a:ext cx="681515" cy="10665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0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w 21600"/>
                <a:gd name="T101" fmla="*/ 2147483646 h 21600"/>
                <a:gd name="T102" fmla="*/ 2147483646 w 21600"/>
                <a:gd name="T103" fmla="*/ 2147483646 h 21600"/>
                <a:gd name="T104" fmla="*/ 2147483646 w 21600"/>
                <a:gd name="T105" fmla="*/ 2147483646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7" y="15541"/>
                  </a:moveTo>
                  <a:lnTo>
                    <a:pt x="277" y="14619"/>
                  </a:lnTo>
                  <a:lnTo>
                    <a:pt x="680" y="13710"/>
                  </a:lnTo>
                  <a:lnTo>
                    <a:pt x="1912" y="12788"/>
                  </a:lnTo>
                  <a:lnTo>
                    <a:pt x="3626" y="11455"/>
                  </a:lnTo>
                  <a:lnTo>
                    <a:pt x="5761" y="11402"/>
                  </a:lnTo>
                  <a:lnTo>
                    <a:pt x="6733" y="12489"/>
                  </a:lnTo>
                  <a:lnTo>
                    <a:pt x="8581" y="11947"/>
                  </a:lnTo>
                  <a:lnTo>
                    <a:pt x="9600" y="10360"/>
                  </a:lnTo>
                  <a:lnTo>
                    <a:pt x="10450" y="8781"/>
                  </a:lnTo>
                  <a:lnTo>
                    <a:pt x="11287" y="8407"/>
                  </a:lnTo>
                  <a:lnTo>
                    <a:pt x="12085" y="7444"/>
                  </a:lnTo>
                  <a:lnTo>
                    <a:pt x="13444" y="6657"/>
                  </a:lnTo>
                  <a:lnTo>
                    <a:pt x="13857" y="5670"/>
                  </a:lnTo>
                  <a:lnTo>
                    <a:pt x="14600" y="4639"/>
                  </a:lnTo>
                  <a:lnTo>
                    <a:pt x="15280" y="3717"/>
                  </a:lnTo>
                  <a:lnTo>
                    <a:pt x="16873" y="3364"/>
                  </a:lnTo>
                  <a:lnTo>
                    <a:pt x="16915" y="2116"/>
                  </a:lnTo>
                  <a:lnTo>
                    <a:pt x="15705" y="1370"/>
                  </a:lnTo>
                  <a:lnTo>
                    <a:pt x="15386" y="0"/>
                  </a:lnTo>
                  <a:lnTo>
                    <a:pt x="16618" y="882"/>
                  </a:lnTo>
                  <a:lnTo>
                    <a:pt x="18423" y="1424"/>
                  </a:lnTo>
                  <a:lnTo>
                    <a:pt x="18965" y="3079"/>
                  </a:lnTo>
                  <a:lnTo>
                    <a:pt x="19008" y="4395"/>
                  </a:lnTo>
                  <a:lnTo>
                    <a:pt x="20048" y="5955"/>
                  </a:lnTo>
                  <a:lnTo>
                    <a:pt x="16119" y="6158"/>
                  </a:lnTo>
                  <a:lnTo>
                    <a:pt x="16141" y="7243"/>
                  </a:lnTo>
                  <a:lnTo>
                    <a:pt x="18209" y="8314"/>
                  </a:lnTo>
                  <a:lnTo>
                    <a:pt x="19156" y="9210"/>
                  </a:lnTo>
                  <a:lnTo>
                    <a:pt x="19836" y="10526"/>
                  </a:lnTo>
                  <a:lnTo>
                    <a:pt x="18902" y="11882"/>
                  </a:lnTo>
                  <a:lnTo>
                    <a:pt x="18031" y="12650"/>
                  </a:lnTo>
                  <a:lnTo>
                    <a:pt x="16906" y="13450"/>
                  </a:lnTo>
                  <a:lnTo>
                    <a:pt x="17724" y="15348"/>
                  </a:lnTo>
                  <a:lnTo>
                    <a:pt x="18541" y="16583"/>
                  </a:lnTo>
                  <a:lnTo>
                    <a:pt x="19220" y="17668"/>
                  </a:lnTo>
                  <a:lnTo>
                    <a:pt x="21600" y="18793"/>
                  </a:lnTo>
                  <a:lnTo>
                    <a:pt x="21471" y="21600"/>
                  </a:lnTo>
                  <a:lnTo>
                    <a:pt x="19605" y="21365"/>
                  </a:lnTo>
                  <a:lnTo>
                    <a:pt x="17797" y="21057"/>
                  </a:lnTo>
                  <a:lnTo>
                    <a:pt x="16757" y="20420"/>
                  </a:lnTo>
                  <a:lnTo>
                    <a:pt x="15121" y="20393"/>
                  </a:lnTo>
                  <a:lnTo>
                    <a:pt x="12636" y="20366"/>
                  </a:lnTo>
                  <a:lnTo>
                    <a:pt x="10322" y="20244"/>
                  </a:lnTo>
                  <a:lnTo>
                    <a:pt x="7527" y="20311"/>
                  </a:lnTo>
                  <a:lnTo>
                    <a:pt x="5076" y="20230"/>
                  </a:lnTo>
                  <a:lnTo>
                    <a:pt x="3207" y="20149"/>
                  </a:lnTo>
                  <a:lnTo>
                    <a:pt x="3101" y="19104"/>
                  </a:lnTo>
                  <a:lnTo>
                    <a:pt x="2803" y="18101"/>
                  </a:lnTo>
                  <a:lnTo>
                    <a:pt x="1593" y="17422"/>
                  </a:lnTo>
                  <a:lnTo>
                    <a:pt x="0" y="16690"/>
                  </a:lnTo>
                  <a:lnTo>
                    <a:pt x="107" y="15541"/>
                  </a:lnTo>
                  <a:close/>
                  <a:moveTo>
                    <a:pt x="107" y="15541"/>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4" name="Freeform 25">
              <a:extLst>
                <a:ext uri="{FF2B5EF4-FFF2-40B4-BE49-F238E27FC236}">
                  <a16:creationId xmlns:a16="http://schemas.microsoft.com/office/drawing/2014/main" id="{A9F2217C-0CB1-45AC-9EED-001C3F431776}"/>
                </a:ext>
              </a:extLst>
            </p:cNvPr>
            <p:cNvSpPr>
              <a:spLocks/>
            </p:cNvSpPr>
            <p:nvPr/>
          </p:nvSpPr>
          <p:spPr bwMode="auto">
            <a:xfrm>
              <a:off x="3472120" y="3156174"/>
              <a:ext cx="704488" cy="785438"/>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1403466259 h 21600"/>
                <a:gd name="T50" fmla="*/ 2147483646 w 21600"/>
                <a:gd name="T51" fmla="*/ 333415910 h 21600"/>
                <a:gd name="T52" fmla="*/ 2147483646 w 21600"/>
                <a:gd name="T53" fmla="*/ 0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w 21600"/>
                <a:gd name="T97" fmla="*/ 2147483646 h 21600"/>
                <a:gd name="T98" fmla="*/ 0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0" y="18622"/>
                  </a:moveTo>
                  <a:lnTo>
                    <a:pt x="2490" y="18740"/>
                  </a:lnTo>
                  <a:lnTo>
                    <a:pt x="2311" y="17263"/>
                  </a:lnTo>
                  <a:lnTo>
                    <a:pt x="1611" y="15012"/>
                  </a:lnTo>
                  <a:lnTo>
                    <a:pt x="3783" y="14825"/>
                  </a:lnTo>
                  <a:lnTo>
                    <a:pt x="4590" y="13732"/>
                  </a:lnTo>
                  <a:lnTo>
                    <a:pt x="5825" y="14888"/>
                  </a:lnTo>
                  <a:lnTo>
                    <a:pt x="7177" y="14361"/>
                  </a:lnTo>
                  <a:lnTo>
                    <a:pt x="8794" y="14912"/>
                  </a:lnTo>
                  <a:lnTo>
                    <a:pt x="8988" y="13694"/>
                  </a:lnTo>
                  <a:lnTo>
                    <a:pt x="9558" y="11062"/>
                  </a:lnTo>
                  <a:lnTo>
                    <a:pt x="8259" y="10150"/>
                  </a:lnTo>
                  <a:lnTo>
                    <a:pt x="8050" y="8115"/>
                  </a:lnTo>
                  <a:lnTo>
                    <a:pt x="9686" y="7332"/>
                  </a:lnTo>
                  <a:lnTo>
                    <a:pt x="9233" y="5646"/>
                  </a:lnTo>
                  <a:lnTo>
                    <a:pt x="7710" y="5757"/>
                  </a:lnTo>
                  <a:lnTo>
                    <a:pt x="6186" y="5511"/>
                  </a:lnTo>
                  <a:lnTo>
                    <a:pt x="5913" y="3120"/>
                  </a:lnTo>
                  <a:lnTo>
                    <a:pt x="9538" y="3188"/>
                  </a:lnTo>
                  <a:lnTo>
                    <a:pt x="10853" y="4277"/>
                  </a:lnTo>
                  <a:lnTo>
                    <a:pt x="12445" y="4597"/>
                  </a:lnTo>
                  <a:lnTo>
                    <a:pt x="14139" y="4885"/>
                  </a:lnTo>
                  <a:lnTo>
                    <a:pt x="14326" y="3576"/>
                  </a:lnTo>
                  <a:lnTo>
                    <a:pt x="15671" y="2087"/>
                  </a:lnTo>
                  <a:lnTo>
                    <a:pt x="15749" y="181"/>
                  </a:lnTo>
                  <a:lnTo>
                    <a:pt x="18904" y="43"/>
                  </a:lnTo>
                  <a:lnTo>
                    <a:pt x="21600" y="0"/>
                  </a:lnTo>
                  <a:lnTo>
                    <a:pt x="20866" y="2309"/>
                  </a:lnTo>
                  <a:lnTo>
                    <a:pt x="19809" y="3933"/>
                  </a:lnTo>
                  <a:lnTo>
                    <a:pt x="19590" y="6259"/>
                  </a:lnTo>
                  <a:lnTo>
                    <a:pt x="19398" y="7969"/>
                  </a:lnTo>
                  <a:lnTo>
                    <a:pt x="18807" y="9618"/>
                  </a:lnTo>
                  <a:lnTo>
                    <a:pt x="18821" y="10984"/>
                  </a:lnTo>
                  <a:lnTo>
                    <a:pt x="17641" y="11800"/>
                  </a:lnTo>
                  <a:lnTo>
                    <a:pt x="16323" y="12871"/>
                  </a:lnTo>
                  <a:lnTo>
                    <a:pt x="14827" y="14655"/>
                  </a:lnTo>
                  <a:lnTo>
                    <a:pt x="14731" y="16648"/>
                  </a:lnTo>
                  <a:lnTo>
                    <a:pt x="14607" y="18260"/>
                  </a:lnTo>
                  <a:lnTo>
                    <a:pt x="14099" y="19442"/>
                  </a:lnTo>
                  <a:lnTo>
                    <a:pt x="12754" y="19577"/>
                  </a:lnTo>
                  <a:lnTo>
                    <a:pt x="11519" y="20598"/>
                  </a:lnTo>
                  <a:lnTo>
                    <a:pt x="9803" y="21398"/>
                  </a:lnTo>
                  <a:lnTo>
                    <a:pt x="9625" y="20118"/>
                  </a:lnTo>
                  <a:lnTo>
                    <a:pt x="7991" y="20545"/>
                  </a:lnTo>
                  <a:lnTo>
                    <a:pt x="6372" y="20726"/>
                  </a:lnTo>
                  <a:lnTo>
                    <a:pt x="4628" y="20517"/>
                  </a:lnTo>
                  <a:lnTo>
                    <a:pt x="3187" y="21600"/>
                  </a:lnTo>
                  <a:lnTo>
                    <a:pt x="1820" y="20296"/>
                  </a:lnTo>
                  <a:lnTo>
                    <a:pt x="0" y="18622"/>
                  </a:lnTo>
                  <a:close/>
                  <a:moveTo>
                    <a:pt x="0" y="18622"/>
                  </a:moveTo>
                </a:path>
              </a:pathLst>
            </a:custGeom>
            <a:solidFill>
              <a:srgbClr val="97BAFF"/>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5" name="Freeform 27">
              <a:extLst>
                <a:ext uri="{FF2B5EF4-FFF2-40B4-BE49-F238E27FC236}">
                  <a16:creationId xmlns:a16="http://schemas.microsoft.com/office/drawing/2014/main" id="{852D4DC3-FFE6-49DA-B4A0-9D6B97B64584}"/>
                </a:ext>
              </a:extLst>
            </p:cNvPr>
            <p:cNvSpPr>
              <a:spLocks/>
            </p:cNvSpPr>
            <p:nvPr/>
          </p:nvSpPr>
          <p:spPr bwMode="auto">
            <a:xfrm>
              <a:off x="4298034" y="5128521"/>
              <a:ext cx="797471" cy="811693"/>
            </a:xfrm>
            <a:custGeom>
              <a:avLst/>
              <a:gdLst>
                <a:gd name="T0" fmla="*/ 0 w 21600"/>
                <a:gd name="T1" fmla="*/ 49054632 h 21600"/>
                <a:gd name="T2" fmla="*/ 467898 w 21600"/>
                <a:gd name="T3" fmla="*/ 28912333 h 21600"/>
                <a:gd name="T4" fmla="*/ 6473253 w 21600"/>
                <a:gd name="T5" fmla="*/ 28403807 h 21600"/>
                <a:gd name="T6" fmla="*/ 6613895 w 21600"/>
                <a:gd name="T7" fmla="*/ 20879811 h 21600"/>
                <a:gd name="T8" fmla="*/ 6748805 w 21600"/>
                <a:gd name="T9" fmla="*/ 14893335 h 21600"/>
                <a:gd name="T10" fmla="*/ 6883715 w 21600"/>
                <a:gd name="T11" fmla="*/ 7797591 h 21600"/>
                <a:gd name="T12" fmla="*/ 6702888 w 21600"/>
                <a:gd name="T13" fmla="*/ 2170981 h 21600"/>
                <a:gd name="T14" fmla="*/ 14654468 w 21600"/>
                <a:gd name="T15" fmla="*/ 2099597 h 21600"/>
                <a:gd name="T16" fmla="*/ 23421346 w 21600"/>
                <a:gd name="T17" fmla="*/ 499637 h 21600"/>
                <a:gd name="T18" fmla="*/ 26045065 w 21600"/>
                <a:gd name="T19" fmla="*/ 3003654 h 21600"/>
                <a:gd name="T20" fmla="*/ 29403662 w 21600"/>
                <a:gd name="T21" fmla="*/ 0 h 21600"/>
                <a:gd name="T22" fmla="*/ 36451058 w 21600"/>
                <a:gd name="T23" fmla="*/ 0 h 21600"/>
                <a:gd name="T24" fmla="*/ 40139803 w 21600"/>
                <a:gd name="T25" fmla="*/ 5590945 h 21600"/>
                <a:gd name="T26" fmla="*/ 42680262 w 21600"/>
                <a:gd name="T27" fmla="*/ 9430271 h 21600"/>
                <a:gd name="T28" fmla="*/ 46366168 w 21600"/>
                <a:gd name="T29" fmla="*/ 13688906 h 21600"/>
                <a:gd name="T30" fmla="*/ 49842476 w 21600"/>
                <a:gd name="T31" fmla="*/ 15505965 h 21600"/>
                <a:gd name="T32" fmla="*/ 53786681 w 21600"/>
                <a:gd name="T33" fmla="*/ 18908096 h 21600"/>
                <a:gd name="T34" fmla="*/ 53482411 w 21600"/>
                <a:gd name="T35" fmla="*/ 24499095 h 21600"/>
                <a:gd name="T36" fmla="*/ 57125187 w 21600"/>
                <a:gd name="T37" fmla="*/ 26119832 h 21600"/>
                <a:gd name="T38" fmla="*/ 61603351 w 21600"/>
                <a:gd name="T39" fmla="*/ 27211267 h 21600"/>
                <a:gd name="T40" fmla="*/ 62005241 w 21600"/>
                <a:gd name="T41" fmla="*/ 31612671 h 21600"/>
                <a:gd name="T42" fmla="*/ 58615033 w 21600"/>
                <a:gd name="T43" fmla="*/ 33667605 h 21600"/>
                <a:gd name="T44" fmla="*/ 55399972 w 21600"/>
                <a:gd name="T45" fmla="*/ 35160516 h 21600"/>
                <a:gd name="T46" fmla="*/ 52282476 w 21600"/>
                <a:gd name="T47" fmla="*/ 38610255 h 21600"/>
                <a:gd name="T48" fmla="*/ 47901931 w 21600"/>
                <a:gd name="T49" fmla="*/ 40492753 h 21600"/>
                <a:gd name="T50" fmla="*/ 45766200 w 21600"/>
                <a:gd name="T51" fmla="*/ 45857711 h 21600"/>
                <a:gd name="T52" fmla="*/ 39617309 w 21600"/>
                <a:gd name="T53" fmla="*/ 50464270 h 21600"/>
                <a:gd name="T54" fmla="*/ 38044256 w 21600"/>
                <a:gd name="T55" fmla="*/ 55591298 h 21600"/>
                <a:gd name="T56" fmla="*/ 30586399 w 21600"/>
                <a:gd name="T57" fmla="*/ 56218816 h 21600"/>
                <a:gd name="T58" fmla="*/ 24116039 w 21600"/>
                <a:gd name="T59" fmla="*/ 53253826 h 21600"/>
                <a:gd name="T60" fmla="*/ 20590922 w 21600"/>
                <a:gd name="T61" fmla="*/ 53149721 h 21600"/>
                <a:gd name="T62" fmla="*/ 18466657 w 21600"/>
                <a:gd name="T63" fmla="*/ 56322866 h 21600"/>
                <a:gd name="T64" fmla="*/ 16138582 w 21600"/>
                <a:gd name="T65" fmla="*/ 59564450 h 21600"/>
                <a:gd name="T66" fmla="*/ 12989529 w 21600"/>
                <a:gd name="T67" fmla="*/ 63992575 h 21600"/>
                <a:gd name="T68" fmla="*/ 6315358 w 21600"/>
                <a:gd name="T69" fmla="*/ 64236449 h 21600"/>
                <a:gd name="T70" fmla="*/ 5356578 w 21600"/>
                <a:gd name="T71" fmla="*/ 60052143 h 21600"/>
                <a:gd name="T72" fmla="*/ 5152767 w 21600"/>
                <a:gd name="T73" fmla="*/ 55067885 h 21600"/>
                <a:gd name="T74" fmla="*/ 3028502 w 21600"/>
                <a:gd name="T75" fmla="*/ 51998790 h 21600"/>
                <a:gd name="T76" fmla="*/ 0 w 21600"/>
                <a:gd name="T77" fmla="*/ 49054632 h 21600"/>
                <a:gd name="T78" fmla="*/ 0 w 21600"/>
                <a:gd name="T79" fmla="*/ 49054632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0" y="16495"/>
                  </a:moveTo>
                  <a:lnTo>
                    <a:pt x="163" y="9722"/>
                  </a:lnTo>
                  <a:lnTo>
                    <a:pt x="2255" y="9551"/>
                  </a:lnTo>
                  <a:lnTo>
                    <a:pt x="2304" y="7021"/>
                  </a:lnTo>
                  <a:lnTo>
                    <a:pt x="2351" y="5008"/>
                  </a:lnTo>
                  <a:lnTo>
                    <a:pt x="2398" y="2622"/>
                  </a:lnTo>
                  <a:lnTo>
                    <a:pt x="2335" y="730"/>
                  </a:lnTo>
                  <a:lnTo>
                    <a:pt x="5105" y="706"/>
                  </a:lnTo>
                  <a:lnTo>
                    <a:pt x="8159" y="168"/>
                  </a:lnTo>
                  <a:lnTo>
                    <a:pt x="9073" y="1010"/>
                  </a:lnTo>
                  <a:lnTo>
                    <a:pt x="10243" y="0"/>
                  </a:lnTo>
                  <a:lnTo>
                    <a:pt x="12698" y="0"/>
                  </a:lnTo>
                  <a:lnTo>
                    <a:pt x="13983" y="1880"/>
                  </a:lnTo>
                  <a:lnTo>
                    <a:pt x="14868" y="3171"/>
                  </a:lnTo>
                  <a:lnTo>
                    <a:pt x="16152" y="4603"/>
                  </a:lnTo>
                  <a:lnTo>
                    <a:pt x="17363" y="5214"/>
                  </a:lnTo>
                  <a:lnTo>
                    <a:pt x="18737" y="6358"/>
                  </a:lnTo>
                  <a:lnTo>
                    <a:pt x="18631" y="8238"/>
                  </a:lnTo>
                  <a:lnTo>
                    <a:pt x="19900" y="8783"/>
                  </a:lnTo>
                  <a:lnTo>
                    <a:pt x="21460" y="9150"/>
                  </a:lnTo>
                  <a:lnTo>
                    <a:pt x="21600" y="10630"/>
                  </a:lnTo>
                  <a:lnTo>
                    <a:pt x="20419" y="11321"/>
                  </a:lnTo>
                  <a:lnTo>
                    <a:pt x="19299" y="11823"/>
                  </a:lnTo>
                  <a:lnTo>
                    <a:pt x="18213" y="12983"/>
                  </a:lnTo>
                  <a:lnTo>
                    <a:pt x="16687" y="13616"/>
                  </a:lnTo>
                  <a:lnTo>
                    <a:pt x="15943" y="15420"/>
                  </a:lnTo>
                  <a:lnTo>
                    <a:pt x="13801" y="16969"/>
                  </a:lnTo>
                  <a:lnTo>
                    <a:pt x="13253" y="18693"/>
                  </a:lnTo>
                  <a:lnTo>
                    <a:pt x="10655" y="18904"/>
                  </a:lnTo>
                  <a:lnTo>
                    <a:pt x="8401" y="17907"/>
                  </a:lnTo>
                  <a:lnTo>
                    <a:pt x="7173" y="17872"/>
                  </a:lnTo>
                  <a:lnTo>
                    <a:pt x="6433" y="18939"/>
                  </a:lnTo>
                  <a:lnTo>
                    <a:pt x="5622" y="20029"/>
                  </a:lnTo>
                  <a:lnTo>
                    <a:pt x="4525" y="21518"/>
                  </a:lnTo>
                  <a:lnTo>
                    <a:pt x="2200" y="21600"/>
                  </a:lnTo>
                  <a:lnTo>
                    <a:pt x="1866" y="20193"/>
                  </a:lnTo>
                  <a:lnTo>
                    <a:pt x="1795" y="18517"/>
                  </a:lnTo>
                  <a:lnTo>
                    <a:pt x="1055" y="17485"/>
                  </a:lnTo>
                  <a:lnTo>
                    <a:pt x="0" y="16495"/>
                  </a:lnTo>
                  <a:close/>
                  <a:moveTo>
                    <a:pt x="0" y="1649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6" name="Freeform 28">
              <a:extLst>
                <a:ext uri="{FF2B5EF4-FFF2-40B4-BE49-F238E27FC236}">
                  <a16:creationId xmlns:a16="http://schemas.microsoft.com/office/drawing/2014/main" id="{01764FD3-F4BF-4540-8799-2FD9C1633DDD}"/>
                </a:ext>
              </a:extLst>
            </p:cNvPr>
            <p:cNvSpPr>
              <a:spLocks/>
            </p:cNvSpPr>
            <p:nvPr/>
          </p:nvSpPr>
          <p:spPr bwMode="auto">
            <a:xfrm>
              <a:off x="1996415" y="2081938"/>
              <a:ext cx="699018" cy="523990"/>
            </a:xfrm>
            <a:custGeom>
              <a:avLst/>
              <a:gdLst>
                <a:gd name="T0" fmla="*/ 0 w 21600"/>
                <a:gd name="T1" fmla="*/ 22185407 h 21600"/>
                <a:gd name="T2" fmla="*/ 507300 w 21600"/>
                <a:gd name="T3" fmla="*/ 19497281 h 21600"/>
                <a:gd name="T4" fmla="*/ 1343204 w 21600"/>
                <a:gd name="T5" fmla="*/ 14882002 h 21600"/>
                <a:gd name="T6" fmla="*/ 4713306 w 21600"/>
                <a:gd name="T7" fmla="*/ 14165666 h 21600"/>
                <a:gd name="T8" fmla="*/ 7298225 w 21600"/>
                <a:gd name="T9" fmla="*/ 12071153 h 21600"/>
                <a:gd name="T10" fmla="*/ 7748182 w 21600"/>
                <a:gd name="T11" fmla="*/ 8288702 h 21600"/>
                <a:gd name="T12" fmla="*/ 10714680 w 21600"/>
                <a:gd name="T13" fmla="*/ 6937809 h 21600"/>
                <a:gd name="T14" fmla="*/ 14133295 w 21600"/>
                <a:gd name="T15" fmla="*/ 7613273 h 21600"/>
                <a:gd name="T16" fmla="*/ 16969657 w 21600"/>
                <a:gd name="T17" fmla="*/ 5831093 h 21600"/>
                <a:gd name="T18" fmla="*/ 18359167 w 21600"/>
                <a:gd name="T19" fmla="*/ 3492474 h 21600"/>
                <a:gd name="T20" fmla="*/ 21506521 w 21600"/>
                <a:gd name="T21" fmla="*/ 3020279 h 21600"/>
                <a:gd name="T22" fmla="*/ 24468604 w 21600"/>
                <a:gd name="T23" fmla="*/ 835327 h 21600"/>
                <a:gd name="T24" fmla="*/ 28520240 w 21600"/>
                <a:gd name="T25" fmla="*/ 48335 h 21600"/>
                <a:gd name="T26" fmla="*/ 32199128 w 21600"/>
                <a:gd name="T27" fmla="*/ 0 h 21600"/>
                <a:gd name="T28" fmla="*/ 37000678 w 21600"/>
                <a:gd name="T29" fmla="*/ 439983 h 21600"/>
                <a:gd name="T30" fmla="*/ 36634550 w 21600"/>
                <a:gd name="T31" fmla="*/ 4067500 h 21600"/>
                <a:gd name="T32" fmla="*/ 39170956 w 21600"/>
                <a:gd name="T33" fmla="*/ 6544965 h 21600"/>
                <a:gd name="T34" fmla="*/ 41674299 w 21600"/>
                <a:gd name="T35" fmla="*/ 8203191 h 21600"/>
                <a:gd name="T36" fmla="*/ 42369031 w 21600"/>
                <a:gd name="T37" fmla="*/ 10315024 h 21600"/>
                <a:gd name="T38" fmla="*/ 45875890 w 21600"/>
                <a:gd name="T39" fmla="*/ 11597726 h 21600"/>
                <a:gd name="T40" fmla="*/ 47640357 w 21600"/>
                <a:gd name="T41" fmla="*/ 14050407 h 21600"/>
                <a:gd name="T42" fmla="*/ 47013957 w 21600"/>
                <a:gd name="T43" fmla="*/ 17343308 h 21600"/>
                <a:gd name="T44" fmla="*/ 42481508 w 21600"/>
                <a:gd name="T45" fmla="*/ 17791951 h 21600"/>
                <a:gd name="T46" fmla="*/ 39528254 w 21600"/>
                <a:gd name="T47" fmla="*/ 19404341 h 21600"/>
                <a:gd name="T48" fmla="*/ 33681296 w 21600"/>
                <a:gd name="T49" fmla="*/ 19158968 h 21600"/>
                <a:gd name="T50" fmla="*/ 27986500 w 21600"/>
                <a:gd name="T51" fmla="*/ 19181252 h 21600"/>
                <a:gd name="T52" fmla="*/ 22558597 w 21600"/>
                <a:gd name="T53" fmla="*/ 19181252 h 21600"/>
                <a:gd name="T54" fmla="*/ 16623395 w 21600"/>
                <a:gd name="T55" fmla="*/ 19225891 h 21600"/>
                <a:gd name="T56" fmla="*/ 15489742 w 21600"/>
                <a:gd name="T57" fmla="*/ 21863183 h 21600"/>
                <a:gd name="T58" fmla="*/ 16116095 w 21600"/>
                <a:gd name="T59" fmla="*/ 26769741 h 21600"/>
                <a:gd name="T60" fmla="*/ 12565136 w 21600"/>
                <a:gd name="T61" fmla="*/ 24753347 h 21600"/>
                <a:gd name="T62" fmla="*/ 7505569 w 21600"/>
                <a:gd name="T63" fmla="*/ 25447364 h 21600"/>
                <a:gd name="T64" fmla="*/ 3301723 w 21600"/>
                <a:gd name="T65" fmla="*/ 24081614 h 21600"/>
                <a:gd name="T66" fmla="*/ 0 w 21600"/>
                <a:gd name="T67" fmla="*/ 22185407 h 21600"/>
                <a:gd name="T68" fmla="*/ 0 w 21600"/>
                <a:gd name="T69" fmla="*/ 2218540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0" y="17901"/>
                  </a:moveTo>
                  <a:lnTo>
                    <a:pt x="230" y="15732"/>
                  </a:lnTo>
                  <a:lnTo>
                    <a:pt x="609" y="12008"/>
                  </a:lnTo>
                  <a:lnTo>
                    <a:pt x="2137" y="11430"/>
                  </a:lnTo>
                  <a:lnTo>
                    <a:pt x="3309" y="9740"/>
                  </a:lnTo>
                  <a:lnTo>
                    <a:pt x="3513" y="6688"/>
                  </a:lnTo>
                  <a:lnTo>
                    <a:pt x="4858" y="5598"/>
                  </a:lnTo>
                  <a:lnTo>
                    <a:pt x="6408" y="6143"/>
                  </a:lnTo>
                  <a:lnTo>
                    <a:pt x="7694" y="4705"/>
                  </a:lnTo>
                  <a:lnTo>
                    <a:pt x="8324" y="2818"/>
                  </a:lnTo>
                  <a:lnTo>
                    <a:pt x="9751" y="2437"/>
                  </a:lnTo>
                  <a:lnTo>
                    <a:pt x="11094" y="674"/>
                  </a:lnTo>
                  <a:lnTo>
                    <a:pt x="12931" y="39"/>
                  </a:lnTo>
                  <a:lnTo>
                    <a:pt x="14599" y="0"/>
                  </a:lnTo>
                  <a:lnTo>
                    <a:pt x="16776" y="355"/>
                  </a:lnTo>
                  <a:lnTo>
                    <a:pt x="16610" y="3282"/>
                  </a:lnTo>
                  <a:lnTo>
                    <a:pt x="17760" y="5281"/>
                  </a:lnTo>
                  <a:lnTo>
                    <a:pt x="18895" y="6619"/>
                  </a:lnTo>
                  <a:lnTo>
                    <a:pt x="19210" y="8323"/>
                  </a:lnTo>
                  <a:lnTo>
                    <a:pt x="20800" y="9358"/>
                  </a:lnTo>
                  <a:lnTo>
                    <a:pt x="21600" y="11337"/>
                  </a:lnTo>
                  <a:lnTo>
                    <a:pt x="21316" y="13994"/>
                  </a:lnTo>
                  <a:lnTo>
                    <a:pt x="19261" y="14356"/>
                  </a:lnTo>
                  <a:lnTo>
                    <a:pt x="17922" y="15657"/>
                  </a:lnTo>
                  <a:lnTo>
                    <a:pt x="15271" y="15459"/>
                  </a:lnTo>
                  <a:lnTo>
                    <a:pt x="12689" y="15477"/>
                  </a:lnTo>
                  <a:lnTo>
                    <a:pt x="10228" y="15477"/>
                  </a:lnTo>
                  <a:lnTo>
                    <a:pt x="7537" y="15513"/>
                  </a:lnTo>
                  <a:lnTo>
                    <a:pt x="7023" y="17641"/>
                  </a:lnTo>
                  <a:lnTo>
                    <a:pt x="7307" y="21600"/>
                  </a:lnTo>
                  <a:lnTo>
                    <a:pt x="5697" y="19973"/>
                  </a:lnTo>
                  <a:lnTo>
                    <a:pt x="3403" y="20533"/>
                  </a:lnTo>
                  <a:lnTo>
                    <a:pt x="1497" y="19431"/>
                  </a:lnTo>
                  <a:lnTo>
                    <a:pt x="0" y="17901"/>
                  </a:lnTo>
                  <a:close/>
                  <a:moveTo>
                    <a:pt x="0" y="17901"/>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7" name="Freeform 29">
              <a:extLst>
                <a:ext uri="{FF2B5EF4-FFF2-40B4-BE49-F238E27FC236}">
                  <a16:creationId xmlns:a16="http://schemas.microsoft.com/office/drawing/2014/main" id="{9B3030E3-259B-4D52-9035-6F2FDA7407C9}"/>
                </a:ext>
              </a:extLst>
            </p:cNvPr>
            <p:cNvSpPr>
              <a:spLocks/>
            </p:cNvSpPr>
            <p:nvPr/>
          </p:nvSpPr>
          <p:spPr bwMode="auto">
            <a:xfrm>
              <a:off x="5195052" y="3105853"/>
              <a:ext cx="490079" cy="510863"/>
            </a:xfrm>
            <a:custGeom>
              <a:avLst/>
              <a:gdLst>
                <a:gd name="T0" fmla="*/ 0 w 21600"/>
                <a:gd name="T1" fmla="*/ 25445260 h 21600"/>
                <a:gd name="T2" fmla="*/ 22752 w 21600"/>
                <a:gd name="T3" fmla="*/ 22582676 h 21600"/>
                <a:gd name="T4" fmla="*/ 521448 w 21600"/>
                <a:gd name="T5" fmla="*/ 18843637 h 21600"/>
                <a:gd name="T6" fmla="*/ 1427767 w 21600"/>
                <a:gd name="T7" fmla="*/ 15602890 h 21600"/>
                <a:gd name="T8" fmla="*/ 4012320 w 21600"/>
                <a:gd name="T9" fmla="*/ 12905225 h 21600"/>
                <a:gd name="T10" fmla="*/ 5847710 w 21600"/>
                <a:gd name="T11" fmla="*/ 10822478 h 21600"/>
                <a:gd name="T12" fmla="*/ 6913424 w 21600"/>
                <a:gd name="T13" fmla="*/ 8621937 h 21600"/>
                <a:gd name="T14" fmla="*/ 4985841 w 21600"/>
                <a:gd name="T15" fmla="*/ 7628855 h 21600"/>
                <a:gd name="T16" fmla="*/ 4955484 w 21600"/>
                <a:gd name="T17" fmla="*/ 2537449 h 21600"/>
                <a:gd name="T18" fmla="*/ 7721064 w 21600"/>
                <a:gd name="T19" fmla="*/ 1353535 h 21600"/>
                <a:gd name="T20" fmla="*/ 11642344 w 21600"/>
                <a:gd name="T21" fmla="*/ 1660994 h 21600"/>
                <a:gd name="T22" fmla="*/ 15693682 w 21600"/>
                <a:gd name="T23" fmla="*/ 1375913 h 21600"/>
                <a:gd name="T24" fmla="*/ 18906989 w 21600"/>
                <a:gd name="T25" fmla="*/ 0 h 21600"/>
                <a:gd name="T26" fmla="*/ 21568490 w 21600"/>
                <a:gd name="T27" fmla="*/ 2748325 h 21600"/>
                <a:gd name="T28" fmla="*/ 21320228 w 21600"/>
                <a:gd name="T29" fmla="*/ 5613277 h 21600"/>
                <a:gd name="T30" fmla="*/ 23292261 w 21600"/>
                <a:gd name="T31" fmla="*/ 7790239 h 21600"/>
                <a:gd name="T32" fmla="*/ 23416919 w 21600"/>
                <a:gd name="T33" fmla="*/ 11881527 h 21600"/>
                <a:gd name="T34" fmla="*/ 21343013 w 21600"/>
                <a:gd name="T35" fmla="*/ 15015052 h 21600"/>
                <a:gd name="T36" fmla="*/ 19007808 w 21600"/>
                <a:gd name="T37" fmla="*/ 19131052 h 21600"/>
                <a:gd name="T38" fmla="*/ 15042110 w 21600"/>
                <a:gd name="T39" fmla="*/ 24407422 h 21600"/>
                <a:gd name="T40" fmla="*/ 9942444 w 21600"/>
                <a:gd name="T41" fmla="*/ 23958589 h 21600"/>
                <a:gd name="T42" fmla="*/ 4547861 w 21600"/>
                <a:gd name="T43" fmla="*/ 24005713 h 21600"/>
                <a:gd name="T44" fmla="*/ 2168238 w 21600"/>
                <a:gd name="T45" fmla="*/ 24879800 h 21600"/>
                <a:gd name="T46" fmla="*/ 0 w 21600"/>
                <a:gd name="T47" fmla="*/ 25445260 h 21600"/>
                <a:gd name="T48" fmla="*/ 0 w 21600"/>
                <a:gd name="T49" fmla="*/ 2544526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0" y="21600"/>
                  </a:moveTo>
                  <a:lnTo>
                    <a:pt x="21" y="19170"/>
                  </a:lnTo>
                  <a:lnTo>
                    <a:pt x="481" y="15996"/>
                  </a:lnTo>
                  <a:lnTo>
                    <a:pt x="1317" y="13245"/>
                  </a:lnTo>
                  <a:lnTo>
                    <a:pt x="3701" y="10955"/>
                  </a:lnTo>
                  <a:lnTo>
                    <a:pt x="5394" y="9187"/>
                  </a:lnTo>
                  <a:lnTo>
                    <a:pt x="6377" y="7319"/>
                  </a:lnTo>
                  <a:lnTo>
                    <a:pt x="4599" y="6476"/>
                  </a:lnTo>
                  <a:lnTo>
                    <a:pt x="4571" y="2154"/>
                  </a:lnTo>
                  <a:lnTo>
                    <a:pt x="7122" y="1149"/>
                  </a:lnTo>
                  <a:lnTo>
                    <a:pt x="10739" y="1410"/>
                  </a:lnTo>
                  <a:lnTo>
                    <a:pt x="14476" y="1168"/>
                  </a:lnTo>
                  <a:lnTo>
                    <a:pt x="17440" y="0"/>
                  </a:lnTo>
                  <a:lnTo>
                    <a:pt x="19895" y="2333"/>
                  </a:lnTo>
                  <a:lnTo>
                    <a:pt x="19666" y="4765"/>
                  </a:lnTo>
                  <a:lnTo>
                    <a:pt x="21485" y="6613"/>
                  </a:lnTo>
                  <a:lnTo>
                    <a:pt x="21600" y="10086"/>
                  </a:lnTo>
                  <a:lnTo>
                    <a:pt x="19687" y="12746"/>
                  </a:lnTo>
                  <a:lnTo>
                    <a:pt x="17533" y="16240"/>
                  </a:lnTo>
                  <a:lnTo>
                    <a:pt x="13875" y="20719"/>
                  </a:lnTo>
                  <a:lnTo>
                    <a:pt x="9171" y="20338"/>
                  </a:lnTo>
                  <a:lnTo>
                    <a:pt x="4195" y="20378"/>
                  </a:lnTo>
                  <a:lnTo>
                    <a:pt x="2000" y="21120"/>
                  </a:lnTo>
                  <a:lnTo>
                    <a:pt x="0" y="21600"/>
                  </a:lnTo>
                  <a:close/>
                  <a:moveTo>
                    <a:pt x="0"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8" name="Freeform 30">
              <a:extLst>
                <a:ext uri="{FF2B5EF4-FFF2-40B4-BE49-F238E27FC236}">
                  <a16:creationId xmlns:a16="http://schemas.microsoft.com/office/drawing/2014/main" id="{7D08E97B-D998-4670-85CD-7AFC65FE4731}"/>
                </a:ext>
              </a:extLst>
            </p:cNvPr>
            <p:cNvSpPr>
              <a:spLocks/>
            </p:cNvSpPr>
            <p:nvPr/>
          </p:nvSpPr>
          <p:spPr bwMode="auto">
            <a:xfrm>
              <a:off x="5437904" y="4355116"/>
              <a:ext cx="288796" cy="724179"/>
            </a:xfrm>
            <a:custGeom>
              <a:avLst/>
              <a:gdLst>
                <a:gd name="T0" fmla="*/ 157777646 w 21600"/>
                <a:gd name="T1" fmla="*/ 1696050589 h 21600"/>
                <a:gd name="T2" fmla="*/ 138968573 w 21600"/>
                <a:gd name="T3" fmla="*/ 1515802112 h 21600"/>
                <a:gd name="T4" fmla="*/ 102803949 w 21600"/>
                <a:gd name="T5" fmla="*/ 1253896859 h 21600"/>
                <a:gd name="T6" fmla="*/ 95813303 w 21600"/>
                <a:gd name="T7" fmla="*/ 1019174269 h 21600"/>
                <a:gd name="T8" fmla="*/ 99962354 w 21600"/>
                <a:gd name="T9" fmla="*/ 807598156 h 21600"/>
                <a:gd name="T10" fmla="*/ 118720242 w 21600"/>
                <a:gd name="T11" fmla="*/ 749665526 h 21600"/>
                <a:gd name="T12" fmla="*/ 96295559 w 21600"/>
                <a:gd name="T13" fmla="*/ 592109098 h 21600"/>
                <a:gd name="T14" fmla="*/ 94995243 w 21600"/>
                <a:gd name="T15" fmla="*/ 300372318 h 21600"/>
                <a:gd name="T16" fmla="*/ 79078563 w 21600"/>
                <a:gd name="T17" fmla="*/ 64151284 h 21600"/>
                <a:gd name="T18" fmla="*/ 34484829 w 21600"/>
                <a:gd name="T19" fmla="*/ 0 h 21600"/>
                <a:gd name="T20" fmla="*/ 41409195 w 21600"/>
                <a:gd name="T21" fmla="*/ 253612919 h 21600"/>
                <a:gd name="T22" fmla="*/ 54491828 w 21600"/>
                <a:gd name="T23" fmla="*/ 454820635 h 21600"/>
                <a:gd name="T24" fmla="*/ 38816091 w 21600"/>
                <a:gd name="T25" fmla="*/ 656260334 h 21600"/>
                <a:gd name="T26" fmla="*/ 38816091 w 21600"/>
                <a:gd name="T27" fmla="*/ 842381876 h 21600"/>
                <a:gd name="T28" fmla="*/ 47011786 w 21600"/>
                <a:gd name="T29" fmla="*/ 995331749 h 21600"/>
                <a:gd name="T30" fmla="*/ 23630139 w 21600"/>
                <a:gd name="T31" fmla="*/ 1068007348 h 21600"/>
                <a:gd name="T32" fmla="*/ 21701871 w 21600"/>
                <a:gd name="T33" fmla="*/ 1263341999 h 21600"/>
                <a:gd name="T34" fmla="*/ 0 w 21600"/>
                <a:gd name="T35" fmla="*/ 1354214316 h 21600"/>
                <a:gd name="T36" fmla="*/ 25076519 w 21600"/>
                <a:gd name="T37" fmla="*/ 1468467477 h 21600"/>
                <a:gd name="T38" fmla="*/ 47734986 w 21600"/>
                <a:gd name="T39" fmla="*/ 1600226128 h 21600"/>
                <a:gd name="T40" fmla="*/ 85346009 w 21600"/>
                <a:gd name="T41" fmla="*/ 1592738628 h 21600"/>
                <a:gd name="T42" fmla="*/ 92584720 w 21600"/>
                <a:gd name="T43" fmla="*/ 1807654883 h 21600"/>
                <a:gd name="T44" fmla="*/ 77391239 w 21600"/>
                <a:gd name="T45" fmla="*/ 2015197244 h 21600"/>
                <a:gd name="T46" fmla="*/ 84381866 w 21600"/>
                <a:gd name="T47" fmla="*/ 2147483646 h 21600"/>
                <a:gd name="T48" fmla="*/ 103431882 w 21600"/>
                <a:gd name="T49" fmla="*/ 2147483646 h 21600"/>
                <a:gd name="T50" fmla="*/ 110663452 w 21600"/>
                <a:gd name="T51" fmla="*/ 2147483646 h 21600"/>
                <a:gd name="T52" fmla="*/ 131642123 w 21600"/>
                <a:gd name="T53" fmla="*/ 2147483646 h 21600"/>
                <a:gd name="T54" fmla="*/ 130195743 w 21600"/>
                <a:gd name="T55" fmla="*/ 2147483646 h 21600"/>
                <a:gd name="T56" fmla="*/ 153336466 w 21600"/>
                <a:gd name="T57" fmla="*/ 2098582061 h 21600"/>
                <a:gd name="T58" fmla="*/ 157777646 w 21600"/>
                <a:gd name="T59" fmla="*/ 1696050589 h 21600"/>
                <a:gd name="T60" fmla="*/ 157777646 w 21600"/>
                <a:gd name="T61" fmla="*/ 1696050589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21600" y="14726"/>
                  </a:moveTo>
                  <a:lnTo>
                    <a:pt x="19025" y="13161"/>
                  </a:lnTo>
                  <a:lnTo>
                    <a:pt x="14074" y="10887"/>
                  </a:lnTo>
                  <a:lnTo>
                    <a:pt x="13117" y="8849"/>
                  </a:lnTo>
                  <a:lnTo>
                    <a:pt x="13685" y="7012"/>
                  </a:lnTo>
                  <a:lnTo>
                    <a:pt x="16253" y="6509"/>
                  </a:lnTo>
                  <a:lnTo>
                    <a:pt x="13183" y="5141"/>
                  </a:lnTo>
                  <a:lnTo>
                    <a:pt x="13005" y="2608"/>
                  </a:lnTo>
                  <a:lnTo>
                    <a:pt x="10826" y="557"/>
                  </a:lnTo>
                  <a:lnTo>
                    <a:pt x="4721" y="0"/>
                  </a:lnTo>
                  <a:lnTo>
                    <a:pt x="5669" y="2202"/>
                  </a:lnTo>
                  <a:lnTo>
                    <a:pt x="7460" y="3949"/>
                  </a:lnTo>
                  <a:lnTo>
                    <a:pt x="5314" y="5698"/>
                  </a:lnTo>
                  <a:lnTo>
                    <a:pt x="5314" y="7314"/>
                  </a:lnTo>
                  <a:lnTo>
                    <a:pt x="6436" y="8642"/>
                  </a:lnTo>
                  <a:lnTo>
                    <a:pt x="3235" y="9273"/>
                  </a:lnTo>
                  <a:lnTo>
                    <a:pt x="2971" y="10969"/>
                  </a:lnTo>
                  <a:lnTo>
                    <a:pt x="0" y="11758"/>
                  </a:lnTo>
                  <a:lnTo>
                    <a:pt x="3433" y="12750"/>
                  </a:lnTo>
                  <a:lnTo>
                    <a:pt x="6535" y="13894"/>
                  </a:lnTo>
                  <a:lnTo>
                    <a:pt x="11684" y="13829"/>
                  </a:lnTo>
                  <a:lnTo>
                    <a:pt x="12675" y="15695"/>
                  </a:lnTo>
                  <a:lnTo>
                    <a:pt x="10595" y="17497"/>
                  </a:lnTo>
                  <a:lnTo>
                    <a:pt x="11552" y="18957"/>
                  </a:lnTo>
                  <a:lnTo>
                    <a:pt x="14160" y="20114"/>
                  </a:lnTo>
                  <a:lnTo>
                    <a:pt x="15150" y="21600"/>
                  </a:lnTo>
                  <a:lnTo>
                    <a:pt x="18022" y="20903"/>
                  </a:lnTo>
                  <a:lnTo>
                    <a:pt x="17824" y="18852"/>
                  </a:lnTo>
                  <a:lnTo>
                    <a:pt x="20992" y="18221"/>
                  </a:lnTo>
                  <a:lnTo>
                    <a:pt x="21600" y="14726"/>
                  </a:lnTo>
                  <a:close/>
                  <a:moveTo>
                    <a:pt x="21600" y="1472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9" name="Freeform 31">
              <a:extLst>
                <a:ext uri="{FF2B5EF4-FFF2-40B4-BE49-F238E27FC236}">
                  <a16:creationId xmlns:a16="http://schemas.microsoft.com/office/drawing/2014/main" id="{B082C586-B4D4-477F-BCB3-16119C99505F}"/>
                </a:ext>
              </a:extLst>
            </p:cNvPr>
            <p:cNvSpPr>
              <a:spLocks/>
            </p:cNvSpPr>
            <p:nvPr/>
          </p:nvSpPr>
          <p:spPr bwMode="auto">
            <a:xfrm>
              <a:off x="990003" y="1892689"/>
              <a:ext cx="502111" cy="416786"/>
            </a:xfrm>
            <a:custGeom>
              <a:avLst/>
              <a:gdLst>
                <a:gd name="T0" fmla="*/ 2999794 w 21600"/>
                <a:gd name="T1" fmla="*/ 11810078 h 21600"/>
                <a:gd name="T2" fmla="*/ 2685693 w 21600"/>
                <a:gd name="T3" fmla="*/ 9595811 h 21600"/>
                <a:gd name="T4" fmla="*/ 0 w 21600"/>
                <a:gd name="T5" fmla="*/ 7179987 h 21600"/>
                <a:gd name="T6" fmla="*/ 2661809 w 21600"/>
                <a:gd name="T7" fmla="*/ 4824563 h 21600"/>
                <a:gd name="T8" fmla="*/ 4548605 w 21600"/>
                <a:gd name="T9" fmla="*/ 1986109 h 21600"/>
                <a:gd name="T10" fmla="*/ 6612945 w 21600"/>
                <a:gd name="T11" fmla="*/ 0 h 21600"/>
                <a:gd name="T12" fmla="*/ 11487053 w 21600"/>
                <a:gd name="T13" fmla="*/ 0 h 21600"/>
                <a:gd name="T14" fmla="*/ 15459813 w 21600"/>
                <a:gd name="T15" fmla="*/ 577088 h 21600"/>
                <a:gd name="T16" fmla="*/ 17612941 w 21600"/>
                <a:gd name="T17" fmla="*/ 2589883 h 21600"/>
                <a:gd name="T18" fmla="*/ 18797590 w 21600"/>
                <a:gd name="T19" fmla="*/ 4790065 h 21600"/>
                <a:gd name="T20" fmla="*/ 21725698 w 21600"/>
                <a:gd name="T21" fmla="*/ 7643388 h 21600"/>
                <a:gd name="T22" fmla="*/ 22210461 w 21600"/>
                <a:gd name="T23" fmla="*/ 10099198 h 21600"/>
                <a:gd name="T24" fmla="*/ 22403928 w 21600"/>
                <a:gd name="T25" fmla="*/ 12434237 h 21600"/>
                <a:gd name="T26" fmla="*/ 24580940 w 21600"/>
                <a:gd name="T27" fmla="*/ 13903630 h 21600"/>
                <a:gd name="T28" fmla="*/ 24572979 w 21600"/>
                <a:gd name="T29" fmla="*/ 16936528 h 21600"/>
                <a:gd name="T30" fmla="*/ 20347549 w 21600"/>
                <a:gd name="T31" fmla="*/ 16862827 h 21600"/>
                <a:gd name="T32" fmla="*/ 17516191 w 21600"/>
                <a:gd name="T33" fmla="*/ 16319453 h 21600"/>
                <a:gd name="T34" fmla="*/ 14685980 w 21600"/>
                <a:gd name="T35" fmla="*/ 15434206 h 21600"/>
                <a:gd name="T36" fmla="*/ 8177713 w 21600"/>
                <a:gd name="T37" fmla="*/ 15494577 h 21600"/>
                <a:gd name="T38" fmla="*/ 5855035 w 21600"/>
                <a:gd name="T39" fmla="*/ 16198682 h 21600"/>
                <a:gd name="T40" fmla="*/ 1475979 w 21600"/>
                <a:gd name="T41" fmla="*/ 16440197 h 21600"/>
                <a:gd name="T42" fmla="*/ 1813997 w 21600"/>
                <a:gd name="T43" fmla="*/ 13763285 h 21600"/>
                <a:gd name="T44" fmla="*/ 4984453 w 21600"/>
                <a:gd name="T45" fmla="*/ 13360255 h 21600"/>
                <a:gd name="T46" fmla="*/ 7548399 w 21600"/>
                <a:gd name="T47" fmla="*/ 12595751 h 21600"/>
                <a:gd name="T48" fmla="*/ 10113457 w 21600"/>
                <a:gd name="T49" fmla="*/ 12736124 h 21600"/>
                <a:gd name="T50" fmla="*/ 14202331 w 21600"/>
                <a:gd name="T51" fmla="*/ 13219127 h 21600"/>
                <a:gd name="T52" fmla="*/ 13011980 w 21600"/>
                <a:gd name="T53" fmla="*/ 11752842 h 21600"/>
                <a:gd name="T54" fmla="*/ 9908622 w 21600"/>
                <a:gd name="T55" fmla="*/ 11062851 h 21600"/>
                <a:gd name="T56" fmla="*/ 7807849 w 21600"/>
                <a:gd name="T57" fmla="*/ 11272976 h 21600"/>
                <a:gd name="T58" fmla="*/ 5371386 w 21600"/>
                <a:gd name="T59" fmla="*/ 11347461 h 21600"/>
                <a:gd name="T60" fmla="*/ 2999794 w 21600"/>
                <a:gd name="T61" fmla="*/ 11810078 h 21600"/>
                <a:gd name="T62" fmla="*/ 2999794 w 21600"/>
                <a:gd name="T63" fmla="*/ 11810078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636" y="15062"/>
                  </a:moveTo>
                  <a:lnTo>
                    <a:pt x="2360" y="12238"/>
                  </a:lnTo>
                  <a:lnTo>
                    <a:pt x="0" y="9157"/>
                  </a:lnTo>
                  <a:lnTo>
                    <a:pt x="2339" y="6153"/>
                  </a:lnTo>
                  <a:lnTo>
                    <a:pt x="3997" y="2533"/>
                  </a:lnTo>
                  <a:lnTo>
                    <a:pt x="5811" y="0"/>
                  </a:lnTo>
                  <a:lnTo>
                    <a:pt x="10094" y="0"/>
                  </a:lnTo>
                  <a:lnTo>
                    <a:pt x="13585" y="736"/>
                  </a:lnTo>
                  <a:lnTo>
                    <a:pt x="15477" y="3303"/>
                  </a:lnTo>
                  <a:lnTo>
                    <a:pt x="16518" y="6109"/>
                  </a:lnTo>
                  <a:lnTo>
                    <a:pt x="19091" y="9748"/>
                  </a:lnTo>
                  <a:lnTo>
                    <a:pt x="19517" y="12880"/>
                  </a:lnTo>
                  <a:lnTo>
                    <a:pt x="19687" y="15858"/>
                  </a:lnTo>
                  <a:lnTo>
                    <a:pt x="21600" y="17732"/>
                  </a:lnTo>
                  <a:lnTo>
                    <a:pt x="21593" y="21600"/>
                  </a:lnTo>
                  <a:lnTo>
                    <a:pt x="17880" y="21506"/>
                  </a:lnTo>
                  <a:lnTo>
                    <a:pt x="15392" y="20813"/>
                  </a:lnTo>
                  <a:lnTo>
                    <a:pt x="12905" y="19684"/>
                  </a:lnTo>
                  <a:lnTo>
                    <a:pt x="7186" y="19761"/>
                  </a:lnTo>
                  <a:lnTo>
                    <a:pt x="5145" y="20659"/>
                  </a:lnTo>
                  <a:lnTo>
                    <a:pt x="1297" y="20967"/>
                  </a:lnTo>
                  <a:lnTo>
                    <a:pt x="1594" y="17553"/>
                  </a:lnTo>
                  <a:lnTo>
                    <a:pt x="4380" y="17039"/>
                  </a:lnTo>
                  <a:lnTo>
                    <a:pt x="6633" y="16064"/>
                  </a:lnTo>
                  <a:lnTo>
                    <a:pt x="8887" y="16243"/>
                  </a:lnTo>
                  <a:lnTo>
                    <a:pt x="12480" y="16859"/>
                  </a:lnTo>
                  <a:lnTo>
                    <a:pt x="11434" y="14989"/>
                  </a:lnTo>
                  <a:lnTo>
                    <a:pt x="8707" y="14109"/>
                  </a:lnTo>
                  <a:lnTo>
                    <a:pt x="6861" y="14377"/>
                  </a:lnTo>
                  <a:lnTo>
                    <a:pt x="4720" y="14472"/>
                  </a:lnTo>
                  <a:lnTo>
                    <a:pt x="2636" y="15062"/>
                  </a:lnTo>
                  <a:close/>
                  <a:moveTo>
                    <a:pt x="2636" y="1506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0" name="Freeform 32">
              <a:extLst>
                <a:ext uri="{FF2B5EF4-FFF2-40B4-BE49-F238E27FC236}">
                  <a16:creationId xmlns:a16="http://schemas.microsoft.com/office/drawing/2014/main" id="{19DE7935-0BAD-4716-AC3C-70DD849B3642}"/>
                </a:ext>
              </a:extLst>
            </p:cNvPr>
            <p:cNvSpPr>
              <a:spLocks/>
            </p:cNvSpPr>
            <p:nvPr/>
          </p:nvSpPr>
          <p:spPr bwMode="auto">
            <a:xfrm>
              <a:off x="1163937" y="2266811"/>
              <a:ext cx="615880" cy="534930"/>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6536"/>
                  </a:moveTo>
                  <a:lnTo>
                    <a:pt x="1367" y="4208"/>
                  </a:lnTo>
                  <a:lnTo>
                    <a:pt x="3551" y="4127"/>
                  </a:lnTo>
                  <a:lnTo>
                    <a:pt x="3574" y="2182"/>
                  </a:lnTo>
                  <a:lnTo>
                    <a:pt x="4698" y="0"/>
                  </a:lnTo>
                  <a:lnTo>
                    <a:pt x="6690" y="799"/>
                  </a:lnTo>
                  <a:lnTo>
                    <a:pt x="11445" y="1747"/>
                  </a:lnTo>
                  <a:lnTo>
                    <a:pt x="12995" y="2740"/>
                  </a:lnTo>
                  <a:lnTo>
                    <a:pt x="14889" y="2237"/>
                  </a:lnTo>
                  <a:lnTo>
                    <a:pt x="16418" y="2716"/>
                  </a:lnTo>
                  <a:lnTo>
                    <a:pt x="17761" y="1278"/>
                  </a:lnTo>
                  <a:lnTo>
                    <a:pt x="19602" y="1318"/>
                  </a:lnTo>
                  <a:lnTo>
                    <a:pt x="19426" y="4745"/>
                  </a:lnTo>
                  <a:lnTo>
                    <a:pt x="19887" y="7452"/>
                  </a:lnTo>
                  <a:lnTo>
                    <a:pt x="20628" y="10065"/>
                  </a:lnTo>
                  <a:lnTo>
                    <a:pt x="20628" y="12129"/>
                  </a:lnTo>
                  <a:lnTo>
                    <a:pt x="21155" y="14646"/>
                  </a:lnTo>
                  <a:lnTo>
                    <a:pt x="21600" y="17075"/>
                  </a:lnTo>
                  <a:lnTo>
                    <a:pt x="19805" y="17889"/>
                  </a:lnTo>
                  <a:lnTo>
                    <a:pt x="19476" y="20294"/>
                  </a:lnTo>
                  <a:lnTo>
                    <a:pt x="16972" y="21600"/>
                  </a:lnTo>
                  <a:lnTo>
                    <a:pt x="16330" y="16810"/>
                  </a:lnTo>
                  <a:lnTo>
                    <a:pt x="14799" y="16470"/>
                  </a:lnTo>
                  <a:lnTo>
                    <a:pt x="12707" y="16432"/>
                  </a:lnTo>
                  <a:lnTo>
                    <a:pt x="12295" y="13081"/>
                  </a:lnTo>
                  <a:lnTo>
                    <a:pt x="11538" y="10866"/>
                  </a:lnTo>
                  <a:lnTo>
                    <a:pt x="8738" y="10506"/>
                  </a:lnTo>
                  <a:lnTo>
                    <a:pt x="7141" y="10998"/>
                  </a:lnTo>
                  <a:lnTo>
                    <a:pt x="6252" y="13289"/>
                  </a:lnTo>
                  <a:lnTo>
                    <a:pt x="4473" y="13781"/>
                  </a:lnTo>
                  <a:lnTo>
                    <a:pt x="3534" y="11358"/>
                  </a:lnTo>
                  <a:lnTo>
                    <a:pt x="1229" y="9370"/>
                  </a:lnTo>
                  <a:lnTo>
                    <a:pt x="0" y="6536"/>
                  </a:lnTo>
                  <a:close/>
                  <a:moveTo>
                    <a:pt x="0" y="6536"/>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1" name="Freeform 33">
              <a:extLst>
                <a:ext uri="{FF2B5EF4-FFF2-40B4-BE49-F238E27FC236}">
                  <a16:creationId xmlns:a16="http://schemas.microsoft.com/office/drawing/2014/main" id="{0A9804DA-B8C1-437F-9825-D88BC0F2598F}"/>
                </a:ext>
              </a:extLst>
            </p:cNvPr>
            <p:cNvSpPr>
              <a:spLocks/>
            </p:cNvSpPr>
            <p:nvPr/>
          </p:nvSpPr>
          <p:spPr bwMode="auto">
            <a:xfrm>
              <a:off x="5782491" y="1825960"/>
              <a:ext cx="594002" cy="490079"/>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50" y="15031"/>
                  </a:moveTo>
                  <a:lnTo>
                    <a:pt x="0" y="11875"/>
                  </a:lnTo>
                  <a:lnTo>
                    <a:pt x="468" y="8962"/>
                  </a:lnTo>
                  <a:lnTo>
                    <a:pt x="700" y="4370"/>
                  </a:lnTo>
                  <a:lnTo>
                    <a:pt x="2656" y="3985"/>
                  </a:lnTo>
                  <a:lnTo>
                    <a:pt x="2656" y="1922"/>
                  </a:lnTo>
                  <a:lnTo>
                    <a:pt x="4529" y="2064"/>
                  </a:lnTo>
                  <a:lnTo>
                    <a:pt x="5967" y="0"/>
                  </a:lnTo>
                  <a:lnTo>
                    <a:pt x="7338" y="1497"/>
                  </a:lnTo>
                  <a:lnTo>
                    <a:pt x="8023" y="4350"/>
                  </a:lnTo>
                  <a:lnTo>
                    <a:pt x="8074" y="7323"/>
                  </a:lnTo>
                  <a:lnTo>
                    <a:pt x="9578" y="9266"/>
                  </a:lnTo>
                  <a:lnTo>
                    <a:pt x="11752" y="10277"/>
                  </a:lnTo>
                  <a:lnTo>
                    <a:pt x="13658" y="12078"/>
                  </a:lnTo>
                  <a:lnTo>
                    <a:pt x="15648" y="14020"/>
                  </a:lnTo>
                  <a:lnTo>
                    <a:pt x="17520" y="16257"/>
                  </a:lnTo>
                  <a:lnTo>
                    <a:pt x="19594" y="18513"/>
                  </a:lnTo>
                  <a:lnTo>
                    <a:pt x="21600" y="21054"/>
                  </a:lnTo>
                  <a:lnTo>
                    <a:pt x="19309" y="21600"/>
                  </a:lnTo>
                  <a:lnTo>
                    <a:pt x="16450" y="18606"/>
                  </a:lnTo>
                  <a:lnTo>
                    <a:pt x="14344" y="16462"/>
                  </a:lnTo>
                  <a:lnTo>
                    <a:pt x="12003" y="14681"/>
                  </a:lnTo>
                  <a:lnTo>
                    <a:pt x="9244" y="14378"/>
                  </a:lnTo>
                  <a:lnTo>
                    <a:pt x="6000" y="13609"/>
                  </a:lnTo>
                  <a:lnTo>
                    <a:pt x="4362" y="15470"/>
                  </a:lnTo>
                  <a:lnTo>
                    <a:pt x="2640" y="14317"/>
                  </a:lnTo>
                  <a:lnTo>
                    <a:pt x="150" y="15031"/>
                  </a:lnTo>
                  <a:close/>
                  <a:moveTo>
                    <a:pt x="150" y="15031"/>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2" name="Freeform 34">
              <a:extLst>
                <a:ext uri="{FF2B5EF4-FFF2-40B4-BE49-F238E27FC236}">
                  <a16:creationId xmlns:a16="http://schemas.microsoft.com/office/drawing/2014/main" id="{C38A4956-8AC9-4881-ACA4-3BF4DCF36A2A}"/>
                </a:ext>
              </a:extLst>
            </p:cNvPr>
            <p:cNvSpPr>
              <a:spLocks/>
            </p:cNvSpPr>
            <p:nvPr/>
          </p:nvSpPr>
          <p:spPr bwMode="auto">
            <a:xfrm>
              <a:off x="6314138" y="4610000"/>
              <a:ext cx="694643" cy="1261296"/>
            </a:xfrm>
            <a:custGeom>
              <a:avLst/>
              <a:gdLst>
                <a:gd name="T0" fmla="*/ 0 w 21600"/>
                <a:gd name="T1" fmla="*/ 116962471 h 21600"/>
                <a:gd name="T2" fmla="*/ 986642 w 21600"/>
                <a:gd name="T3" fmla="*/ 106780006 h 21600"/>
                <a:gd name="T4" fmla="*/ 4804774 w 21600"/>
                <a:gd name="T5" fmla="*/ 100625919 h 21600"/>
                <a:gd name="T6" fmla="*/ 8193825 w 21600"/>
                <a:gd name="T7" fmla="*/ 92231472 h 21600"/>
                <a:gd name="T8" fmla="*/ 8564102 w 21600"/>
                <a:gd name="T9" fmla="*/ 83844142 h 21600"/>
                <a:gd name="T10" fmla="*/ 7947690 w 21600"/>
                <a:gd name="T11" fmla="*/ 74781858 h 21600"/>
                <a:gd name="T12" fmla="*/ 7516463 w 21600"/>
                <a:gd name="T13" fmla="*/ 62366149 h 21600"/>
                <a:gd name="T14" fmla="*/ 10350100 w 21600"/>
                <a:gd name="T15" fmla="*/ 52628824 h 21600"/>
                <a:gd name="T16" fmla="*/ 13985241 w 21600"/>
                <a:gd name="T17" fmla="*/ 46252210 h 21600"/>
                <a:gd name="T18" fmla="*/ 19406426 w 21600"/>
                <a:gd name="T19" fmla="*/ 43681447 h 21600"/>
                <a:gd name="T20" fmla="*/ 24518286 w 21600"/>
                <a:gd name="T21" fmla="*/ 39537991 h 21600"/>
                <a:gd name="T22" fmla="*/ 28811234 w 21600"/>
                <a:gd name="T23" fmla="*/ 33448646 h 21600"/>
                <a:gd name="T24" fmla="*/ 33308922 w 21600"/>
                <a:gd name="T25" fmla="*/ 24386361 h 21600"/>
                <a:gd name="T26" fmla="*/ 33555057 w 21600"/>
                <a:gd name="T27" fmla="*/ 17456732 h 21600"/>
                <a:gd name="T28" fmla="*/ 38052698 w 21600"/>
                <a:gd name="T29" fmla="*/ 20135200 h 21600"/>
                <a:gd name="T30" fmla="*/ 38730107 w 21600"/>
                <a:gd name="T31" fmla="*/ 11970568 h 21600"/>
                <a:gd name="T32" fmla="*/ 39838696 w 21600"/>
                <a:gd name="T33" fmla="*/ 5148729 h 21600"/>
                <a:gd name="T34" fmla="*/ 42487242 w 21600"/>
                <a:gd name="T35" fmla="*/ 0 h 21600"/>
                <a:gd name="T36" fmla="*/ 44765464 w 21600"/>
                <a:gd name="T37" fmla="*/ 8947377 h 21600"/>
                <a:gd name="T38" fmla="*/ 45813103 w 21600"/>
                <a:gd name="T39" fmla="*/ 20250108 h 21600"/>
                <a:gd name="T40" fmla="*/ 46490465 w 21600"/>
                <a:gd name="T41" fmla="*/ 28752345 h 21600"/>
                <a:gd name="T42" fmla="*/ 46122382 w 21600"/>
                <a:gd name="T43" fmla="*/ 36694364 h 21600"/>
                <a:gd name="T44" fmla="*/ 47045880 w 21600"/>
                <a:gd name="T45" fmla="*/ 43408499 h 21600"/>
                <a:gd name="T46" fmla="*/ 44765464 w 21600"/>
                <a:gd name="T47" fmla="*/ 47882272 h 21600"/>
                <a:gd name="T48" fmla="*/ 42548192 w 21600"/>
                <a:gd name="T49" fmla="*/ 41620481 h 21600"/>
                <a:gd name="T50" fmla="*/ 42302104 w 21600"/>
                <a:gd name="T51" fmla="*/ 50567858 h 21600"/>
                <a:gd name="T52" fmla="*/ 42918469 w 21600"/>
                <a:gd name="T53" fmla="*/ 59292708 h 21600"/>
                <a:gd name="T54" fmla="*/ 39838696 w 21600"/>
                <a:gd name="T55" fmla="*/ 61195633 h 21600"/>
                <a:gd name="T56" fmla="*/ 39037193 w 21600"/>
                <a:gd name="T57" fmla="*/ 71715619 h 21600"/>
                <a:gd name="T58" fmla="*/ 37497330 w 21600"/>
                <a:gd name="T59" fmla="*/ 80203450 h 21600"/>
                <a:gd name="T60" fmla="*/ 35033923 w 21600"/>
                <a:gd name="T61" fmla="*/ 89940775 h 21600"/>
                <a:gd name="T62" fmla="*/ 32507418 w 21600"/>
                <a:gd name="T63" fmla="*/ 99225672 h 21600"/>
                <a:gd name="T64" fmla="*/ 29612784 w 21600"/>
                <a:gd name="T65" fmla="*/ 111756373 h 21600"/>
                <a:gd name="T66" fmla="*/ 27147230 w 21600"/>
                <a:gd name="T67" fmla="*/ 121823931 h 21600"/>
                <a:gd name="T68" fmla="*/ 24805817 w 21600"/>
                <a:gd name="T69" fmla="*/ 133011754 h 21600"/>
                <a:gd name="T70" fmla="*/ 22466597 w 21600"/>
                <a:gd name="T71" fmla="*/ 141011312 h 21600"/>
                <a:gd name="T72" fmla="*/ 20064187 w 21600"/>
                <a:gd name="T73" fmla="*/ 150073597 h 21600"/>
                <a:gd name="T74" fmla="*/ 16550994 w 21600"/>
                <a:gd name="T75" fmla="*/ 151416475 h 21600"/>
                <a:gd name="T76" fmla="*/ 13286084 w 21600"/>
                <a:gd name="T77" fmla="*/ 152084227 h 21600"/>
                <a:gd name="T78" fmla="*/ 8420360 w 21600"/>
                <a:gd name="T79" fmla="*/ 155107418 h 21600"/>
                <a:gd name="T80" fmla="*/ 4846170 w 21600"/>
                <a:gd name="T81" fmla="*/ 150856342 h 21600"/>
                <a:gd name="T82" fmla="*/ 1459311 w 21600"/>
                <a:gd name="T83" fmla="*/ 145039776 h 21600"/>
                <a:gd name="T84" fmla="*/ 903896 w 21600"/>
                <a:gd name="T85" fmla="*/ 134972218 h 21600"/>
                <a:gd name="T86" fmla="*/ 1213176 w 21600"/>
                <a:gd name="T87" fmla="*/ 126017638 h 21600"/>
                <a:gd name="T88" fmla="*/ 0 w 21600"/>
                <a:gd name="T89" fmla="*/ 116962471 h 21600"/>
                <a:gd name="T90" fmla="*/ 0 w 21600"/>
                <a:gd name="T91" fmla="*/ 116962471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0" y="16288"/>
                  </a:moveTo>
                  <a:lnTo>
                    <a:pt x="453" y="14870"/>
                  </a:lnTo>
                  <a:lnTo>
                    <a:pt x="2206" y="14013"/>
                  </a:lnTo>
                  <a:lnTo>
                    <a:pt x="3762" y="12844"/>
                  </a:lnTo>
                  <a:lnTo>
                    <a:pt x="3932" y="11676"/>
                  </a:lnTo>
                  <a:lnTo>
                    <a:pt x="3649" y="10414"/>
                  </a:lnTo>
                  <a:lnTo>
                    <a:pt x="3451" y="8685"/>
                  </a:lnTo>
                  <a:lnTo>
                    <a:pt x="4752" y="7329"/>
                  </a:lnTo>
                  <a:lnTo>
                    <a:pt x="6421" y="6441"/>
                  </a:lnTo>
                  <a:lnTo>
                    <a:pt x="8910" y="6083"/>
                  </a:lnTo>
                  <a:lnTo>
                    <a:pt x="11257" y="5506"/>
                  </a:lnTo>
                  <a:lnTo>
                    <a:pt x="13228" y="4658"/>
                  </a:lnTo>
                  <a:lnTo>
                    <a:pt x="15293" y="3396"/>
                  </a:lnTo>
                  <a:lnTo>
                    <a:pt x="15406" y="2431"/>
                  </a:lnTo>
                  <a:lnTo>
                    <a:pt x="17471" y="2804"/>
                  </a:lnTo>
                  <a:lnTo>
                    <a:pt x="17782" y="1667"/>
                  </a:lnTo>
                  <a:lnTo>
                    <a:pt x="18291" y="717"/>
                  </a:lnTo>
                  <a:lnTo>
                    <a:pt x="19507" y="0"/>
                  </a:lnTo>
                  <a:lnTo>
                    <a:pt x="20553" y="1246"/>
                  </a:lnTo>
                  <a:lnTo>
                    <a:pt x="21034" y="2820"/>
                  </a:lnTo>
                  <a:lnTo>
                    <a:pt x="21345" y="4004"/>
                  </a:lnTo>
                  <a:lnTo>
                    <a:pt x="21176" y="5110"/>
                  </a:lnTo>
                  <a:lnTo>
                    <a:pt x="21600" y="6045"/>
                  </a:lnTo>
                  <a:lnTo>
                    <a:pt x="20553" y="6668"/>
                  </a:lnTo>
                  <a:lnTo>
                    <a:pt x="19535" y="5796"/>
                  </a:lnTo>
                  <a:lnTo>
                    <a:pt x="19422" y="7042"/>
                  </a:lnTo>
                  <a:lnTo>
                    <a:pt x="19705" y="8257"/>
                  </a:lnTo>
                  <a:lnTo>
                    <a:pt x="18291" y="8522"/>
                  </a:lnTo>
                  <a:lnTo>
                    <a:pt x="17923" y="9987"/>
                  </a:lnTo>
                  <a:lnTo>
                    <a:pt x="17216" y="11169"/>
                  </a:lnTo>
                  <a:lnTo>
                    <a:pt x="16085" y="12525"/>
                  </a:lnTo>
                  <a:lnTo>
                    <a:pt x="14925" y="13818"/>
                  </a:lnTo>
                  <a:lnTo>
                    <a:pt x="13596" y="15563"/>
                  </a:lnTo>
                  <a:lnTo>
                    <a:pt x="12464" y="16965"/>
                  </a:lnTo>
                  <a:lnTo>
                    <a:pt x="11389" y="18523"/>
                  </a:lnTo>
                  <a:lnTo>
                    <a:pt x="10315" y="19637"/>
                  </a:lnTo>
                  <a:lnTo>
                    <a:pt x="9212" y="20899"/>
                  </a:lnTo>
                  <a:lnTo>
                    <a:pt x="7599" y="21086"/>
                  </a:lnTo>
                  <a:lnTo>
                    <a:pt x="6100" y="21179"/>
                  </a:lnTo>
                  <a:lnTo>
                    <a:pt x="3866" y="21600"/>
                  </a:lnTo>
                  <a:lnTo>
                    <a:pt x="2225" y="21008"/>
                  </a:lnTo>
                  <a:lnTo>
                    <a:pt x="670" y="20198"/>
                  </a:lnTo>
                  <a:lnTo>
                    <a:pt x="415" y="18796"/>
                  </a:lnTo>
                  <a:lnTo>
                    <a:pt x="557" y="17549"/>
                  </a:lnTo>
                  <a:lnTo>
                    <a:pt x="0" y="16288"/>
                  </a:lnTo>
                  <a:close/>
                  <a:moveTo>
                    <a:pt x="0" y="16288"/>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3" name="Freeform 35">
              <a:extLst>
                <a:ext uri="{FF2B5EF4-FFF2-40B4-BE49-F238E27FC236}">
                  <a16:creationId xmlns:a16="http://schemas.microsoft.com/office/drawing/2014/main" id="{372DCC8B-D863-45D2-8FCF-0E609019CAE7}"/>
                </a:ext>
              </a:extLst>
            </p:cNvPr>
            <p:cNvSpPr>
              <a:spLocks/>
            </p:cNvSpPr>
            <p:nvPr/>
          </p:nvSpPr>
          <p:spPr bwMode="auto">
            <a:xfrm>
              <a:off x="2552129" y="2346669"/>
              <a:ext cx="278951" cy="5633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2616" y="21156"/>
                  </a:moveTo>
                  <a:lnTo>
                    <a:pt x="12976" y="17838"/>
                  </a:lnTo>
                  <a:lnTo>
                    <a:pt x="13367" y="14303"/>
                  </a:lnTo>
                  <a:lnTo>
                    <a:pt x="14278" y="11503"/>
                  </a:lnTo>
                  <a:lnTo>
                    <a:pt x="19959" y="8143"/>
                  </a:lnTo>
                  <a:lnTo>
                    <a:pt x="21600" y="5787"/>
                  </a:lnTo>
                  <a:lnTo>
                    <a:pt x="19510" y="4000"/>
                  </a:lnTo>
                  <a:lnTo>
                    <a:pt x="19992" y="1493"/>
                  </a:lnTo>
                  <a:lnTo>
                    <a:pt x="15543" y="0"/>
                  </a:lnTo>
                  <a:lnTo>
                    <a:pt x="10988" y="187"/>
                  </a:lnTo>
                  <a:lnTo>
                    <a:pt x="10137" y="2882"/>
                  </a:lnTo>
                  <a:lnTo>
                    <a:pt x="5655" y="2831"/>
                  </a:lnTo>
                  <a:lnTo>
                    <a:pt x="1126" y="4667"/>
                  </a:lnTo>
                  <a:lnTo>
                    <a:pt x="0" y="6533"/>
                  </a:lnTo>
                  <a:lnTo>
                    <a:pt x="3755" y="8134"/>
                  </a:lnTo>
                  <a:lnTo>
                    <a:pt x="4609" y="10347"/>
                  </a:lnTo>
                  <a:lnTo>
                    <a:pt x="5044" y="13423"/>
                  </a:lnTo>
                  <a:lnTo>
                    <a:pt x="5038" y="17333"/>
                  </a:lnTo>
                  <a:lnTo>
                    <a:pt x="5038" y="19707"/>
                  </a:lnTo>
                  <a:lnTo>
                    <a:pt x="5949" y="21600"/>
                  </a:lnTo>
                  <a:lnTo>
                    <a:pt x="12616" y="21156"/>
                  </a:lnTo>
                  <a:close/>
                  <a:moveTo>
                    <a:pt x="12616" y="21156"/>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4" name="Freeform 36">
              <a:extLst>
                <a:ext uri="{FF2B5EF4-FFF2-40B4-BE49-F238E27FC236}">
                  <a16:creationId xmlns:a16="http://schemas.microsoft.com/office/drawing/2014/main" id="{B81654F9-0D25-41D2-B033-35B235CC96A8}"/>
                </a:ext>
              </a:extLst>
            </p:cNvPr>
            <p:cNvSpPr>
              <a:spLocks/>
            </p:cNvSpPr>
            <p:nvPr/>
          </p:nvSpPr>
          <p:spPr bwMode="auto">
            <a:xfrm>
              <a:off x="1439607" y="2675940"/>
              <a:ext cx="352244" cy="398189"/>
            </a:xfrm>
            <a:custGeom>
              <a:avLst/>
              <a:gdLst>
                <a:gd name="T0" fmla="*/ 0 w 21600"/>
                <a:gd name="T1" fmla="*/ 5835001 h 21600"/>
                <a:gd name="T2" fmla="*/ 1800590 w 21600"/>
                <a:gd name="T3" fmla="*/ 3566271 h 21600"/>
                <a:gd name="T4" fmla="*/ 2839482 w 21600"/>
                <a:gd name="T5" fmla="*/ 2296633 h 21600"/>
                <a:gd name="T6" fmla="*/ 4068243 w 21600"/>
                <a:gd name="T7" fmla="*/ 0 h 21600"/>
                <a:gd name="T8" fmla="*/ 6467523 w 21600"/>
                <a:gd name="T9" fmla="*/ 237614 h 21600"/>
                <a:gd name="T10" fmla="*/ 7280741 w 21600"/>
                <a:gd name="T11" fmla="*/ 2699576 h 21600"/>
                <a:gd name="T12" fmla="*/ 7037673 w 21600"/>
                <a:gd name="T13" fmla="*/ 5065631 h 21600"/>
                <a:gd name="T14" fmla="*/ 9533272 w 21600"/>
                <a:gd name="T15" fmla="*/ 3554099 h 21600"/>
                <a:gd name="T16" fmla="*/ 9801544 w 21600"/>
                <a:gd name="T17" fmla="*/ 6006028 h 21600"/>
                <a:gd name="T18" fmla="*/ 9137324 w 21600"/>
                <a:gd name="T19" fmla="*/ 7680750 h 21600"/>
                <a:gd name="T20" fmla="*/ 11191041 w 21600"/>
                <a:gd name="T21" fmla="*/ 8655497 h 21600"/>
                <a:gd name="T22" fmla="*/ 12097217 w 21600"/>
                <a:gd name="T23" fmla="*/ 10501273 h 21600"/>
                <a:gd name="T24" fmla="*/ 11924719 w 21600"/>
                <a:gd name="T25" fmla="*/ 12911710 h 21600"/>
                <a:gd name="T26" fmla="*/ 11758374 w 21600"/>
                <a:gd name="T27" fmla="*/ 15458825 h 21600"/>
                <a:gd name="T28" fmla="*/ 9523190 w 21600"/>
                <a:gd name="T29" fmla="*/ 14364548 h 21600"/>
                <a:gd name="T30" fmla="*/ 6789564 w 21600"/>
                <a:gd name="T31" fmla="*/ 12740656 h 21600"/>
                <a:gd name="T32" fmla="*/ 5158679 w 21600"/>
                <a:gd name="T33" fmla="*/ 10706678 h 21600"/>
                <a:gd name="T34" fmla="*/ 4086181 w 21600"/>
                <a:gd name="T35" fmla="*/ 9031234 h 21600"/>
                <a:gd name="T36" fmla="*/ 2032441 w 21600"/>
                <a:gd name="T37" fmla="*/ 8467295 h 21600"/>
                <a:gd name="T38" fmla="*/ 1065776 w 21600"/>
                <a:gd name="T39" fmla="*/ 7065982 h 21600"/>
                <a:gd name="T40" fmla="*/ 0 w 21600"/>
                <a:gd name="T41" fmla="*/ 5835001 h 21600"/>
                <a:gd name="T42" fmla="*/ 0 w 21600"/>
                <a:gd name="T43" fmla="*/ 583500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0" y="8153"/>
                  </a:moveTo>
                  <a:lnTo>
                    <a:pt x="3215" y="4983"/>
                  </a:lnTo>
                  <a:lnTo>
                    <a:pt x="5070" y="3209"/>
                  </a:lnTo>
                  <a:lnTo>
                    <a:pt x="7264" y="0"/>
                  </a:lnTo>
                  <a:lnTo>
                    <a:pt x="11548" y="332"/>
                  </a:lnTo>
                  <a:lnTo>
                    <a:pt x="13000" y="3772"/>
                  </a:lnTo>
                  <a:lnTo>
                    <a:pt x="12566" y="7078"/>
                  </a:lnTo>
                  <a:lnTo>
                    <a:pt x="17022" y="4966"/>
                  </a:lnTo>
                  <a:lnTo>
                    <a:pt x="17501" y="8392"/>
                  </a:lnTo>
                  <a:lnTo>
                    <a:pt x="16315" y="10732"/>
                  </a:lnTo>
                  <a:lnTo>
                    <a:pt x="19982" y="12094"/>
                  </a:lnTo>
                  <a:lnTo>
                    <a:pt x="21600" y="14673"/>
                  </a:lnTo>
                  <a:lnTo>
                    <a:pt x="21292" y="18041"/>
                  </a:lnTo>
                  <a:lnTo>
                    <a:pt x="20995" y="21600"/>
                  </a:lnTo>
                  <a:lnTo>
                    <a:pt x="17004" y="20071"/>
                  </a:lnTo>
                  <a:lnTo>
                    <a:pt x="12123" y="17802"/>
                  </a:lnTo>
                  <a:lnTo>
                    <a:pt x="9211" y="14960"/>
                  </a:lnTo>
                  <a:lnTo>
                    <a:pt x="7296" y="12619"/>
                  </a:lnTo>
                  <a:lnTo>
                    <a:pt x="3629" y="11831"/>
                  </a:lnTo>
                  <a:lnTo>
                    <a:pt x="1903" y="9873"/>
                  </a:lnTo>
                  <a:lnTo>
                    <a:pt x="0" y="8153"/>
                  </a:lnTo>
                  <a:close/>
                  <a:moveTo>
                    <a:pt x="0" y="8153"/>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5" name="Freeform 37">
              <a:extLst>
                <a:ext uri="{FF2B5EF4-FFF2-40B4-BE49-F238E27FC236}">
                  <a16:creationId xmlns:a16="http://schemas.microsoft.com/office/drawing/2014/main" id="{69A4ABC1-F8CF-4FC3-804A-44847A79BA04}"/>
                </a:ext>
              </a:extLst>
            </p:cNvPr>
            <p:cNvSpPr>
              <a:spLocks/>
            </p:cNvSpPr>
            <p:nvPr/>
          </p:nvSpPr>
          <p:spPr bwMode="auto">
            <a:xfrm>
              <a:off x="3303656" y="94276"/>
              <a:ext cx="313957" cy="64651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8626" y="21600"/>
                  </a:moveTo>
                  <a:lnTo>
                    <a:pt x="8493" y="18959"/>
                  </a:lnTo>
                  <a:lnTo>
                    <a:pt x="8283" y="15901"/>
                  </a:lnTo>
                  <a:lnTo>
                    <a:pt x="5557" y="14678"/>
                  </a:lnTo>
                  <a:lnTo>
                    <a:pt x="2831" y="12843"/>
                  </a:lnTo>
                  <a:lnTo>
                    <a:pt x="419" y="11671"/>
                  </a:lnTo>
                  <a:lnTo>
                    <a:pt x="0" y="9683"/>
                  </a:lnTo>
                  <a:lnTo>
                    <a:pt x="3984" y="7798"/>
                  </a:lnTo>
                  <a:lnTo>
                    <a:pt x="5243" y="5300"/>
                  </a:lnTo>
                  <a:lnTo>
                    <a:pt x="5138" y="3313"/>
                  </a:lnTo>
                  <a:lnTo>
                    <a:pt x="7864" y="1478"/>
                  </a:lnTo>
                  <a:lnTo>
                    <a:pt x="10905" y="204"/>
                  </a:lnTo>
                  <a:lnTo>
                    <a:pt x="14680" y="0"/>
                  </a:lnTo>
                  <a:lnTo>
                    <a:pt x="17720" y="866"/>
                  </a:lnTo>
                  <a:lnTo>
                    <a:pt x="17091" y="2446"/>
                  </a:lnTo>
                  <a:lnTo>
                    <a:pt x="21181" y="1223"/>
                  </a:lnTo>
                  <a:lnTo>
                    <a:pt x="19083" y="2956"/>
                  </a:lnTo>
                  <a:lnTo>
                    <a:pt x="17930" y="4332"/>
                  </a:lnTo>
                  <a:lnTo>
                    <a:pt x="19817" y="5861"/>
                  </a:lnTo>
                  <a:lnTo>
                    <a:pt x="19188" y="7492"/>
                  </a:lnTo>
                  <a:lnTo>
                    <a:pt x="17301" y="8664"/>
                  </a:lnTo>
                  <a:lnTo>
                    <a:pt x="14155" y="9327"/>
                  </a:lnTo>
                  <a:lnTo>
                    <a:pt x="15099" y="11161"/>
                  </a:lnTo>
                  <a:lnTo>
                    <a:pt x="18454" y="11467"/>
                  </a:lnTo>
                  <a:lnTo>
                    <a:pt x="21600" y="12792"/>
                  </a:lnTo>
                  <a:lnTo>
                    <a:pt x="21161" y="14969"/>
                  </a:lnTo>
                  <a:lnTo>
                    <a:pt x="17648" y="15811"/>
                  </a:lnTo>
                  <a:lnTo>
                    <a:pt x="13432" y="16950"/>
                  </a:lnTo>
                  <a:lnTo>
                    <a:pt x="13717" y="20115"/>
                  </a:lnTo>
                  <a:lnTo>
                    <a:pt x="8626" y="21600"/>
                  </a:lnTo>
                  <a:close/>
                  <a:moveTo>
                    <a:pt x="8626"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6" name="Freeform 38">
              <a:extLst>
                <a:ext uri="{FF2B5EF4-FFF2-40B4-BE49-F238E27FC236}">
                  <a16:creationId xmlns:a16="http://schemas.microsoft.com/office/drawing/2014/main" id="{6F42348B-EE44-4A0D-BD09-D79AE67E533D}"/>
                </a:ext>
              </a:extLst>
            </p:cNvPr>
            <p:cNvSpPr>
              <a:spLocks/>
            </p:cNvSpPr>
            <p:nvPr/>
          </p:nvSpPr>
          <p:spPr bwMode="auto">
            <a:xfrm>
              <a:off x="6272569" y="2307287"/>
              <a:ext cx="143305" cy="156431"/>
            </a:xfrm>
            <a:custGeom>
              <a:avLst/>
              <a:gdLst>
                <a:gd name="T0" fmla="*/ 2147483646 w 21600"/>
                <a:gd name="T1" fmla="*/ 2147483646 h 21600"/>
                <a:gd name="T2" fmla="*/ 2147483646 w 21600"/>
                <a:gd name="T3" fmla="*/ 2147483646 h 21600"/>
                <a:gd name="T4" fmla="*/ 1017160368 w 21600"/>
                <a:gd name="T5" fmla="*/ 2147483646 h 21600"/>
                <a:gd name="T6" fmla="*/ 0 w 21600"/>
                <a:gd name="T7" fmla="*/ 2147483646 h 21600"/>
                <a:gd name="T8" fmla="*/ 2147483646 w 21600"/>
                <a:gd name="T9" fmla="*/ 2147483646 h 21600"/>
                <a:gd name="T10" fmla="*/ 2147483646 w 21600"/>
                <a:gd name="T11" fmla="*/ 1958131418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19791" y="16757"/>
                  </a:moveTo>
                  <a:lnTo>
                    <a:pt x="14365" y="20825"/>
                  </a:lnTo>
                  <a:lnTo>
                    <a:pt x="1277" y="21600"/>
                  </a:lnTo>
                  <a:lnTo>
                    <a:pt x="0" y="13948"/>
                  </a:lnTo>
                  <a:lnTo>
                    <a:pt x="3192" y="7846"/>
                  </a:lnTo>
                  <a:lnTo>
                    <a:pt x="5639" y="1453"/>
                  </a:lnTo>
                  <a:lnTo>
                    <a:pt x="15641" y="0"/>
                  </a:lnTo>
                  <a:lnTo>
                    <a:pt x="21600" y="3584"/>
                  </a:lnTo>
                  <a:lnTo>
                    <a:pt x="15854" y="8621"/>
                  </a:lnTo>
                  <a:lnTo>
                    <a:pt x="7661" y="13561"/>
                  </a:lnTo>
                  <a:lnTo>
                    <a:pt x="19791" y="16757"/>
                  </a:lnTo>
                  <a:close/>
                  <a:moveTo>
                    <a:pt x="19791" y="16757"/>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7" name="Freeform 39">
              <a:extLst>
                <a:ext uri="{FF2B5EF4-FFF2-40B4-BE49-F238E27FC236}">
                  <a16:creationId xmlns:a16="http://schemas.microsoft.com/office/drawing/2014/main" id="{26ACA71A-10A5-43E2-9885-685E543FC4A4}"/>
                </a:ext>
              </a:extLst>
            </p:cNvPr>
            <p:cNvSpPr>
              <a:spLocks/>
            </p:cNvSpPr>
            <p:nvPr/>
          </p:nvSpPr>
          <p:spPr bwMode="auto">
            <a:xfrm>
              <a:off x="5116290" y="3591556"/>
              <a:ext cx="190343" cy="164089"/>
            </a:xfrm>
            <a:custGeom>
              <a:avLst/>
              <a:gdLst>
                <a:gd name="T0" fmla="*/ 0 w 21600"/>
                <a:gd name="T1" fmla="*/ 2356203 h 21600"/>
                <a:gd name="T2" fmla="*/ 143918 w 21600"/>
                <a:gd name="T3" fmla="*/ 1184606 h 21600"/>
                <a:gd name="T4" fmla="*/ 975010 w 21600"/>
                <a:gd name="T5" fmla="*/ 550675 h 21600"/>
                <a:gd name="T6" fmla="*/ 1913715 w 21600"/>
                <a:gd name="T7" fmla="*/ 331909 h 21600"/>
                <a:gd name="T8" fmla="*/ 3068630 w 21600"/>
                <a:gd name="T9" fmla="*/ 0 h 21600"/>
                <a:gd name="T10" fmla="*/ 3453426 w 21600"/>
                <a:gd name="T11" fmla="*/ 769441 h 21600"/>
                <a:gd name="T12" fmla="*/ 3532419 w 21600"/>
                <a:gd name="T13" fmla="*/ 1570600 h 21600"/>
                <a:gd name="T14" fmla="*/ 1878726 w 21600"/>
                <a:gd name="T15" fmla="*/ 1689706 h 21600"/>
                <a:gd name="T16" fmla="*/ 1756395 w 21600"/>
                <a:gd name="T17" fmla="*/ 2625163 h 21600"/>
                <a:gd name="T18" fmla="*/ 0 w 21600"/>
                <a:gd name="T19" fmla="*/ 2356203 h 21600"/>
                <a:gd name="T20" fmla="*/ 0 w 21600"/>
                <a:gd name="T21" fmla="*/ 235620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9387"/>
                  </a:moveTo>
                  <a:lnTo>
                    <a:pt x="880" y="9747"/>
                  </a:lnTo>
                  <a:lnTo>
                    <a:pt x="5962" y="4531"/>
                  </a:lnTo>
                  <a:lnTo>
                    <a:pt x="11702" y="2731"/>
                  </a:lnTo>
                  <a:lnTo>
                    <a:pt x="18764" y="0"/>
                  </a:lnTo>
                  <a:lnTo>
                    <a:pt x="21117" y="6331"/>
                  </a:lnTo>
                  <a:lnTo>
                    <a:pt x="21600" y="12923"/>
                  </a:lnTo>
                  <a:lnTo>
                    <a:pt x="11488" y="13903"/>
                  </a:lnTo>
                  <a:lnTo>
                    <a:pt x="10740" y="21600"/>
                  </a:lnTo>
                  <a:lnTo>
                    <a:pt x="0" y="19387"/>
                  </a:lnTo>
                  <a:close/>
                  <a:moveTo>
                    <a:pt x="0" y="1938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8" name="Freeform 40">
              <a:extLst>
                <a:ext uri="{FF2B5EF4-FFF2-40B4-BE49-F238E27FC236}">
                  <a16:creationId xmlns:a16="http://schemas.microsoft.com/office/drawing/2014/main" id="{5317ACBC-A7CD-4FE0-A33F-FCEF1488831B}"/>
                </a:ext>
              </a:extLst>
            </p:cNvPr>
            <p:cNvSpPr>
              <a:spLocks/>
            </p:cNvSpPr>
            <p:nvPr/>
          </p:nvSpPr>
          <p:spPr bwMode="auto">
            <a:xfrm>
              <a:off x="5129417" y="3690009"/>
              <a:ext cx="179404" cy="200188"/>
            </a:xfrm>
            <a:custGeom>
              <a:avLst/>
              <a:gdLst>
                <a:gd name="T0" fmla="*/ 482045 w 21600"/>
                <a:gd name="T1" fmla="*/ 3876883 h 21600"/>
                <a:gd name="T2" fmla="*/ 200048 w 21600"/>
                <a:gd name="T3" fmla="*/ 2540810 h 21600"/>
                <a:gd name="T4" fmla="*/ 0 w 21600"/>
                <a:gd name="T5" fmla="*/ 1062924 h 21600"/>
                <a:gd name="T6" fmla="*/ 1391643 w 21600"/>
                <a:gd name="T7" fmla="*/ 1245086 h 21600"/>
                <a:gd name="T8" fmla="*/ 1537210 w 21600"/>
                <a:gd name="T9" fmla="*/ 182162 h 21600"/>
                <a:gd name="T10" fmla="*/ 3138061 w 21600"/>
                <a:gd name="T11" fmla="*/ 0 h 21600"/>
                <a:gd name="T12" fmla="*/ 2528613 w 21600"/>
                <a:gd name="T13" fmla="*/ 830111 h 21600"/>
                <a:gd name="T14" fmla="*/ 2856076 w 21600"/>
                <a:gd name="T15" fmla="*/ 2065070 h 21600"/>
                <a:gd name="T16" fmla="*/ 2537762 w 21600"/>
                <a:gd name="T17" fmla="*/ 3056899 h 21600"/>
                <a:gd name="T18" fmla="*/ 1755422 w 21600"/>
                <a:gd name="T19" fmla="*/ 3907279 h 21600"/>
                <a:gd name="T20" fmla="*/ 482045 w 21600"/>
                <a:gd name="T21" fmla="*/ 3876883 h 21600"/>
                <a:gd name="T22" fmla="*/ 482045 w 21600"/>
                <a:gd name="T23" fmla="*/ 38768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3318" y="21432"/>
                  </a:moveTo>
                  <a:lnTo>
                    <a:pt x="1377" y="14046"/>
                  </a:lnTo>
                  <a:lnTo>
                    <a:pt x="0" y="5876"/>
                  </a:lnTo>
                  <a:lnTo>
                    <a:pt x="9579" y="6883"/>
                  </a:lnTo>
                  <a:lnTo>
                    <a:pt x="10581" y="1007"/>
                  </a:lnTo>
                  <a:lnTo>
                    <a:pt x="21600" y="0"/>
                  </a:lnTo>
                  <a:lnTo>
                    <a:pt x="17405" y="4589"/>
                  </a:lnTo>
                  <a:lnTo>
                    <a:pt x="19659" y="11416"/>
                  </a:lnTo>
                  <a:lnTo>
                    <a:pt x="17468" y="16899"/>
                  </a:lnTo>
                  <a:lnTo>
                    <a:pt x="12083" y="21600"/>
                  </a:lnTo>
                  <a:lnTo>
                    <a:pt x="3318" y="21432"/>
                  </a:lnTo>
                  <a:close/>
                  <a:moveTo>
                    <a:pt x="3318" y="2143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9" name="Freeform 41">
              <a:extLst>
                <a:ext uri="{FF2B5EF4-FFF2-40B4-BE49-F238E27FC236}">
                  <a16:creationId xmlns:a16="http://schemas.microsoft.com/office/drawing/2014/main" id="{9DF9C31F-80A6-4BC2-8524-15BB67C63E54}"/>
                </a:ext>
              </a:extLst>
            </p:cNvPr>
            <p:cNvSpPr>
              <a:spLocks/>
            </p:cNvSpPr>
            <p:nvPr/>
          </p:nvSpPr>
          <p:spPr bwMode="auto">
            <a:xfrm>
              <a:off x="3341943" y="3266659"/>
              <a:ext cx="157525" cy="127990"/>
            </a:xfrm>
            <a:custGeom>
              <a:avLst/>
              <a:gdLst>
                <a:gd name="T0" fmla="*/ 0 w 21600"/>
                <a:gd name="T1" fmla="*/ 2147483646 h 21600"/>
                <a:gd name="T2" fmla="*/ 2147483646 w 21600"/>
                <a:gd name="T3" fmla="*/ 2147483646 h 21600"/>
                <a:gd name="T4" fmla="*/ 2147483646 w 21600"/>
                <a:gd name="T5" fmla="*/ 352942925 h 21600"/>
                <a:gd name="T6" fmla="*/ 2147483646 w 21600"/>
                <a:gd name="T7" fmla="*/ 0 h 21600"/>
                <a:gd name="T8" fmla="*/ 2006611695 w 21600"/>
                <a:gd name="T9" fmla="*/ 2147483646 h 21600"/>
                <a:gd name="T10" fmla="*/ 0 w 21600"/>
                <a:gd name="T11" fmla="*/ 2147483646 h 21600"/>
                <a:gd name="T12" fmla="*/ 0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21600"/>
                  </a:moveTo>
                  <a:lnTo>
                    <a:pt x="21154" y="21055"/>
                  </a:lnTo>
                  <a:lnTo>
                    <a:pt x="21600" y="873"/>
                  </a:lnTo>
                  <a:lnTo>
                    <a:pt x="3927" y="0"/>
                  </a:lnTo>
                  <a:lnTo>
                    <a:pt x="1428" y="9164"/>
                  </a:lnTo>
                  <a:lnTo>
                    <a:pt x="0" y="21600"/>
                  </a:lnTo>
                  <a:close/>
                  <a:moveTo>
                    <a:pt x="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0" name="Freeform 42">
              <a:extLst>
                <a:ext uri="{FF2B5EF4-FFF2-40B4-BE49-F238E27FC236}">
                  <a16:creationId xmlns:a16="http://schemas.microsoft.com/office/drawing/2014/main" id="{9CAA484E-637D-428E-849E-A78DFB9D2CB9}"/>
                </a:ext>
              </a:extLst>
            </p:cNvPr>
            <p:cNvSpPr>
              <a:spLocks/>
            </p:cNvSpPr>
            <p:nvPr/>
          </p:nvSpPr>
          <p:spPr bwMode="auto">
            <a:xfrm>
              <a:off x="2478836" y="2458249"/>
              <a:ext cx="147680" cy="45069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390197715 w 21600"/>
                <a:gd name="T17" fmla="*/ 0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21567"/>
                  </a:moveTo>
                  <a:lnTo>
                    <a:pt x="21191" y="17500"/>
                  </a:lnTo>
                  <a:lnTo>
                    <a:pt x="21191" y="13467"/>
                  </a:lnTo>
                  <a:lnTo>
                    <a:pt x="19553" y="9900"/>
                  </a:lnTo>
                  <a:lnTo>
                    <a:pt x="19246" y="7233"/>
                  </a:lnTo>
                  <a:lnTo>
                    <a:pt x="18427" y="4833"/>
                  </a:lnTo>
                  <a:lnTo>
                    <a:pt x="11158" y="3200"/>
                  </a:lnTo>
                  <a:lnTo>
                    <a:pt x="13643" y="3"/>
                  </a:lnTo>
                  <a:lnTo>
                    <a:pt x="409" y="0"/>
                  </a:lnTo>
                  <a:lnTo>
                    <a:pt x="0" y="2233"/>
                  </a:lnTo>
                  <a:lnTo>
                    <a:pt x="6142" y="4367"/>
                  </a:lnTo>
                  <a:lnTo>
                    <a:pt x="3788" y="7333"/>
                  </a:lnTo>
                  <a:lnTo>
                    <a:pt x="6347" y="11367"/>
                  </a:lnTo>
                  <a:lnTo>
                    <a:pt x="6449" y="14700"/>
                  </a:lnTo>
                  <a:lnTo>
                    <a:pt x="6654" y="19267"/>
                  </a:lnTo>
                  <a:lnTo>
                    <a:pt x="11977" y="21600"/>
                  </a:lnTo>
                  <a:lnTo>
                    <a:pt x="21600" y="21567"/>
                  </a:lnTo>
                  <a:close/>
                  <a:moveTo>
                    <a:pt x="21600" y="21567"/>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1" name="Freeform 43">
              <a:extLst>
                <a:ext uri="{FF2B5EF4-FFF2-40B4-BE49-F238E27FC236}">
                  <a16:creationId xmlns:a16="http://schemas.microsoft.com/office/drawing/2014/main" id="{62B4C993-5255-4739-A682-94D60CE66D68}"/>
                </a:ext>
              </a:extLst>
            </p:cNvPr>
            <p:cNvSpPr>
              <a:spLocks/>
            </p:cNvSpPr>
            <p:nvPr/>
          </p:nvSpPr>
          <p:spPr bwMode="auto">
            <a:xfrm>
              <a:off x="1289739" y="2524978"/>
              <a:ext cx="276763" cy="298642"/>
            </a:xfrm>
            <a:custGeom>
              <a:avLst/>
              <a:gdLst>
                <a:gd name="T0" fmla="*/ 4072227 w 21600"/>
                <a:gd name="T1" fmla="*/ 8695609 h 21600"/>
                <a:gd name="T2" fmla="*/ 5445194 w 21600"/>
                <a:gd name="T3" fmla="*/ 7293438 h 21600"/>
                <a:gd name="T4" fmla="*/ 6325467 w 21600"/>
                <a:gd name="T5" fmla="*/ 5898932 h 21600"/>
                <a:gd name="T6" fmla="*/ 7468161 w 21600"/>
                <a:gd name="T7" fmla="*/ 4630811 h 21600"/>
                <a:gd name="T8" fmla="*/ 6293317 w 21600"/>
                <a:gd name="T9" fmla="*/ 4109883 h 21600"/>
                <a:gd name="T10" fmla="*/ 6234875 w 21600"/>
                <a:gd name="T11" fmla="*/ 1954500 h 21600"/>
                <a:gd name="T12" fmla="*/ 5396793 w 21600"/>
                <a:gd name="T13" fmla="*/ 140490 h 21600"/>
                <a:gd name="T14" fmla="*/ 3493442 w 21600"/>
                <a:gd name="T15" fmla="*/ 0 h 21600"/>
                <a:gd name="T16" fmla="*/ 2170253 w 21600"/>
                <a:gd name="T17" fmla="*/ 350242 h 21600"/>
                <a:gd name="T18" fmla="*/ 1464580 w 21600"/>
                <a:gd name="T19" fmla="*/ 1990736 h 21600"/>
                <a:gd name="T20" fmla="*/ 0 w 21600"/>
                <a:gd name="T21" fmla="*/ 2494349 h 21600"/>
                <a:gd name="T22" fmla="*/ 161120 w 21600"/>
                <a:gd name="T23" fmla="*/ 4648126 h 21600"/>
                <a:gd name="T24" fmla="*/ 949072 w 21600"/>
                <a:gd name="T25" fmla="*/ 6398512 h 21600"/>
                <a:gd name="T26" fmla="*/ 2204485 w 21600"/>
                <a:gd name="T27" fmla="*/ 7770486 h 21600"/>
                <a:gd name="T28" fmla="*/ 4072227 w 21600"/>
                <a:gd name="T29" fmla="*/ 8695609 h 21600"/>
                <a:gd name="T30" fmla="*/ 4072227 w 21600"/>
                <a:gd name="T31" fmla="*/ 8695609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1778" y="21600"/>
                  </a:moveTo>
                  <a:lnTo>
                    <a:pt x="15749" y="18117"/>
                  </a:lnTo>
                  <a:lnTo>
                    <a:pt x="18295" y="14653"/>
                  </a:lnTo>
                  <a:lnTo>
                    <a:pt x="21600" y="11503"/>
                  </a:lnTo>
                  <a:lnTo>
                    <a:pt x="18202" y="10209"/>
                  </a:lnTo>
                  <a:lnTo>
                    <a:pt x="18033" y="4855"/>
                  </a:lnTo>
                  <a:lnTo>
                    <a:pt x="15609" y="349"/>
                  </a:lnTo>
                  <a:lnTo>
                    <a:pt x="10104" y="0"/>
                  </a:lnTo>
                  <a:lnTo>
                    <a:pt x="6277" y="870"/>
                  </a:lnTo>
                  <a:lnTo>
                    <a:pt x="4236" y="4945"/>
                  </a:lnTo>
                  <a:lnTo>
                    <a:pt x="0" y="6196"/>
                  </a:lnTo>
                  <a:lnTo>
                    <a:pt x="466" y="11546"/>
                  </a:lnTo>
                  <a:lnTo>
                    <a:pt x="2745" y="15894"/>
                  </a:lnTo>
                  <a:lnTo>
                    <a:pt x="6376" y="19302"/>
                  </a:lnTo>
                  <a:lnTo>
                    <a:pt x="11778" y="21600"/>
                  </a:lnTo>
                  <a:close/>
                  <a:moveTo>
                    <a:pt x="11778"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2" name="Freeform 44">
              <a:extLst>
                <a:ext uri="{FF2B5EF4-FFF2-40B4-BE49-F238E27FC236}">
                  <a16:creationId xmlns:a16="http://schemas.microsoft.com/office/drawing/2014/main" id="{4A673D7D-F799-4C4D-B022-C6522EA32F95}"/>
                </a:ext>
              </a:extLst>
            </p:cNvPr>
            <p:cNvSpPr>
              <a:spLocks/>
            </p:cNvSpPr>
            <p:nvPr/>
          </p:nvSpPr>
          <p:spPr bwMode="auto">
            <a:xfrm>
              <a:off x="1025009" y="2269000"/>
              <a:ext cx="273481" cy="16080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182810416 h 21600"/>
                <a:gd name="T10" fmla="*/ 2147483646 w 21600"/>
                <a:gd name="T11" fmla="*/ 0 h 21600"/>
                <a:gd name="T12" fmla="*/ 2147483646 w 21600"/>
                <a:gd name="T13" fmla="*/ 721990442 h 21600"/>
                <a:gd name="T14" fmla="*/ 2147483646 w 21600"/>
                <a:gd name="T15" fmla="*/ 2147483646 h 21600"/>
                <a:gd name="T16" fmla="*/ 0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0720" y="21600"/>
                  </a:moveTo>
                  <a:lnTo>
                    <a:pt x="14228" y="14308"/>
                  </a:lnTo>
                  <a:lnTo>
                    <a:pt x="19413" y="13248"/>
                  </a:lnTo>
                  <a:lnTo>
                    <a:pt x="18945" y="6950"/>
                  </a:lnTo>
                  <a:lnTo>
                    <a:pt x="21600" y="115"/>
                  </a:lnTo>
                  <a:lnTo>
                    <a:pt x="16375" y="0"/>
                  </a:lnTo>
                  <a:lnTo>
                    <a:pt x="10213" y="454"/>
                  </a:lnTo>
                  <a:lnTo>
                    <a:pt x="5847" y="3503"/>
                  </a:lnTo>
                  <a:lnTo>
                    <a:pt x="0" y="4630"/>
                  </a:lnTo>
                  <a:lnTo>
                    <a:pt x="2729" y="9734"/>
                  </a:lnTo>
                  <a:lnTo>
                    <a:pt x="9005" y="9801"/>
                  </a:lnTo>
                  <a:lnTo>
                    <a:pt x="6120" y="16562"/>
                  </a:lnTo>
                  <a:lnTo>
                    <a:pt x="10720" y="21600"/>
                  </a:lnTo>
                  <a:close/>
                  <a:moveTo>
                    <a:pt x="1072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3" name="Freeform 45">
              <a:extLst>
                <a:ext uri="{FF2B5EF4-FFF2-40B4-BE49-F238E27FC236}">
                  <a16:creationId xmlns:a16="http://schemas.microsoft.com/office/drawing/2014/main" id="{517410CB-2934-45FA-9C9A-968DD28496A4}"/>
                </a:ext>
              </a:extLst>
            </p:cNvPr>
            <p:cNvSpPr>
              <a:spLocks/>
            </p:cNvSpPr>
            <p:nvPr/>
          </p:nvSpPr>
          <p:spPr bwMode="auto">
            <a:xfrm>
              <a:off x="1025009" y="2157419"/>
              <a:ext cx="255979" cy="71106"/>
            </a:xfrm>
            <a:custGeom>
              <a:avLst/>
              <a:gdLst>
                <a:gd name="T0" fmla="*/ 0 w 21600"/>
                <a:gd name="T1" fmla="*/ 492952 h 21600"/>
                <a:gd name="T2" fmla="*/ 1487723 w 21600"/>
                <a:gd name="T3" fmla="*/ 435143 h 21600"/>
                <a:gd name="T4" fmla="*/ 3183352 w 21600"/>
                <a:gd name="T5" fmla="*/ 322539 h 21600"/>
                <a:gd name="T6" fmla="*/ 4769567 w 21600"/>
                <a:gd name="T7" fmla="*/ 359056 h 21600"/>
                <a:gd name="T8" fmla="*/ 6388596 w 21600"/>
                <a:gd name="T9" fmla="*/ 404698 h 21600"/>
                <a:gd name="T10" fmla="*/ 5666628 w 21600"/>
                <a:gd name="T11" fmla="*/ 143025 h 21600"/>
                <a:gd name="T12" fmla="*/ 4222690 w 21600"/>
                <a:gd name="T13" fmla="*/ 0 h 21600"/>
                <a:gd name="T14" fmla="*/ 2614599 w 21600"/>
                <a:gd name="T15" fmla="*/ 36517 h 21600"/>
                <a:gd name="T16" fmla="*/ 711031 w 21600"/>
                <a:gd name="T17" fmla="*/ 139968 h 21600"/>
                <a:gd name="T18" fmla="*/ 0 w 21600"/>
                <a:gd name="T19" fmla="*/ 492952 h 21600"/>
                <a:gd name="T20" fmla="*/ 0 w 21600"/>
                <a:gd name="T21" fmla="*/ 492952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1600"/>
                  </a:moveTo>
                  <a:lnTo>
                    <a:pt x="5030" y="19067"/>
                  </a:lnTo>
                  <a:lnTo>
                    <a:pt x="10763" y="14133"/>
                  </a:lnTo>
                  <a:lnTo>
                    <a:pt x="16126" y="15733"/>
                  </a:lnTo>
                  <a:lnTo>
                    <a:pt x="21600" y="17733"/>
                  </a:lnTo>
                  <a:lnTo>
                    <a:pt x="19159" y="6267"/>
                  </a:lnTo>
                  <a:lnTo>
                    <a:pt x="14277" y="0"/>
                  </a:lnTo>
                  <a:lnTo>
                    <a:pt x="8840" y="1600"/>
                  </a:lnTo>
                  <a:lnTo>
                    <a:pt x="2404" y="6133"/>
                  </a:lnTo>
                  <a:lnTo>
                    <a:pt x="0" y="21600"/>
                  </a:lnTo>
                  <a:close/>
                  <a:moveTo>
                    <a:pt x="0"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4" name="Freeform 46">
              <a:extLst>
                <a:ext uri="{FF2B5EF4-FFF2-40B4-BE49-F238E27FC236}">
                  <a16:creationId xmlns:a16="http://schemas.microsoft.com/office/drawing/2014/main" id="{70BBE01F-D48F-47E1-9DDC-9C1A54FADFDC}"/>
                </a:ext>
              </a:extLst>
            </p:cNvPr>
            <p:cNvSpPr>
              <a:spLocks/>
            </p:cNvSpPr>
            <p:nvPr/>
          </p:nvSpPr>
          <p:spPr bwMode="auto">
            <a:xfrm>
              <a:off x="4759671" y="6327290"/>
              <a:ext cx="203470" cy="180497"/>
            </a:xfrm>
            <a:custGeom>
              <a:avLst/>
              <a:gdLst>
                <a:gd name="T0" fmla="*/ 148484748 w 21600"/>
                <a:gd name="T1" fmla="*/ 467117527 h 21600"/>
                <a:gd name="T2" fmla="*/ 0 w 21600"/>
                <a:gd name="T3" fmla="*/ 257671950 h 21600"/>
                <a:gd name="T4" fmla="*/ 186095674 w 21600"/>
                <a:gd name="T5" fmla="*/ 117124863 h 21600"/>
                <a:gd name="T6" fmla="*/ 316772578 w 21600"/>
                <a:gd name="T7" fmla="*/ 27550570 h 21600"/>
                <a:gd name="T8" fmla="*/ 512751955 w 21600"/>
                <a:gd name="T9" fmla="*/ 0 h 21600"/>
                <a:gd name="T10" fmla="*/ 659282392 w 21600"/>
                <a:gd name="T11" fmla="*/ 74414313 h 21600"/>
                <a:gd name="T12" fmla="*/ 754302297 w 21600"/>
                <a:gd name="T13" fmla="*/ 210829393 h 21600"/>
                <a:gd name="T14" fmla="*/ 629562348 w 21600"/>
                <a:gd name="T15" fmla="*/ 301766303 h 21600"/>
                <a:gd name="T16" fmla="*/ 413782500 w 21600"/>
                <a:gd name="T17" fmla="*/ 366536460 h 21600"/>
                <a:gd name="T18" fmla="*/ 148484748 w 21600"/>
                <a:gd name="T19" fmla="*/ 467117527 h 21600"/>
                <a:gd name="T20" fmla="*/ 148484748 w 21600"/>
                <a:gd name="T21" fmla="*/ 4671175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4252" y="21600"/>
                  </a:moveTo>
                  <a:lnTo>
                    <a:pt x="0" y="11915"/>
                  </a:lnTo>
                  <a:lnTo>
                    <a:pt x="5329" y="5416"/>
                  </a:lnTo>
                  <a:lnTo>
                    <a:pt x="9071" y="1274"/>
                  </a:lnTo>
                  <a:lnTo>
                    <a:pt x="14683" y="0"/>
                  </a:lnTo>
                  <a:lnTo>
                    <a:pt x="18879" y="3441"/>
                  </a:lnTo>
                  <a:lnTo>
                    <a:pt x="21600" y="9749"/>
                  </a:lnTo>
                  <a:lnTo>
                    <a:pt x="18028" y="13954"/>
                  </a:lnTo>
                  <a:lnTo>
                    <a:pt x="11849" y="16949"/>
                  </a:lnTo>
                  <a:lnTo>
                    <a:pt x="4252" y="21600"/>
                  </a:lnTo>
                  <a:close/>
                  <a:moveTo>
                    <a:pt x="4252" y="21600"/>
                  </a:moveTo>
                </a:path>
              </a:pathLst>
            </a:custGeom>
            <a:solidFill>
              <a:srgbClr val="6F071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5" name="Freeform 47">
              <a:extLst>
                <a:ext uri="{FF2B5EF4-FFF2-40B4-BE49-F238E27FC236}">
                  <a16:creationId xmlns:a16="http://schemas.microsoft.com/office/drawing/2014/main" id="{8261F8EA-2E49-43D6-A54F-8AD42067B7D0}"/>
                </a:ext>
              </a:extLst>
            </p:cNvPr>
            <p:cNvSpPr>
              <a:spLocks/>
            </p:cNvSpPr>
            <p:nvPr/>
          </p:nvSpPr>
          <p:spPr bwMode="auto">
            <a:xfrm>
              <a:off x="5200522" y="5845042"/>
              <a:ext cx="143305" cy="144398"/>
            </a:xfrm>
            <a:custGeom>
              <a:avLst/>
              <a:gdLst>
                <a:gd name="T0" fmla="*/ 0 w 21600"/>
                <a:gd name="T1" fmla="*/ 1495139 h 21600"/>
                <a:gd name="T2" fmla="*/ 234892 w 21600"/>
                <a:gd name="T3" fmla="*/ 645356 h 21600"/>
                <a:gd name="T4" fmla="*/ 918166 w 21600"/>
                <a:gd name="T5" fmla="*/ 0 h 21600"/>
                <a:gd name="T6" fmla="*/ 2002250 w 21600"/>
                <a:gd name="T7" fmla="*/ 116514 h 21600"/>
                <a:gd name="T8" fmla="*/ 1959791 w 21600"/>
                <a:gd name="T9" fmla="*/ 1166864 h 21600"/>
                <a:gd name="T10" fmla="*/ 1601431 w 21600"/>
                <a:gd name="T11" fmla="*/ 2032926 h 21600"/>
                <a:gd name="T12" fmla="*/ 779399 w 21600"/>
                <a:gd name="T13" fmla="*/ 1914618 h 21600"/>
                <a:gd name="T14" fmla="*/ 0 w 21600"/>
                <a:gd name="T15" fmla="*/ 1495139 h 21600"/>
                <a:gd name="T16" fmla="*/ 0 w 21600"/>
                <a:gd name="T17" fmla="*/ 14951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5886"/>
                  </a:moveTo>
                  <a:lnTo>
                    <a:pt x="2534" y="6857"/>
                  </a:lnTo>
                  <a:lnTo>
                    <a:pt x="9905" y="0"/>
                  </a:lnTo>
                  <a:lnTo>
                    <a:pt x="21600" y="1238"/>
                  </a:lnTo>
                  <a:lnTo>
                    <a:pt x="21142" y="12398"/>
                  </a:lnTo>
                  <a:lnTo>
                    <a:pt x="17276" y="21600"/>
                  </a:lnTo>
                  <a:lnTo>
                    <a:pt x="8408" y="20343"/>
                  </a:lnTo>
                  <a:lnTo>
                    <a:pt x="0" y="15886"/>
                  </a:lnTo>
                  <a:close/>
                  <a:moveTo>
                    <a:pt x="0" y="1588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6" name="Freeform 48">
              <a:extLst>
                <a:ext uri="{FF2B5EF4-FFF2-40B4-BE49-F238E27FC236}">
                  <a16:creationId xmlns:a16="http://schemas.microsoft.com/office/drawing/2014/main" id="{C2CB5570-8448-4560-B96B-372ADBCCD8BC}"/>
                </a:ext>
              </a:extLst>
            </p:cNvPr>
            <p:cNvSpPr>
              <a:spLocks/>
            </p:cNvSpPr>
            <p:nvPr/>
          </p:nvSpPr>
          <p:spPr bwMode="auto">
            <a:xfrm>
              <a:off x="6059254" y="4011623"/>
              <a:ext cx="33911" cy="96265"/>
            </a:xfrm>
            <a:custGeom>
              <a:avLst/>
              <a:gdLst>
                <a:gd name="T0" fmla="*/ 3021036 w 21600"/>
                <a:gd name="T1" fmla="*/ 1580919868 h 21600"/>
                <a:gd name="T2" fmla="*/ 2879369 w 21600"/>
                <a:gd name="T3" fmla="*/ 733661216 h 21600"/>
                <a:gd name="T4" fmla="*/ 1180190 w 21600"/>
                <a:gd name="T5" fmla="*/ 0 h 21600"/>
                <a:gd name="T6" fmla="*/ 0 w 21600"/>
                <a:gd name="T7" fmla="*/ 1091785063 h 21600"/>
                <a:gd name="T8" fmla="*/ 3021036 w 21600"/>
                <a:gd name="T9" fmla="*/ 1580919868 h 21600"/>
                <a:gd name="T10" fmla="*/ 3021036 w 21600"/>
                <a:gd name="T11" fmla="*/ 1580919868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20587" y="10024"/>
                  </a:lnTo>
                  <a:lnTo>
                    <a:pt x="8438" y="0"/>
                  </a:lnTo>
                  <a:lnTo>
                    <a:pt x="0" y="14917"/>
                  </a:lnTo>
                  <a:lnTo>
                    <a:pt x="21600" y="21600"/>
                  </a:lnTo>
                  <a:close/>
                  <a:moveTo>
                    <a:pt x="2160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7" name="Freeform 49">
              <a:extLst>
                <a:ext uri="{FF2B5EF4-FFF2-40B4-BE49-F238E27FC236}">
                  <a16:creationId xmlns:a16="http://schemas.microsoft.com/office/drawing/2014/main" id="{ABB61DEC-3A4A-4AAE-A957-6EA4AAD816FD}"/>
                </a:ext>
              </a:extLst>
            </p:cNvPr>
            <p:cNvSpPr>
              <a:spLocks/>
            </p:cNvSpPr>
            <p:nvPr/>
          </p:nvSpPr>
          <p:spPr bwMode="auto">
            <a:xfrm>
              <a:off x="6094260" y="3932860"/>
              <a:ext cx="47038" cy="78763"/>
            </a:xfrm>
            <a:custGeom>
              <a:avLst/>
              <a:gdLst>
                <a:gd name="T0" fmla="*/ 5105476 w 21600"/>
                <a:gd name="T1" fmla="*/ 474251798 h 21600"/>
                <a:gd name="T2" fmla="*/ 21518167 w 21600"/>
                <a:gd name="T3" fmla="*/ 0 h 21600"/>
                <a:gd name="T4" fmla="*/ 0 w 21600"/>
                <a:gd name="T5" fmla="*/ 148511911 h 21600"/>
                <a:gd name="T6" fmla="*/ 5105476 w 21600"/>
                <a:gd name="T7" fmla="*/ 474251798 h 21600"/>
                <a:gd name="T8" fmla="*/ 5105476 w 21600"/>
                <a:gd name="T9" fmla="*/ 47425179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5125" y="21600"/>
                  </a:moveTo>
                  <a:lnTo>
                    <a:pt x="21600" y="0"/>
                  </a:lnTo>
                  <a:lnTo>
                    <a:pt x="0" y="6764"/>
                  </a:lnTo>
                  <a:lnTo>
                    <a:pt x="5125" y="21600"/>
                  </a:lnTo>
                  <a:close/>
                  <a:moveTo>
                    <a:pt x="5125"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8" name="Freeform 50">
              <a:extLst>
                <a:ext uri="{FF2B5EF4-FFF2-40B4-BE49-F238E27FC236}">
                  <a16:creationId xmlns:a16="http://schemas.microsoft.com/office/drawing/2014/main" id="{56547F02-A735-4384-B2AE-D4D083E0D52B}"/>
                </a:ext>
              </a:extLst>
            </p:cNvPr>
            <p:cNvSpPr>
              <a:spLocks/>
            </p:cNvSpPr>
            <p:nvPr/>
          </p:nvSpPr>
          <p:spPr bwMode="auto">
            <a:xfrm>
              <a:off x="6395089" y="4534520"/>
              <a:ext cx="30630" cy="88608"/>
            </a:xfrm>
            <a:custGeom>
              <a:avLst/>
              <a:gdLst>
                <a:gd name="T0" fmla="*/ 1054613 w 21600"/>
                <a:gd name="T1" fmla="*/ 961421716 h 21600"/>
                <a:gd name="T2" fmla="*/ 1640442 w 21600"/>
                <a:gd name="T3" fmla="*/ 0 h 21600"/>
                <a:gd name="T4" fmla="*/ 0 w 21600"/>
                <a:gd name="T5" fmla="*/ 532835459 h 21600"/>
                <a:gd name="T6" fmla="*/ 1054613 w 21600"/>
                <a:gd name="T7" fmla="*/ 961421716 h 21600"/>
                <a:gd name="T8" fmla="*/ 1054613 w 21600"/>
                <a:gd name="T9" fmla="*/ 961421716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3886" y="21600"/>
                  </a:moveTo>
                  <a:lnTo>
                    <a:pt x="21600" y="0"/>
                  </a:lnTo>
                  <a:lnTo>
                    <a:pt x="0" y="11971"/>
                  </a:lnTo>
                  <a:lnTo>
                    <a:pt x="13886" y="21600"/>
                  </a:lnTo>
                  <a:close/>
                  <a:moveTo>
                    <a:pt x="13886" y="21600"/>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9" name="Freeform 51">
              <a:extLst>
                <a:ext uri="{FF2B5EF4-FFF2-40B4-BE49-F238E27FC236}">
                  <a16:creationId xmlns:a16="http://schemas.microsoft.com/office/drawing/2014/main" id="{778DDF25-8BE1-4692-AAA1-6F05A813BF26}"/>
                </a:ext>
              </a:extLst>
            </p:cNvPr>
            <p:cNvSpPr>
              <a:spLocks/>
            </p:cNvSpPr>
            <p:nvPr/>
          </p:nvSpPr>
          <p:spPr bwMode="auto">
            <a:xfrm>
              <a:off x="3571668" y="3897855"/>
              <a:ext cx="123613" cy="130177"/>
            </a:xfrm>
            <a:custGeom>
              <a:avLst/>
              <a:gdLst>
                <a:gd name="T0" fmla="*/ 1005323532 w 21600"/>
                <a:gd name="T1" fmla="*/ 2147483646 h 21600"/>
                <a:gd name="T2" fmla="*/ 2147483646 w 21600"/>
                <a:gd name="T3" fmla="*/ 2147483646 h 21600"/>
                <a:gd name="T4" fmla="*/ 2147483646 w 21600"/>
                <a:gd name="T5" fmla="*/ 2147483646 h 21600"/>
                <a:gd name="T6" fmla="*/ 2147483646 w 21600"/>
                <a:gd name="T7" fmla="*/ 1487201280 h 21600"/>
                <a:gd name="T8" fmla="*/ 2147483646 w 21600"/>
                <a:gd name="T9" fmla="*/ 0 h 21600"/>
                <a:gd name="T10" fmla="*/ 0 w 21600"/>
                <a:gd name="T11" fmla="*/ 2147483646 h 21600"/>
                <a:gd name="T12" fmla="*/ 1005323532 w 21600"/>
                <a:gd name="T13" fmla="*/ 2147483646 h 21600"/>
                <a:gd name="T14" fmla="*/ 1005323532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3064" y="21600"/>
                  </a:moveTo>
                  <a:lnTo>
                    <a:pt x="7813" y="15484"/>
                  </a:lnTo>
                  <a:lnTo>
                    <a:pt x="8426" y="8056"/>
                  </a:lnTo>
                  <a:lnTo>
                    <a:pt x="21600" y="3323"/>
                  </a:lnTo>
                  <a:lnTo>
                    <a:pt x="11133" y="0"/>
                  </a:lnTo>
                  <a:lnTo>
                    <a:pt x="0" y="7765"/>
                  </a:lnTo>
                  <a:lnTo>
                    <a:pt x="3064" y="21600"/>
                  </a:lnTo>
                  <a:close/>
                  <a:moveTo>
                    <a:pt x="3064"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0" name="Freeform 52">
              <a:extLst>
                <a:ext uri="{FF2B5EF4-FFF2-40B4-BE49-F238E27FC236}">
                  <a16:creationId xmlns:a16="http://schemas.microsoft.com/office/drawing/2014/main" id="{F1767BC0-E7CE-4CB7-B45D-3DD57A0D6C03}"/>
                </a:ext>
              </a:extLst>
            </p:cNvPr>
            <p:cNvSpPr>
              <a:spLocks/>
            </p:cNvSpPr>
            <p:nvPr/>
          </p:nvSpPr>
          <p:spPr bwMode="auto">
            <a:xfrm>
              <a:off x="4627305" y="2347762"/>
              <a:ext cx="1128931" cy="8127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0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7939" y="19590"/>
                  </a:moveTo>
                  <a:lnTo>
                    <a:pt x="6971" y="18125"/>
                  </a:lnTo>
                  <a:lnTo>
                    <a:pt x="5989" y="16626"/>
                  </a:lnTo>
                  <a:lnTo>
                    <a:pt x="5105" y="15195"/>
                  </a:lnTo>
                  <a:lnTo>
                    <a:pt x="3873" y="12839"/>
                  </a:lnTo>
                  <a:lnTo>
                    <a:pt x="3336" y="12025"/>
                  </a:lnTo>
                  <a:lnTo>
                    <a:pt x="2083" y="10521"/>
                  </a:lnTo>
                  <a:lnTo>
                    <a:pt x="1031" y="9403"/>
                  </a:lnTo>
                  <a:lnTo>
                    <a:pt x="0" y="8926"/>
                  </a:lnTo>
                  <a:lnTo>
                    <a:pt x="0" y="6609"/>
                  </a:lnTo>
                  <a:lnTo>
                    <a:pt x="687" y="5724"/>
                  </a:lnTo>
                  <a:lnTo>
                    <a:pt x="1669" y="5656"/>
                  </a:lnTo>
                  <a:lnTo>
                    <a:pt x="2160" y="4633"/>
                  </a:lnTo>
                  <a:lnTo>
                    <a:pt x="3436" y="4633"/>
                  </a:lnTo>
                  <a:lnTo>
                    <a:pt x="4025" y="6064"/>
                  </a:lnTo>
                  <a:lnTo>
                    <a:pt x="5253" y="6814"/>
                  </a:lnTo>
                  <a:lnTo>
                    <a:pt x="6824" y="6609"/>
                  </a:lnTo>
                  <a:lnTo>
                    <a:pt x="8002" y="7018"/>
                  </a:lnTo>
                  <a:lnTo>
                    <a:pt x="9475" y="6269"/>
                  </a:lnTo>
                  <a:lnTo>
                    <a:pt x="10456" y="4770"/>
                  </a:lnTo>
                  <a:lnTo>
                    <a:pt x="11880" y="6064"/>
                  </a:lnTo>
                  <a:lnTo>
                    <a:pt x="13500" y="6064"/>
                  </a:lnTo>
                  <a:lnTo>
                    <a:pt x="14531" y="3611"/>
                  </a:lnTo>
                  <a:lnTo>
                    <a:pt x="15415" y="1908"/>
                  </a:lnTo>
                  <a:lnTo>
                    <a:pt x="14776" y="681"/>
                  </a:lnTo>
                  <a:lnTo>
                    <a:pt x="15905" y="0"/>
                  </a:lnTo>
                  <a:lnTo>
                    <a:pt x="16740" y="409"/>
                  </a:lnTo>
                  <a:lnTo>
                    <a:pt x="16691" y="2385"/>
                  </a:lnTo>
                  <a:lnTo>
                    <a:pt x="16936" y="3816"/>
                  </a:lnTo>
                  <a:lnTo>
                    <a:pt x="17575" y="4770"/>
                  </a:lnTo>
                  <a:lnTo>
                    <a:pt x="18115" y="6746"/>
                  </a:lnTo>
                  <a:lnTo>
                    <a:pt x="18311" y="9199"/>
                  </a:lnTo>
                  <a:lnTo>
                    <a:pt x="16936" y="9539"/>
                  </a:lnTo>
                  <a:lnTo>
                    <a:pt x="16445" y="11379"/>
                  </a:lnTo>
                  <a:lnTo>
                    <a:pt x="17907" y="11634"/>
                  </a:lnTo>
                  <a:lnTo>
                    <a:pt x="18753" y="13015"/>
                  </a:lnTo>
                  <a:lnTo>
                    <a:pt x="19636" y="14445"/>
                  </a:lnTo>
                  <a:lnTo>
                    <a:pt x="20716" y="17103"/>
                  </a:lnTo>
                  <a:lnTo>
                    <a:pt x="21551" y="17239"/>
                  </a:lnTo>
                  <a:lnTo>
                    <a:pt x="21600" y="18874"/>
                  </a:lnTo>
                  <a:lnTo>
                    <a:pt x="20373" y="18943"/>
                  </a:lnTo>
                  <a:lnTo>
                    <a:pt x="19195" y="19079"/>
                  </a:lnTo>
                  <a:lnTo>
                    <a:pt x="18262" y="20578"/>
                  </a:lnTo>
                  <a:lnTo>
                    <a:pt x="17133" y="21123"/>
                  </a:lnTo>
                  <a:lnTo>
                    <a:pt x="15365" y="21259"/>
                  </a:lnTo>
                  <a:lnTo>
                    <a:pt x="13991" y="21191"/>
                  </a:lnTo>
                  <a:lnTo>
                    <a:pt x="13009" y="21600"/>
                  </a:lnTo>
                  <a:lnTo>
                    <a:pt x="12171" y="20506"/>
                  </a:lnTo>
                  <a:lnTo>
                    <a:pt x="10898" y="19147"/>
                  </a:lnTo>
                  <a:lnTo>
                    <a:pt x="9564" y="18956"/>
                  </a:lnTo>
                  <a:lnTo>
                    <a:pt x="7939" y="19590"/>
                  </a:lnTo>
                  <a:close/>
                  <a:moveTo>
                    <a:pt x="7939" y="1959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1" name="Oval 53">
              <a:extLst>
                <a:ext uri="{FF2B5EF4-FFF2-40B4-BE49-F238E27FC236}">
                  <a16:creationId xmlns:a16="http://schemas.microsoft.com/office/drawing/2014/main" id="{076DF353-B1AF-4370-84EC-1B7C220AEDA0}"/>
                </a:ext>
              </a:extLst>
            </p:cNvPr>
            <p:cNvSpPr>
              <a:spLocks/>
            </p:cNvSpPr>
            <p:nvPr/>
          </p:nvSpPr>
          <p:spPr bwMode="auto">
            <a:xfrm rot="18196973">
              <a:off x="3220517" y="3141952"/>
              <a:ext cx="70011" cy="35006"/>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2" name="Oval 54">
              <a:extLst>
                <a:ext uri="{FF2B5EF4-FFF2-40B4-BE49-F238E27FC236}">
                  <a16:creationId xmlns:a16="http://schemas.microsoft.com/office/drawing/2014/main" id="{01A41633-B614-4B3A-9E82-79574ED547B8}"/>
                </a:ext>
              </a:extLst>
            </p:cNvPr>
            <p:cNvSpPr>
              <a:spLocks/>
            </p:cNvSpPr>
            <p:nvPr/>
          </p:nvSpPr>
          <p:spPr bwMode="auto">
            <a:xfrm rot="17652526">
              <a:off x="3049864" y="3441688"/>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3" name="Oval 55">
              <a:extLst>
                <a:ext uri="{FF2B5EF4-FFF2-40B4-BE49-F238E27FC236}">
                  <a16:creationId xmlns:a16="http://schemas.microsoft.com/office/drawing/2014/main" id="{DE5FBD9A-5373-4B2B-9117-7AD30DBE53B0}"/>
                </a:ext>
              </a:extLst>
            </p:cNvPr>
            <p:cNvSpPr>
              <a:spLocks/>
            </p:cNvSpPr>
            <p:nvPr/>
          </p:nvSpPr>
          <p:spPr bwMode="auto">
            <a:xfrm rot="16412833">
              <a:off x="3131909" y="3337765"/>
              <a:ext cx="35006" cy="17503"/>
            </a:xfrm>
            <a:prstGeom prst="ellipse">
              <a:avLst/>
            </a:prstGeom>
            <a:solidFill>
              <a:srgbClr val="E6E6E6"/>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4" name="Oval 56">
              <a:extLst>
                <a:ext uri="{FF2B5EF4-FFF2-40B4-BE49-F238E27FC236}">
                  <a16:creationId xmlns:a16="http://schemas.microsoft.com/office/drawing/2014/main" id="{11C7C169-7C06-4C44-8031-0DFD780C3BFC}"/>
                </a:ext>
              </a:extLst>
            </p:cNvPr>
            <p:cNvSpPr>
              <a:spLocks/>
            </p:cNvSpPr>
            <p:nvPr/>
          </p:nvSpPr>
          <p:spPr bwMode="auto">
            <a:xfrm rot="17652526">
              <a:off x="6474945" y="4624221"/>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5" name="Oval 57">
              <a:extLst>
                <a:ext uri="{FF2B5EF4-FFF2-40B4-BE49-F238E27FC236}">
                  <a16:creationId xmlns:a16="http://schemas.microsoft.com/office/drawing/2014/main" id="{A4484746-DAB7-4038-9C76-587352733FE8}"/>
                </a:ext>
              </a:extLst>
            </p:cNvPr>
            <p:cNvSpPr>
              <a:spLocks/>
            </p:cNvSpPr>
            <p:nvPr/>
          </p:nvSpPr>
          <p:spPr bwMode="auto">
            <a:xfrm rot="15817739">
              <a:off x="6544957" y="4667978"/>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6" name="Oval 58">
              <a:extLst>
                <a:ext uri="{FF2B5EF4-FFF2-40B4-BE49-F238E27FC236}">
                  <a16:creationId xmlns:a16="http://schemas.microsoft.com/office/drawing/2014/main" id="{31685DB4-AF0F-4F1E-851B-47E5A495EDBF}"/>
                </a:ext>
              </a:extLst>
            </p:cNvPr>
            <p:cNvSpPr>
              <a:spLocks/>
            </p:cNvSpPr>
            <p:nvPr/>
          </p:nvSpPr>
          <p:spPr bwMode="auto">
            <a:xfrm rot="10936610">
              <a:off x="6413686" y="4632973"/>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7" name="Freeform 59">
              <a:extLst>
                <a:ext uri="{FF2B5EF4-FFF2-40B4-BE49-F238E27FC236}">
                  <a16:creationId xmlns:a16="http://schemas.microsoft.com/office/drawing/2014/main" id="{626F63CB-E032-4163-BD4B-547FBC148FC6}"/>
                </a:ext>
              </a:extLst>
            </p:cNvPr>
            <p:cNvSpPr>
              <a:spLocks/>
            </p:cNvSpPr>
            <p:nvPr/>
          </p:nvSpPr>
          <p:spPr bwMode="auto">
            <a:xfrm>
              <a:off x="5393053" y="3459191"/>
              <a:ext cx="263636" cy="277857"/>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796" y="21600"/>
                  </a:moveTo>
                  <a:lnTo>
                    <a:pt x="0" y="16306"/>
                  </a:lnTo>
                  <a:lnTo>
                    <a:pt x="674" y="11135"/>
                  </a:lnTo>
                  <a:lnTo>
                    <a:pt x="184" y="5055"/>
                  </a:lnTo>
                  <a:lnTo>
                    <a:pt x="2933" y="2050"/>
                  </a:lnTo>
                  <a:lnTo>
                    <a:pt x="8484" y="1228"/>
                  </a:lnTo>
                  <a:lnTo>
                    <a:pt x="13254" y="0"/>
                  </a:lnTo>
                  <a:lnTo>
                    <a:pt x="16906" y="1731"/>
                  </a:lnTo>
                  <a:lnTo>
                    <a:pt x="21600" y="3928"/>
                  </a:lnTo>
                  <a:lnTo>
                    <a:pt x="18798" y="6830"/>
                  </a:lnTo>
                  <a:lnTo>
                    <a:pt x="17021" y="12284"/>
                  </a:lnTo>
                  <a:lnTo>
                    <a:pt x="13668" y="15754"/>
                  </a:lnTo>
                  <a:lnTo>
                    <a:pt x="11333" y="21507"/>
                  </a:lnTo>
                  <a:lnTo>
                    <a:pt x="6808" y="19878"/>
                  </a:lnTo>
                  <a:lnTo>
                    <a:pt x="796" y="21600"/>
                  </a:lnTo>
                  <a:close/>
                  <a:moveTo>
                    <a:pt x="796" y="21600"/>
                  </a:moveTo>
                </a:path>
              </a:pathLst>
            </a:custGeom>
            <a:solidFill>
              <a:srgbClr val="C0EDFE"/>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8" name="Rectangle 60">
              <a:extLst>
                <a:ext uri="{FF2B5EF4-FFF2-40B4-BE49-F238E27FC236}">
                  <a16:creationId xmlns:a16="http://schemas.microsoft.com/office/drawing/2014/main" id="{152C78AB-0455-427F-9EF9-78B579471CEE}"/>
                </a:ext>
              </a:extLst>
            </p:cNvPr>
            <p:cNvSpPr>
              <a:spLocks/>
            </p:cNvSpPr>
            <p:nvPr/>
          </p:nvSpPr>
          <p:spPr bwMode="auto">
            <a:xfrm>
              <a:off x="2677931" y="731031"/>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Algeria</a:t>
              </a:r>
            </a:p>
          </p:txBody>
        </p:sp>
        <p:sp>
          <p:nvSpPr>
            <p:cNvPr id="389" name="Rectangle 61">
              <a:extLst>
                <a:ext uri="{FF2B5EF4-FFF2-40B4-BE49-F238E27FC236}">
                  <a16:creationId xmlns:a16="http://schemas.microsoft.com/office/drawing/2014/main" id="{D4D5838C-AE75-435C-94AC-8C4AC0C268DC}"/>
                </a:ext>
              </a:extLst>
            </p:cNvPr>
            <p:cNvSpPr>
              <a:spLocks/>
            </p:cNvSpPr>
            <p:nvPr/>
          </p:nvSpPr>
          <p:spPr bwMode="auto">
            <a:xfrm>
              <a:off x="3876873" y="4494136"/>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Angola</a:t>
              </a:r>
            </a:p>
          </p:txBody>
        </p:sp>
        <p:sp>
          <p:nvSpPr>
            <p:cNvPr id="390" name="Rectangle 62">
              <a:extLst>
                <a:ext uri="{FF2B5EF4-FFF2-40B4-BE49-F238E27FC236}">
                  <a16:creationId xmlns:a16="http://schemas.microsoft.com/office/drawing/2014/main" id="{D29E04AD-A086-4C16-861F-98D1909ABA76}"/>
                </a:ext>
              </a:extLst>
            </p:cNvPr>
            <p:cNvSpPr>
              <a:spLocks/>
            </p:cNvSpPr>
            <p:nvPr/>
          </p:nvSpPr>
          <p:spPr bwMode="auto">
            <a:xfrm rot="16734410">
              <a:off x="2522979" y="2476733"/>
              <a:ext cx="3405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Benin</a:t>
              </a:r>
            </a:p>
          </p:txBody>
        </p:sp>
        <p:sp>
          <p:nvSpPr>
            <p:cNvPr id="391" name="Rectangle 63">
              <a:extLst>
                <a:ext uri="{FF2B5EF4-FFF2-40B4-BE49-F238E27FC236}">
                  <a16:creationId xmlns:a16="http://schemas.microsoft.com/office/drawing/2014/main" id="{816B7330-F577-4F3B-A1BA-392EF472DC8C}"/>
                </a:ext>
              </a:extLst>
            </p:cNvPr>
            <p:cNvSpPr>
              <a:spLocks/>
            </p:cNvSpPr>
            <p:nvPr/>
          </p:nvSpPr>
          <p:spPr bwMode="auto">
            <a:xfrm>
              <a:off x="4375704" y="5420607"/>
              <a:ext cx="76078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Botswana</a:t>
              </a:r>
            </a:p>
          </p:txBody>
        </p:sp>
        <p:sp>
          <p:nvSpPr>
            <p:cNvPr id="392" name="Rectangle 64">
              <a:extLst>
                <a:ext uri="{FF2B5EF4-FFF2-40B4-BE49-F238E27FC236}">
                  <a16:creationId xmlns:a16="http://schemas.microsoft.com/office/drawing/2014/main" id="{DD69925F-72D0-4D27-9B5F-A6C795F8AAB9}"/>
                </a:ext>
              </a:extLst>
            </p:cNvPr>
            <p:cNvSpPr>
              <a:spLocks/>
            </p:cNvSpPr>
            <p:nvPr/>
          </p:nvSpPr>
          <p:spPr bwMode="auto">
            <a:xfrm>
              <a:off x="2087239" y="2245323"/>
              <a:ext cx="547665" cy="2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Burkina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Faso</a:t>
              </a:r>
            </a:p>
          </p:txBody>
        </p:sp>
        <p:sp>
          <p:nvSpPr>
            <p:cNvPr id="393" name="Rectangle 65">
              <a:extLst>
                <a:ext uri="{FF2B5EF4-FFF2-40B4-BE49-F238E27FC236}">
                  <a16:creationId xmlns:a16="http://schemas.microsoft.com/office/drawing/2014/main" id="{766723CD-DF7F-41C2-BC90-F4B98B8F33A1}"/>
                </a:ext>
              </a:extLst>
            </p:cNvPr>
            <p:cNvSpPr>
              <a:spLocks/>
            </p:cNvSpPr>
            <p:nvPr/>
          </p:nvSpPr>
          <p:spPr bwMode="auto">
            <a:xfrm>
              <a:off x="3281777" y="2970214"/>
              <a:ext cx="797955"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Cameroon</a:t>
              </a:r>
            </a:p>
          </p:txBody>
        </p:sp>
        <p:sp>
          <p:nvSpPr>
            <p:cNvPr id="394" name="Rectangle 66">
              <a:extLst>
                <a:ext uri="{FF2B5EF4-FFF2-40B4-BE49-F238E27FC236}">
                  <a16:creationId xmlns:a16="http://schemas.microsoft.com/office/drawing/2014/main" id="{443CCA69-5BBC-4DFF-96E1-1A43540F4D3F}"/>
                </a:ext>
              </a:extLst>
            </p:cNvPr>
            <p:cNvSpPr>
              <a:spLocks/>
            </p:cNvSpPr>
            <p:nvPr/>
          </p:nvSpPr>
          <p:spPr bwMode="auto">
            <a:xfrm>
              <a:off x="4078505" y="2742464"/>
              <a:ext cx="867342" cy="28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Central African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Republic</a:t>
              </a:r>
            </a:p>
          </p:txBody>
        </p:sp>
        <p:sp>
          <p:nvSpPr>
            <p:cNvPr id="395" name="Rectangle 67">
              <a:extLst>
                <a:ext uri="{FF2B5EF4-FFF2-40B4-BE49-F238E27FC236}">
                  <a16:creationId xmlns:a16="http://schemas.microsoft.com/office/drawing/2014/main" id="{FEFDB11A-F24E-4BE8-BC20-1EDEDF26D78E}"/>
                </a:ext>
              </a:extLst>
            </p:cNvPr>
            <p:cNvSpPr>
              <a:spLocks/>
            </p:cNvSpPr>
            <p:nvPr/>
          </p:nvSpPr>
          <p:spPr bwMode="auto">
            <a:xfrm>
              <a:off x="3916651" y="2087499"/>
              <a:ext cx="468365"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prstClr val="black"/>
                  </a:solidFill>
                  <a:effectLst/>
                  <a:uLnTx/>
                  <a:uFillTx/>
                  <a:latin typeface="Helvetica" panose="020B0604020202020204" pitchFamily="34" charset="0"/>
                  <a:ea typeface="Heiti SC Light" charset="-122"/>
                  <a:sym typeface="Helvetica" panose="020B0604020202020204" pitchFamily="34" charset="0"/>
                </a:rPr>
                <a:t>Chad</a:t>
              </a:r>
            </a:p>
          </p:txBody>
        </p:sp>
        <p:sp>
          <p:nvSpPr>
            <p:cNvPr id="396" name="Rectangle 68">
              <a:extLst>
                <a:ext uri="{FF2B5EF4-FFF2-40B4-BE49-F238E27FC236}">
                  <a16:creationId xmlns:a16="http://schemas.microsoft.com/office/drawing/2014/main" id="{D6B1E1A9-690C-4349-88F2-7EDCAB978A87}"/>
                </a:ext>
              </a:extLst>
            </p:cNvPr>
            <p:cNvSpPr>
              <a:spLocks/>
            </p:cNvSpPr>
            <p:nvPr/>
          </p:nvSpPr>
          <p:spPr bwMode="auto">
            <a:xfrm>
              <a:off x="6283508" y="4334743"/>
              <a:ext cx="644311"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Comoros</a:t>
              </a:r>
            </a:p>
          </p:txBody>
        </p:sp>
        <p:sp>
          <p:nvSpPr>
            <p:cNvPr id="397" name="Rectangle 69">
              <a:extLst>
                <a:ext uri="{FF2B5EF4-FFF2-40B4-BE49-F238E27FC236}">
                  <a16:creationId xmlns:a16="http://schemas.microsoft.com/office/drawing/2014/main" id="{38EB1146-03DF-4ACF-ADBF-294C4A923F8E}"/>
                </a:ext>
              </a:extLst>
            </p:cNvPr>
            <p:cNvSpPr>
              <a:spLocks/>
            </p:cNvSpPr>
            <p:nvPr/>
          </p:nvSpPr>
          <p:spPr bwMode="auto">
            <a:xfrm>
              <a:off x="5137074" y="3717770"/>
              <a:ext cx="106560"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a:t>
              </a:r>
            </a:p>
          </p:txBody>
        </p:sp>
        <p:sp>
          <p:nvSpPr>
            <p:cNvPr id="398" name="Rectangle 70">
              <a:extLst>
                <a:ext uri="{FF2B5EF4-FFF2-40B4-BE49-F238E27FC236}">
                  <a16:creationId xmlns:a16="http://schemas.microsoft.com/office/drawing/2014/main" id="{0E6A077C-D3D4-4982-A8A6-8306B00BCB2D}"/>
                </a:ext>
              </a:extLst>
            </p:cNvPr>
            <p:cNvSpPr>
              <a:spLocks/>
            </p:cNvSpPr>
            <p:nvPr/>
          </p:nvSpPr>
          <p:spPr bwMode="auto">
            <a:xfrm>
              <a:off x="4079976" y="3713438"/>
              <a:ext cx="91690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DR Congo</a:t>
              </a:r>
            </a:p>
          </p:txBody>
        </p:sp>
        <p:sp>
          <p:nvSpPr>
            <p:cNvPr id="399" name="Rectangle 71">
              <a:extLst>
                <a:ext uri="{FF2B5EF4-FFF2-40B4-BE49-F238E27FC236}">
                  <a16:creationId xmlns:a16="http://schemas.microsoft.com/office/drawing/2014/main" id="{09E7DA04-85B6-4298-979E-DF81314B4DBC}"/>
                </a:ext>
              </a:extLst>
            </p:cNvPr>
            <p:cNvSpPr>
              <a:spLocks/>
            </p:cNvSpPr>
            <p:nvPr/>
          </p:nvSpPr>
          <p:spPr bwMode="auto">
            <a:xfrm rot="17980179">
              <a:off x="3638142" y="3488243"/>
              <a:ext cx="468704" cy="1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ysClr val="windowText" lastClr="000000"/>
                  </a:solidFill>
                  <a:effectLst/>
                  <a:uLnTx/>
                  <a:uFillTx/>
                  <a:latin typeface="Helvetica" panose="020B0604020202020204" pitchFamily="34" charset="0"/>
                  <a:ea typeface="Heiti SC Light" charset="-122"/>
                  <a:sym typeface="Helvetica" panose="020B0604020202020204" pitchFamily="34" charset="0"/>
                </a:rPr>
                <a:t>Congo</a:t>
              </a:r>
              <a:r>
                <a:rPr kumimoji="0" lang="en-US" altLang="en-US" sz="675" b="1" i="0" u="none" strike="noStrike" kern="0" cap="none" spc="0" normalizeH="0" baseline="0" noProof="0" dirty="0">
                  <a:ln>
                    <a:noFill/>
                  </a:ln>
                  <a:solidFill>
                    <a:prstClr val="white"/>
                  </a:solidFill>
                  <a:effectLst/>
                  <a:uLnTx/>
                  <a:uFillTx/>
                  <a:latin typeface="Helvetica" panose="020B0604020202020204" pitchFamily="34" charset="0"/>
                  <a:ea typeface="Heiti SC Light" charset="-122"/>
                  <a:sym typeface="Helvetica" panose="020B0604020202020204" pitchFamily="34" charset="0"/>
                </a:rPr>
                <a:t> </a:t>
              </a:r>
            </a:p>
          </p:txBody>
        </p:sp>
        <p:sp>
          <p:nvSpPr>
            <p:cNvPr id="400" name="Rectangle 72">
              <a:extLst>
                <a:ext uri="{FF2B5EF4-FFF2-40B4-BE49-F238E27FC236}">
                  <a16:creationId xmlns:a16="http://schemas.microsoft.com/office/drawing/2014/main" id="{196334C7-0445-4265-BD47-E549072977B0}"/>
                </a:ext>
              </a:extLst>
            </p:cNvPr>
            <p:cNvSpPr>
              <a:spLocks/>
            </p:cNvSpPr>
            <p:nvPr/>
          </p:nvSpPr>
          <p:spPr bwMode="auto">
            <a:xfrm>
              <a:off x="6414781" y="2025650"/>
              <a:ext cx="651746" cy="21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7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Djibouti</a:t>
              </a:r>
            </a:p>
          </p:txBody>
        </p:sp>
        <p:sp>
          <p:nvSpPr>
            <p:cNvPr id="401" name="Rectangle 73">
              <a:extLst>
                <a:ext uri="{FF2B5EF4-FFF2-40B4-BE49-F238E27FC236}">
                  <a16:creationId xmlns:a16="http://schemas.microsoft.com/office/drawing/2014/main" id="{3F143BBA-E9D8-446C-8B73-3D26A17BCA9F}"/>
                </a:ext>
              </a:extLst>
            </p:cNvPr>
            <p:cNvSpPr>
              <a:spLocks/>
            </p:cNvSpPr>
            <p:nvPr/>
          </p:nvSpPr>
          <p:spPr bwMode="auto">
            <a:xfrm>
              <a:off x="4865782" y="941065"/>
              <a:ext cx="51792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Egypt</a:t>
              </a:r>
            </a:p>
          </p:txBody>
        </p:sp>
        <p:sp>
          <p:nvSpPr>
            <p:cNvPr id="402" name="Rectangle 74">
              <a:extLst>
                <a:ext uri="{FF2B5EF4-FFF2-40B4-BE49-F238E27FC236}">
                  <a16:creationId xmlns:a16="http://schemas.microsoft.com/office/drawing/2014/main" id="{8A45F739-57C4-42F1-B250-B2A85971EB63}"/>
                </a:ext>
              </a:extLst>
            </p:cNvPr>
            <p:cNvSpPr>
              <a:spLocks/>
            </p:cNvSpPr>
            <p:nvPr/>
          </p:nvSpPr>
          <p:spPr bwMode="auto">
            <a:xfrm>
              <a:off x="3351788" y="3265208"/>
              <a:ext cx="156123"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4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EG</a:t>
              </a:r>
            </a:p>
          </p:txBody>
        </p:sp>
        <p:sp>
          <p:nvSpPr>
            <p:cNvPr id="403" name="Rectangle 75">
              <a:extLst>
                <a:ext uri="{FF2B5EF4-FFF2-40B4-BE49-F238E27FC236}">
                  <a16:creationId xmlns:a16="http://schemas.microsoft.com/office/drawing/2014/main" id="{94F5B181-BECF-45DB-86A1-5F45ABB376B2}"/>
                </a:ext>
              </a:extLst>
            </p:cNvPr>
            <p:cNvSpPr>
              <a:spLocks/>
            </p:cNvSpPr>
            <p:nvPr/>
          </p:nvSpPr>
          <p:spPr bwMode="auto">
            <a:xfrm rot="1909263">
              <a:off x="5780179" y="2015742"/>
              <a:ext cx="596626" cy="1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Eritrea</a:t>
              </a:r>
            </a:p>
          </p:txBody>
        </p:sp>
        <p:sp>
          <p:nvSpPr>
            <p:cNvPr id="404" name="Rectangle 76">
              <a:extLst>
                <a:ext uri="{FF2B5EF4-FFF2-40B4-BE49-F238E27FC236}">
                  <a16:creationId xmlns:a16="http://schemas.microsoft.com/office/drawing/2014/main" id="{CC94FF13-2B1B-4709-9D9A-E61EC2C932C4}"/>
                </a:ext>
              </a:extLst>
            </p:cNvPr>
            <p:cNvSpPr>
              <a:spLocks/>
            </p:cNvSpPr>
            <p:nvPr/>
          </p:nvSpPr>
          <p:spPr bwMode="auto">
            <a:xfrm>
              <a:off x="5819684" y="2586328"/>
              <a:ext cx="736002"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prstClr val="black"/>
                  </a:solidFill>
                  <a:effectLst/>
                  <a:uLnTx/>
                  <a:uFillTx/>
                  <a:latin typeface="Helvetica" panose="020B0604020202020204" pitchFamily="34" charset="0"/>
                  <a:ea typeface="Heiti SC Light" charset="-122"/>
                  <a:sym typeface="Helvetica" panose="020B0604020202020204" pitchFamily="34" charset="0"/>
                </a:rPr>
                <a:t>Ethiopia</a:t>
              </a:r>
            </a:p>
          </p:txBody>
        </p:sp>
        <p:sp>
          <p:nvSpPr>
            <p:cNvPr id="405" name="Rectangle 77">
              <a:extLst>
                <a:ext uri="{FF2B5EF4-FFF2-40B4-BE49-F238E27FC236}">
                  <a16:creationId xmlns:a16="http://schemas.microsoft.com/office/drawing/2014/main" id="{0EB996A0-6C6E-4B58-8DAF-B6E456E72897}"/>
                </a:ext>
              </a:extLst>
            </p:cNvPr>
            <p:cNvSpPr>
              <a:spLocks/>
            </p:cNvSpPr>
            <p:nvPr/>
          </p:nvSpPr>
          <p:spPr bwMode="auto">
            <a:xfrm>
              <a:off x="3325533" y="3434038"/>
              <a:ext cx="51049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Gabon</a:t>
              </a:r>
            </a:p>
          </p:txBody>
        </p:sp>
        <p:sp>
          <p:nvSpPr>
            <p:cNvPr id="406" name="Rectangle 78">
              <a:extLst>
                <a:ext uri="{FF2B5EF4-FFF2-40B4-BE49-F238E27FC236}">
                  <a16:creationId xmlns:a16="http://schemas.microsoft.com/office/drawing/2014/main" id="{64695B01-AF0A-4761-87B1-E7703D9899BE}"/>
                </a:ext>
              </a:extLst>
            </p:cNvPr>
            <p:cNvSpPr>
              <a:spLocks/>
            </p:cNvSpPr>
            <p:nvPr/>
          </p:nvSpPr>
          <p:spPr bwMode="auto">
            <a:xfrm>
              <a:off x="323802" y="2121762"/>
              <a:ext cx="669093"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The Gambia</a:t>
              </a:r>
            </a:p>
          </p:txBody>
        </p:sp>
        <p:sp>
          <p:nvSpPr>
            <p:cNvPr id="407" name="Rectangle 79">
              <a:extLst>
                <a:ext uri="{FF2B5EF4-FFF2-40B4-BE49-F238E27FC236}">
                  <a16:creationId xmlns:a16="http://schemas.microsoft.com/office/drawing/2014/main" id="{C158AF19-99C9-46DE-9AC9-947A709D2110}"/>
                </a:ext>
              </a:extLst>
            </p:cNvPr>
            <p:cNvSpPr>
              <a:spLocks/>
            </p:cNvSpPr>
            <p:nvPr/>
          </p:nvSpPr>
          <p:spPr bwMode="auto">
            <a:xfrm>
              <a:off x="2170348" y="2768242"/>
              <a:ext cx="49810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Ghana</a:t>
              </a:r>
              <a:r>
                <a:rPr kumimoji="0" lang="en-US" altLang="en-US" sz="743" b="0"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a:t>
              </a:r>
            </a:p>
          </p:txBody>
        </p:sp>
        <p:sp>
          <p:nvSpPr>
            <p:cNvPr id="408" name="Rectangle 80">
              <a:extLst>
                <a:ext uri="{FF2B5EF4-FFF2-40B4-BE49-F238E27FC236}">
                  <a16:creationId xmlns:a16="http://schemas.microsoft.com/office/drawing/2014/main" id="{4A08B823-AA7F-4B4B-AA76-FB4555D114BA}"/>
                </a:ext>
              </a:extLst>
            </p:cNvPr>
            <p:cNvSpPr>
              <a:spLocks/>
            </p:cNvSpPr>
            <p:nvPr/>
          </p:nvSpPr>
          <p:spPr bwMode="auto">
            <a:xfrm>
              <a:off x="1251451" y="2346283"/>
              <a:ext cx="465887" cy="1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Guinea</a:t>
              </a:r>
            </a:p>
          </p:txBody>
        </p:sp>
        <p:sp>
          <p:nvSpPr>
            <p:cNvPr id="409" name="Rectangle 81">
              <a:extLst>
                <a:ext uri="{FF2B5EF4-FFF2-40B4-BE49-F238E27FC236}">
                  <a16:creationId xmlns:a16="http://schemas.microsoft.com/office/drawing/2014/main" id="{6A6E9BEE-25C8-4432-A9EF-7E85FE174834}"/>
                </a:ext>
              </a:extLst>
            </p:cNvPr>
            <p:cNvSpPr>
              <a:spLocks/>
            </p:cNvSpPr>
            <p:nvPr/>
          </p:nvSpPr>
          <p:spPr bwMode="auto">
            <a:xfrm>
              <a:off x="1759034" y="2588020"/>
              <a:ext cx="609618" cy="31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Côte</a:t>
              </a:r>
            </a:p>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d'Ivoire</a:t>
              </a:r>
            </a:p>
          </p:txBody>
        </p:sp>
        <p:sp>
          <p:nvSpPr>
            <p:cNvPr id="410" name="Rectangle 82">
              <a:extLst>
                <a:ext uri="{FF2B5EF4-FFF2-40B4-BE49-F238E27FC236}">
                  <a16:creationId xmlns:a16="http://schemas.microsoft.com/office/drawing/2014/main" id="{0A82941C-F38F-40F7-9B3F-B0F0A0BCC11C}"/>
                </a:ext>
              </a:extLst>
            </p:cNvPr>
            <p:cNvSpPr>
              <a:spLocks/>
            </p:cNvSpPr>
            <p:nvPr/>
          </p:nvSpPr>
          <p:spPr bwMode="auto">
            <a:xfrm>
              <a:off x="275156" y="2310372"/>
              <a:ext cx="81778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Guinea-Bissau</a:t>
              </a:r>
            </a:p>
          </p:txBody>
        </p:sp>
        <p:sp>
          <p:nvSpPr>
            <p:cNvPr id="411" name="Rectangle 83">
              <a:extLst>
                <a:ext uri="{FF2B5EF4-FFF2-40B4-BE49-F238E27FC236}">
                  <a16:creationId xmlns:a16="http://schemas.microsoft.com/office/drawing/2014/main" id="{66269018-A3B3-43F2-BE63-D2C581082526}"/>
                </a:ext>
              </a:extLst>
            </p:cNvPr>
            <p:cNvSpPr>
              <a:spLocks/>
            </p:cNvSpPr>
            <p:nvPr/>
          </p:nvSpPr>
          <p:spPr bwMode="auto">
            <a:xfrm>
              <a:off x="5697167" y="3321445"/>
              <a:ext cx="56253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Kenya</a:t>
              </a:r>
            </a:p>
          </p:txBody>
        </p:sp>
        <p:sp>
          <p:nvSpPr>
            <p:cNvPr id="412" name="Rectangle 85">
              <a:extLst>
                <a:ext uri="{FF2B5EF4-FFF2-40B4-BE49-F238E27FC236}">
                  <a16:creationId xmlns:a16="http://schemas.microsoft.com/office/drawing/2014/main" id="{61FB9D75-522C-4ACA-967D-74005F441D28}"/>
                </a:ext>
              </a:extLst>
            </p:cNvPr>
            <p:cNvSpPr>
              <a:spLocks/>
            </p:cNvSpPr>
            <p:nvPr/>
          </p:nvSpPr>
          <p:spPr bwMode="auto">
            <a:xfrm rot="2309957">
              <a:off x="1433118" y="2812029"/>
              <a:ext cx="38163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Liberia</a:t>
              </a:r>
            </a:p>
          </p:txBody>
        </p:sp>
        <p:sp>
          <p:nvSpPr>
            <p:cNvPr id="413" name="Rectangle 86">
              <a:extLst>
                <a:ext uri="{FF2B5EF4-FFF2-40B4-BE49-F238E27FC236}">
                  <a16:creationId xmlns:a16="http://schemas.microsoft.com/office/drawing/2014/main" id="{5E5D8D62-0832-4E67-A4D4-9A440341D06B}"/>
                </a:ext>
              </a:extLst>
            </p:cNvPr>
            <p:cNvSpPr>
              <a:spLocks/>
            </p:cNvSpPr>
            <p:nvPr/>
          </p:nvSpPr>
          <p:spPr bwMode="auto">
            <a:xfrm>
              <a:off x="3824363" y="836046"/>
              <a:ext cx="48819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Libya</a:t>
              </a:r>
            </a:p>
          </p:txBody>
        </p:sp>
        <p:sp>
          <p:nvSpPr>
            <p:cNvPr id="414" name="Rectangle 87">
              <a:extLst>
                <a:ext uri="{FF2B5EF4-FFF2-40B4-BE49-F238E27FC236}">
                  <a16:creationId xmlns:a16="http://schemas.microsoft.com/office/drawing/2014/main" id="{40B02061-88B4-4050-9325-1272EBFD4941}"/>
                </a:ext>
              </a:extLst>
            </p:cNvPr>
            <p:cNvSpPr>
              <a:spLocks/>
            </p:cNvSpPr>
            <p:nvPr/>
          </p:nvSpPr>
          <p:spPr bwMode="auto">
            <a:xfrm rot="17502747">
              <a:off x="6077862" y="5229877"/>
              <a:ext cx="1091716" cy="22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Madagascar</a:t>
              </a:r>
            </a:p>
          </p:txBody>
        </p:sp>
        <p:sp>
          <p:nvSpPr>
            <p:cNvPr id="415" name="Rectangle 88">
              <a:extLst>
                <a:ext uri="{FF2B5EF4-FFF2-40B4-BE49-F238E27FC236}">
                  <a16:creationId xmlns:a16="http://schemas.microsoft.com/office/drawing/2014/main" id="{315EF1C6-384B-4010-ACE5-5F706DD89018}"/>
                </a:ext>
              </a:extLst>
            </p:cNvPr>
            <p:cNvSpPr>
              <a:spLocks/>
            </p:cNvSpPr>
            <p:nvPr/>
          </p:nvSpPr>
          <p:spPr bwMode="auto">
            <a:xfrm rot="4205332">
              <a:off x="5393862" y="4639424"/>
              <a:ext cx="4031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Malawi</a:t>
              </a:r>
            </a:p>
          </p:txBody>
        </p:sp>
        <p:sp>
          <p:nvSpPr>
            <p:cNvPr id="416" name="Rectangle 89">
              <a:extLst>
                <a:ext uri="{FF2B5EF4-FFF2-40B4-BE49-F238E27FC236}">
                  <a16:creationId xmlns:a16="http://schemas.microsoft.com/office/drawing/2014/main" id="{022398EF-1610-4810-AA3F-200976BB5F94}"/>
                </a:ext>
              </a:extLst>
            </p:cNvPr>
            <p:cNvSpPr>
              <a:spLocks/>
            </p:cNvSpPr>
            <p:nvPr/>
          </p:nvSpPr>
          <p:spPr bwMode="auto">
            <a:xfrm>
              <a:off x="2279541" y="1828647"/>
              <a:ext cx="36428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Mali</a:t>
              </a:r>
            </a:p>
          </p:txBody>
        </p:sp>
        <p:sp>
          <p:nvSpPr>
            <p:cNvPr id="417" name="Rectangle 90">
              <a:extLst>
                <a:ext uri="{FF2B5EF4-FFF2-40B4-BE49-F238E27FC236}">
                  <a16:creationId xmlns:a16="http://schemas.microsoft.com/office/drawing/2014/main" id="{05394C3F-2A62-4F0F-BD46-8CC0CDD4FD55}"/>
                </a:ext>
              </a:extLst>
            </p:cNvPr>
            <p:cNvSpPr>
              <a:spLocks/>
            </p:cNvSpPr>
            <p:nvPr/>
          </p:nvSpPr>
          <p:spPr bwMode="auto">
            <a:xfrm>
              <a:off x="1188202" y="1562410"/>
              <a:ext cx="773173" cy="18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84"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Mauritania</a:t>
              </a:r>
            </a:p>
          </p:txBody>
        </p:sp>
        <p:sp>
          <p:nvSpPr>
            <p:cNvPr id="418" name="Rectangle 91">
              <a:extLst>
                <a:ext uri="{FF2B5EF4-FFF2-40B4-BE49-F238E27FC236}">
                  <a16:creationId xmlns:a16="http://schemas.microsoft.com/office/drawing/2014/main" id="{456C0292-80D3-4D30-8CEC-4F15348B1930}"/>
                </a:ext>
              </a:extLst>
            </p:cNvPr>
            <p:cNvSpPr>
              <a:spLocks/>
            </p:cNvSpPr>
            <p:nvPr/>
          </p:nvSpPr>
          <p:spPr bwMode="auto">
            <a:xfrm rot="18474764">
              <a:off x="5345004" y="4859333"/>
              <a:ext cx="98655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Mozambique</a:t>
              </a:r>
            </a:p>
          </p:txBody>
        </p:sp>
        <p:sp>
          <p:nvSpPr>
            <p:cNvPr id="419" name="Rectangle 92">
              <a:extLst>
                <a:ext uri="{FF2B5EF4-FFF2-40B4-BE49-F238E27FC236}">
                  <a16:creationId xmlns:a16="http://schemas.microsoft.com/office/drawing/2014/main" id="{8D7B88F7-FEA4-4CE5-8B38-EB6F4C47F4D4}"/>
                </a:ext>
              </a:extLst>
            </p:cNvPr>
            <p:cNvSpPr>
              <a:spLocks/>
            </p:cNvSpPr>
            <p:nvPr/>
          </p:nvSpPr>
          <p:spPr bwMode="auto">
            <a:xfrm>
              <a:off x="3771855" y="5220500"/>
              <a:ext cx="72856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Namibia</a:t>
              </a:r>
            </a:p>
          </p:txBody>
        </p:sp>
        <p:sp>
          <p:nvSpPr>
            <p:cNvPr id="420" name="Rectangle 93">
              <a:extLst>
                <a:ext uri="{FF2B5EF4-FFF2-40B4-BE49-F238E27FC236}">
                  <a16:creationId xmlns:a16="http://schemas.microsoft.com/office/drawing/2014/main" id="{83D64BCA-7DEC-46B5-A77B-6170437F0E4E}"/>
                </a:ext>
              </a:extLst>
            </p:cNvPr>
            <p:cNvSpPr>
              <a:spLocks/>
            </p:cNvSpPr>
            <p:nvPr/>
          </p:nvSpPr>
          <p:spPr bwMode="auto">
            <a:xfrm>
              <a:off x="3159258" y="1747048"/>
              <a:ext cx="47827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Niger</a:t>
              </a:r>
            </a:p>
          </p:txBody>
        </p:sp>
        <p:sp>
          <p:nvSpPr>
            <p:cNvPr id="421" name="Rectangle 94">
              <a:extLst>
                <a:ext uri="{FF2B5EF4-FFF2-40B4-BE49-F238E27FC236}">
                  <a16:creationId xmlns:a16="http://schemas.microsoft.com/office/drawing/2014/main" id="{6B19420D-1634-489B-82A1-B2EBA3E8EE7E}"/>
                </a:ext>
              </a:extLst>
            </p:cNvPr>
            <p:cNvSpPr>
              <a:spLocks/>
            </p:cNvSpPr>
            <p:nvPr/>
          </p:nvSpPr>
          <p:spPr bwMode="auto">
            <a:xfrm>
              <a:off x="2905466" y="2560072"/>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Nigeria</a:t>
              </a:r>
            </a:p>
          </p:txBody>
        </p:sp>
        <p:sp>
          <p:nvSpPr>
            <p:cNvPr id="422" name="Rectangle 95">
              <a:extLst>
                <a:ext uri="{FF2B5EF4-FFF2-40B4-BE49-F238E27FC236}">
                  <a16:creationId xmlns:a16="http://schemas.microsoft.com/office/drawing/2014/main" id="{ED504C17-76A9-42FC-9C88-42F0872EEF84}"/>
                </a:ext>
              </a:extLst>
            </p:cNvPr>
            <p:cNvSpPr>
              <a:spLocks/>
            </p:cNvSpPr>
            <p:nvPr/>
          </p:nvSpPr>
          <p:spPr bwMode="auto">
            <a:xfrm>
              <a:off x="5156764" y="3596847"/>
              <a:ext cx="96648"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a:t>
              </a:r>
            </a:p>
          </p:txBody>
        </p:sp>
        <p:sp>
          <p:nvSpPr>
            <p:cNvPr id="423" name="Rectangle 96">
              <a:extLst>
                <a:ext uri="{FF2B5EF4-FFF2-40B4-BE49-F238E27FC236}">
                  <a16:creationId xmlns:a16="http://schemas.microsoft.com/office/drawing/2014/main" id="{8EE3E62B-CFF1-4C66-A517-714533325600}"/>
                </a:ext>
              </a:extLst>
            </p:cNvPr>
            <p:cNvSpPr>
              <a:spLocks/>
            </p:cNvSpPr>
            <p:nvPr/>
          </p:nvSpPr>
          <p:spPr bwMode="auto">
            <a:xfrm>
              <a:off x="2362890" y="3613798"/>
              <a:ext cx="802911" cy="25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São Tomé</a:t>
              </a:r>
            </a:p>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and Príncipe</a:t>
              </a:r>
            </a:p>
          </p:txBody>
        </p:sp>
        <p:sp>
          <p:nvSpPr>
            <p:cNvPr id="424" name="Rectangle 97">
              <a:extLst>
                <a:ext uri="{FF2B5EF4-FFF2-40B4-BE49-F238E27FC236}">
                  <a16:creationId xmlns:a16="http://schemas.microsoft.com/office/drawing/2014/main" id="{E863AA4B-3909-43ED-AA89-EEC50B94097C}"/>
                </a:ext>
              </a:extLst>
            </p:cNvPr>
            <p:cNvSpPr>
              <a:spLocks/>
            </p:cNvSpPr>
            <p:nvPr/>
          </p:nvSpPr>
          <p:spPr bwMode="auto">
            <a:xfrm>
              <a:off x="1006413" y="1980026"/>
              <a:ext cx="512971"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Senegal</a:t>
              </a:r>
            </a:p>
          </p:txBody>
        </p:sp>
        <p:sp>
          <p:nvSpPr>
            <p:cNvPr id="425" name="Rectangle 98">
              <a:extLst>
                <a:ext uri="{FF2B5EF4-FFF2-40B4-BE49-F238E27FC236}">
                  <a16:creationId xmlns:a16="http://schemas.microsoft.com/office/drawing/2014/main" id="{F67659C3-34C6-42C0-A294-7A521163D83D}"/>
                </a:ext>
              </a:extLst>
            </p:cNvPr>
            <p:cNvSpPr>
              <a:spLocks/>
            </p:cNvSpPr>
            <p:nvPr/>
          </p:nvSpPr>
          <p:spPr bwMode="auto">
            <a:xfrm>
              <a:off x="402396" y="2705052"/>
              <a:ext cx="89212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Sierra Leone</a:t>
              </a:r>
            </a:p>
          </p:txBody>
        </p:sp>
        <p:sp>
          <p:nvSpPr>
            <p:cNvPr id="426" name="Rectangle 100">
              <a:extLst>
                <a:ext uri="{FF2B5EF4-FFF2-40B4-BE49-F238E27FC236}">
                  <a16:creationId xmlns:a16="http://schemas.microsoft.com/office/drawing/2014/main" id="{D0039931-D5C6-4175-AB7B-00660C4F1E8F}"/>
                </a:ext>
              </a:extLst>
            </p:cNvPr>
            <p:cNvSpPr>
              <a:spLocks/>
            </p:cNvSpPr>
            <p:nvPr/>
          </p:nvSpPr>
          <p:spPr bwMode="auto">
            <a:xfrm>
              <a:off x="4174421" y="6080922"/>
              <a:ext cx="111019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South Africa</a:t>
              </a:r>
            </a:p>
          </p:txBody>
        </p:sp>
        <p:sp>
          <p:nvSpPr>
            <p:cNvPr id="427" name="Rectangle 101">
              <a:extLst>
                <a:ext uri="{FF2B5EF4-FFF2-40B4-BE49-F238E27FC236}">
                  <a16:creationId xmlns:a16="http://schemas.microsoft.com/office/drawing/2014/main" id="{C3E4BC4A-C628-441E-837E-41FA1C4DD39C}"/>
                </a:ext>
              </a:extLst>
            </p:cNvPr>
            <p:cNvSpPr>
              <a:spLocks/>
            </p:cNvSpPr>
            <p:nvPr/>
          </p:nvSpPr>
          <p:spPr bwMode="auto">
            <a:xfrm>
              <a:off x="4900787" y="2795185"/>
              <a:ext cx="996204"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South Sudan</a:t>
              </a:r>
            </a:p>
          </p:txBody>
        </p:sp>
        <p:sp>
          <p:nvSpPr>
            <p:cNvPr id="428" name="Rectangle 102">
              <a:extLst>
                <a:ext uri="{FF2B5EF4-FFF2-40B4-BE49-F238E27FC236}">
                  <a16:creationId xmlns:a16="http://schemas.microsoft.com/office/drawing/2014/main" id="{A6D355B7-565F-4E39-B3F1-871FBDC8F7FF}"/>
                </a:ext>
              </a:extLst>
            </p:cNvPr>
            <p:cNvSpPr>
              <a:spLocks/>
            </p:cNvSpPr>
            <p:nvPr/>
          </p:nvSpPr>
          <p:spPr bwMode="auto">
            <a:xfrm>
              <a:off x="4970798" y="1999983"/>
              <a:ext cx="56996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Sudan</a:t>
              </a:r>
            </a:p>
          </p:txBody>
        </p:sp>
        <p:sp>
          <p:nvSpPr>
            <p:cNvPr id="429" name="Rectangle 103">
              <a:extLst>
                <a:ext uri="{FF2B5EF4-FFF2-40B4-BE49-F238E27FC236}">
                  <a16:creationId xmlns:a16="http://schemas.microsoft.com/office/drawing/2014/main" id="{BDFC11A0-1F04-41CD-9D51-28E7ED77F118}"/>
                </a:ext>
              </a:extLst>
            </p:cNvPr>
            <p:cNvSpPr>
              <a:spLocks/>
            </p:cNvSpPr>
            <p:nvPr/>
          </p:nvSpPr>
          <p:spPr bwMode="auto">
            <a:xfrm>
              <a:off x="5528700" y="5839985"/>
              <a:ext cx="617052"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ESwatini</a:t>
              </a:r>
            </a:p>
          </p:txBody>
        </p:sp>
        <p:sp>
          <p:nvSpPr>
            <p:cNvPr id="430" name="Rectangle 104">
              <a:extLst>
                <a:ext uri="{FF2B5EF4-FFF2-40B4-BE49-F238E27FC236}">
                  <a16:creationId xmlns:a16="http://schemas.microsoft.com/office/drawing/2014/main" id="{07B2D806-5154-4B02-984A-CE38584A7BA0}"/>
                </a:ext>
              </a:extLst>
            </p:cNvPr>
            <p:cNvSpPr>
              <a:spLocks/>
            </p:cNvSpPr>
            <p:nvPr/>
          </p:nvSpPr>
          <p:spPr bwMode="auto">
            <a:xfrm>
              <a:off x="5452126" y="4059845"/>
              <a:ext cx="800433"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Tanzania</a:t>
              </a:r>
            </a:p>
          </p:txBody>
        </p:sp>
        <p:sp>
          <p:nvSpPr>
            <p:cNvPr id="431" name="Rectangle 105">
              <a:extLst>
                <a:ext uri="{FF2B5EF4-FFF2-40B4-BE49-F238E27FC236}">
                  <a16:creationId xmlns:a16="http://schemas.microsoft.com/office/drawing/2014/main" id="{F616F1A4-A240-4E55-BAB5-CC8699C1CD0E}"/>
                </a:ext>
              </a:extLst>
            </p:cNvPr>
            <p:cNvSpPr>
              <a:spLocks/>
            </p:cNvSpPr>
            <p:nvPr/>
          </p:nvSpPr>
          <p:spPr bwMode="auto">
            <a:xfrm rot="5186741">
              <a:off x="2432523" y="2645200"/>
              <a:ext cx="300472"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Togo</a:t>
              </a:r>
            </a:p>
          </p:txBody>
        </p:sp>
        <p:sp>
          <p:nvSpPr>
            <p:cNvPr id="432" name="Rectangle 106">
              <a:extLst>
                <a:ext uri="{FF2B5EF4-FFF2-40B4-BE49-F238E27FC236}">
                  <a16:creationId xmlns:a16="http://schemas.microsoft.com/office/drawing/2014/main" id="{218F188F-A941-41A6-A583-1A298D81042F}"/>
                </a:ext>
              </a:extLst>
            </p:cNvPr>
            <p:cNvSpPr>
              <a:spLocks/>
            </p:cNvSpPr>
            <p:nvPr/>
          </p:nvSpPr>
          <p:spPr bwMode="auto">
            <a:xfrm rot="17602798">
              <a:off x="3198584" y="261340"/>
              <a:ext cx="520820" cy="1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Tunisia</a:t>
              </a:r>
            </a:p>
          </p:txBody>
        </p:sp>
        <p:sp>
          <p:nvSpPr>
            <p:cNvPr id="433" name="Rectangle 107">
              <a:extLst>
                <a:ext uri="{FF2B5EF4-FFF2-40B4-BE49-F238E27FC236}">
                  <a16:creationId xmlns:a16="http://schemas.microsoft.com/office/drawing/2014/main" id="{AE2F8512-529B-41B7-8AC0-017AAC8D664F}"/>
                </a:ext>
              </a:extLst>
            </p:cNvPr>
            <p:cNvSpPr>
              <a:spLocks/>
            </p:cNvSpPr>
            <p:nvPr/>
          </p:nvSpPr>
          <p:spPr bwMode="auto">
            <a:xfrm rot="18686377">
              <a:off x="5131027" y="3260012"/>
              <a:ext cx="59844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Uganda</a:t>
              </a:r>
            </a:p>
          </p:txBody>
        </p:sp>
        <p:sp>
          <p:nvSpPr>
            <p:cNvPr id="434" name="Rectangle 108">
              <a:extLst>
                <a:ext uri="{FF2B5EF4-FFF2-40B4-BE49-F238E27FC236}">
                  <a16:creationId xmlns:a16="http://schemas.microsoft.com/office/drawing/2014/main" id="{DA445ED8-FAEC-4B63-8DB8-D15C2D1E51B9}"/>
                </a:ext>
              </a:extLst>
            </p:cNvPr>
            <p:cNvSpPr>
              <a:spLocks/>
            </p:cNvSpPr>
            <p:nvPr/>
          </p:nvSpPr>
          <p:spPr bwMode="auto">
            <a:xfrm>
              <a:off x="4629493" y="4677912"/>
              <a:ext cx="65422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Zambia</a:t>
              </a:r>
            </a:p>
          </p:txBody>
        </p:sp>
        <p:sp>
          <p:nvSpPr>
            <p:cNvPr id="435" name="Rectangle 109">
              <a:extLst>
                <a:ext uri="{FF2B5EF4-FFF2-40B4-BE49-F238E27FC236}">
                  <a16:creationId xmlns:a16="http://schemas.microsoft.com/office/drawing/2014/main" id="{8A9E5C97-69D9-44D3-A411-58B084C46267}"/>
                </a:ext>
              </a:extLst>
            </p:cNvPr>
            <p:cNvSpPr>
              <a:spLocks/>
            </p:cNvSpPr>
            <p:nvPr/>
          </p:nvSpPr>
          <p:spPr bwMode="auto">
            <a:xfrm>
              <a:off x="4865782" y="5114308"/>
              <a:ext cx="788042"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Zimbabwe</a:t>
              </a:r>
            </a:p>
          </p:txBody>
        </p:sp>
        <p:sp>
          <p:nvSpPr>
            <p:cNvPr id="436" name="Rectangle 111">
              <a:extLst>
                <a:ext uri="{FF2B5EF4-FFF2-40B4-BE49-F238E27FC236}">
                  <a16:creationId xmlns:a16="http://schemas.microsoft.com/office/drawing/2014/main" id="{E8B21CC8-5E50-4DF9-91A8-1DBCF01B337D}"/>
                </a:ext>
              </a:extLst>
            </p:cNvPr>
            <p:cNvSpPr>
              <a:spLocks/>
            </p:cNvSpPr>
            <p:nvPr/>
          </p:nvSpPr>
          <p:spPr bwMode="auto">
            <a:xfrm>
              <a:off x="6581058" y="3713535"/>
              <a:ext cx="619530"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Burundi</a:t>
              </a:r>
            </a:p>
          </p:txBody>
        </p:sp>
        <p:sp>
          <p:nvSpPr>
            <p:cNvPr id="437" name="Rectangle 112">
              <a:extLst>
                <a:ext uri="{FF2B5EF4-FFF2-40B4-BE49-F238E27FC236}">
                  <a16:creationId xmlns:a16="http://schemas.microsoft.com/office/drawing/2014/main" id="{1015764C-F496-4DE4-BC63-7102E5D8E3A3}"/>
                </a:ext>
              </a:extLst>
            </p:cNvPr>
            <p:cNvSpPr>
              <a:spLocks/>
            </p:cNvSpPr>
            <p:nvPr/>
          </p:nvSpPr>
          <p:spPr bwMode="auto">
            <a:xfrm>
              <a:off x="2123310" y="3183710"/>
              <a:ext cx="1144891"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Equatorial Guinea</a:t>
              </a:r>
            </a:p>
          </p:txBody>
        </p:sp>
        <p:sp>
          <p:nvSpPr>
            <p:cNvPr id="438" name="Rectangle 114">
              <a:extLst>
                <a:ext uri="{FF2B5EF4-FFF2-40B4-BE49-F238E27FC236}">
                  <a16:creationId xmlns:a16="http://schemas.microsoft.com/office/drawing/2014/main" id="{F14E5CD2-07FD-4B89-9C2B-286A5E89F8A0}"/>
                </a:ext>
              </a:extLst>
            </p:cNvPr>
            <p:cNvSpPr>
              <a:spLocks/>
            </p:cNvSpPr>
            <p:nvPr/>
          </p:nvSpPr>
          <p:spPr bwMode="auto">
            <a:xfrm>
              <a:off x="6582151" y="3555464"/>
              <a:ext cx="661658"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Rwanda</a:t>
              </a:r>
              <a:r>
                <a:rPr kumimoji="0" lang="en-US" altLang="en-US" sz="810" b="0"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a:t>
              </a:r>
            </a:p>
          </p:txBody>
        </p:sp>
        <p:sp>
          <p:nvSpPr>
            <p:cNvPr id="439" name="Line 116">
              <a:extLst>
                <a:ext uri="{FF2B5EF4-FFF2-40B4-BE49-F238E27FC236}">
                  <a16:creationId xmlns:a16="http://schemas.microsoft.com/office/drawing/2014/main" id="{19BED9FD-BCF0-4F7D-8157-04A3CA716EBD}"/>
                </a:ext>
              </a:extLst>
            </p:cNvPr>
            <p:cNvSpPr>
              <a:spLocks noChangeShapeType="1"/>
            </p:cNvSpPr>
            <p:nvPr/>
          </p:nvSpPr>
          <p:spPr bwMode="auto">
            <a:xfrm>
              <a:off x="2868273" y="3273223"/>
              <a:ext cx="492266" cy="41569"/>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0" name="Line 117">
              <a:extLst>
                <a:ext uri="{FF2B5EF4-FFF2-40B4-BE49-F238E27FC236}">
                  <a16:creationId xmlns:a16="http://schemas.microsoft.com/office/drawing/2014/main" id="{D5441443-A08C-4E73-9C59-FB4A473AB9AC}"/>
                </a:ext>
              </a:extLst>
            </p:cNvPr>
            <p:cNvSpPr>
              <a:spLocks noChangeShapeType="1"/>
            </p:cNvSpPr>
            <p:nvPr/>
          </p:nvSpPr>
          <p:spPr bwMode="auto">
            <a:xfrm>
              <a:off x="953903" y="2196800"/>
              <a:ext cx="140022" cy="1094"/>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1" name="Line 118">
              <a:extLst>
                <a:ext uri="{FF2B5EF4-FFF2-40B4-BE49-F238E27FC236}">
                  <a16:creationId xmlns:a16="http://schemas.microsoft.com/office/drawing/2014/main" id="{AD59F281-65C3-435E-AF30-5717D2C7CA24}"/>
                </a:ext>
              </a:extLst>
            </p:cNvPr>
            <p:cNvSpPr>
              <a:spLocks noChangeShapeType="1"/>
            </p:cNvSpPr>
            <p:nvPr/>
          </p:nvSpPr>
          <p:spPr bwMode="auto">
            <a:xfrm rot="10800000" flipH="1">
              <a:off x="1021727" y="2366359"/>
              <a:ext cx="136741" cy="29536"/>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2" name="Line 119">
              <a:extLst>
                <a:ext uri="{FF2B5EF4-FFF2-40B4-BE49-F238E27FC236}">
                  <a16:creationId xmlns:a16="http://schemas.microsoft.com/office/drawing/2014/main" id="{6DBD55FB-1209-4785-87CD-4CEFE89355C5}"/>
                </a:ext>
              </a:extLst>
            </p:cNvPr>
            <p:cNvSpPr>
              <a:spLocks noChangeShapeType="1"/>
            </p:cNvSpPr>
            <p:nvPr/>
          </p:nvSpPr>
          <p:spPr bwMode="auto">
            <a:xfrm rot="10800000" flipH="1">
              <a:off x="6344768" y="2231806"/>
              <a:ext cx="124708" cy="131271"/>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3" name="Line 120">
              <a:extLst>
                <a:ext uri="{FF2B5EF4-FFF2-40B4-BE49-F238E27FC236}">
                  <a16:creationId xmlns:a16="http://schemas.microsoft.com/office/drawing/2014/main" id="{3E34A28C-170A-4A8C-BF3C-4183B98FD582}"/>
                </a:ext>
              </a:extLst>
            </p:cNvPr>
            <p:cNvSpPr>
              <a:spLocks noChangeShapeType="1"/>
            </p:cNvSpPr>
            <p:nvPr/>
          </p:nvSpPr>
          <p:spPr bwMode="auto">
            <a:xfrm rot="10800000" flipH="1">
              <a:off x="1277705" y="2705476"/>
              <a:ext cx="148774" cy="77668"/>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4" name="Freeform 123">
              <a:extLst>
                <a:ext uri="{FF2B5EF4-FFF2-40B4-BE49-F238E27FC236}">
                  <a16:creationId xmlns:a16="http://schemas.microsoft.com/office/drawing/2014/main" id="{350E945C-B6F5-40B8-ACE0-AF10382E6927}"/>
                </a:ext>
              </a:extLst>
            </p:cNvPr>
            <p:cNvSpPr>
              <a:spLocks/>
            </p:cNvSpPr>
            <p:nvPr/>
          </p:nvSpPr>
          <p:spPr bwMode="auto">
            <a:xfrm>
              <a:off x="1126744" y="171945"/>
              <a:ext cx="1476799" cy="127989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0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4682" y="21600"/>
                  </a:moveTo>
                  <a:lnTo>
                    <a:pt x="0" y="21590"/>
                  </a:lnTo>
                  <a:lnTo>
                    <a:pt x="748" y="19131"/>
                  </a:lnTo>
                  <a:lnTo>
                    <a:pt x="1675" y="17589"/>
                  </a:lnTo>
                  <a:lnTo>
                    <a:pt x="2989" y="16572"/>
                  </a:lnTo>
                  <a:lnTo>
                    <a:pt x="3613" y="15377"/>
                  </a:lnTo>
                  <a:lnTo>
                    <a:pt x="4392" y="13885"/>
                  </a:lnTo>
                  <a:lnTo>
                    <a:pt x="5484" y="13225"/>
                  </a:lnTo>
                  <a:lnTo>
                    <a:pt x="6228" y="11993"/>
                  </a:lnTo>
                  <a:lnTo>
                    <a:pt x="6746" y="11338"/>
                  </a:lnTo>
                  <a:lnTo>
                    <a:pt x="8145" y="10883"/>
                  </a:lnTo>
                  <a:lnTo>
                    <a:pt x="9304" y="10206"/>
                  </a:lnTo>
                  <a:lnTo>
                    <a:pt x="10722" y="9151"/>
                  </a:lnTo>
                  <a:lnTo>
                    <a:pt x="11154" y="8123"/>
                  </a:lnTo>
                  <a:lnTo>
                    <a:pt x="11258" y="6609"/>
                  </a:lnTo>
                  <a:lnTo>
                    <a:pt x="11813" y="5116"/>
                  </a:lnTo>
                  <a:lnTo>
                    <a:pt x="12505" y="4019"/>
                  </a:lnTo>
                  <a:lnTo>
                    <a:pt x="13595" y="3400"/>
                  </a:lnTo>
                  <a:lnTo>
                    <a:pt x="14840" y="3040"/>
                  </a:lnTo>
                  <a:lnTo>
                    <a:pt x="15826" y="2062"/>
                  </a:lnTo>
                  <a:lnTo>
                    <a:pt x="16468" y="1128"/>
                  </a:lnTo>
                  <a:lnTo>
                    <a:pt x="16778" y="115"/>
                  </a:lnTo>
                  <a:lnTo>
                    <a:pt x="17619" y="0"/>
                  </a:lnTo>
                  <a:lnTo>
                    <a:pt x="17843" y="868"/>
                  </a:lnTo>
                  <a:lnTo>
                    <a:pt x="19089" y="1125"/>
                  </a:lnTo>
                  <a:lnTo>
                    <a:pt x="20332" y="1245"/>
                  </a:lnTo>
                  <a:lnTo>
                    <a:pt x="20799" y="1366"/>
                  </a:lnTo>
                  <a:lnTo>
                    <a:pt x="21241" y="2525"/>
                  </a:lnTo>
                  <a:lnTo>
                    <a:pt x="21155" y="3009"/>
                  </a:lnTo>
                  <a:lnTo>
                    <a:pt x="21137" y="3999"/>
                  </a:lnTo>
                  <a:lnTo>
                    <a:pt x="21201" y="4702"/>
                  </a:lnTo>
                  <a:lnTo>
                    <a:pt x="21600" y="5293"/>
                  </a:lnTo>
                  <a:lnTo>
                    <a:pt x="21083" y="5932"/>
                  </a:lnTo>
                  <a:lnTo>
                    <a:pt x="19196" y="6140"/>
                  </a:lnTo>
                  <a:lnTo>
                    <a:pt x="18150" y="6545"/>
                  </a:lnTo>
                  <a:lnTo>
                    <a:pt x="18066" y="7572"/>
                  </a:lnTo>
                  <a:lnTo>
                    <a:pt x="16671" y="8179"/>
                  </a:lnTo>
                  <a:lnTo>
                    <a:pt x="15795" y="8941"/>
                  </a:lnTo>
                  <a:lnTo>
                    <a:pt x="14711" y="9144"/>
                  </a:lnTo>
                  <a:lnTo>
                    <a:pt x="13262" y="9477"/>
                  </a:lnTo>
                  <a:lnTo>
                    <a:pt x="11690" y="10670"/>
                  </a:lnTo>
                  <a:lnTo>
                    <a:pt x="10979" y="14522"/>
                  </a:lnTo>
                  <a:lnTo>
                    <a:pt x="7180" y="14586"/>
                  </a:lnTo>
                  <a:lnTo>
                    <a:pt x="6437" y="18436"/>
                  </a:lnTo>
                  <a:lnTo>
                    <a:pt x="5425" y="18793"/>
                  </a:lnTo>
                  <a:lnTo>
                    <a:pt x="4656" y="19708"/>
                  </a:lnTo>
                  <a:lnTo>
                    <a:pt x="4682" y="21600"/>
                  </a:lnTo>
                  <a:close/>
                  <a:moveTo>
                    <a:pt x="4682"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5" name="Rectangle 124">
              <a:extLst>
                <a:ext uri="{FF2B5EF4-FFF2-40B4-BE49-F238E27FC236}">
                  <a16:creationId xmlns:a16="http://schemas.microsoft.com/office/drawing/2014/main" id="{076578A8-BBDD-4F74-9662-EC2AE8B23D6A}"/>
                </a:ext>
              </a:extLst>
            </p:cNvPr>
            <p:cNvSpPr>
              <a:spLocks/>
            </p:cNvSpPr>
            <p:nvPr/>
          </p:nvSpPr>
          <p:spPr bwMode="auto">
            <a:xfrm rot="19240681">
              <a:off x="1763236" y="376597"/>
              <a:ext cx="77813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Morocco</a:t>
              </a:r>
            </a:p>
          </p:txBody>
        </p:sp>
        <p:sp>
          <p:nvSpPr>
            <p:cNvPr id="446" name="Freeform 125">
              <a:extLst>
                <a:ext uri="{FF2B5EF4-FFF2-40B4-BE49-F238E27FC236}">
                  <a16:creationId xmlns:a16="http://schemas.microsoft.com/office/drawing/2014/main" id="{0950B42C-D3F4-434E-8F5D-C3BFDAE06C94}"/>
                </a:ext>
              </a:extLst>
            </p:cNvPr>
            <p:cNvSpPr>
              <a:spLocks/>
            </p:cNvSpPr>
            <p:nvPr/>
          </p:nvSpPr>
          <p:spPr bwMode="auto">
            <a:xfrm>
              <a:off x="1138778" y="857836"/>
              <a:ext cx="766841" cy="594002"/>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0 w 21600"/>
                <a:gd name="T35" fmla="*/ 2147483646 h 21600"/>
                <a:gd name="T36" fmla="*/ 0 w 21600"/>
                <a:gd name="T37" fmla="*/ 2147483646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0" y="21600"/>
                  </a:moveTo>
                  <a:lnTo>
                    <a:pt x="8646" y="21510"/>
                  </a:lnTo>
                  <a:lnTo>
                    <a:pt x="8544" y="17818"/>
                  </a:lnTo>
                  <a:lnTo>
                    <a:pt x="10129" y="15464"/>
                  </a:lnTo>
                  <a:lnTo>
                    <a:pt x="12131" y="14592"/>
                  </a:lnTo>
                  <a:lnTo>
                    <a:pt x="13587" y="6654"/>
                  </a:lnTo>
                  <a:lnTo>
                    <a:pt x="20627" y="6782"/>
                  </a:lnTo>
                  <a:lnTo>
                    <a:pt x="21600" y="2879"/>
                  </a:lnTo>
                  <a:lnTo>
                    <a:pt x="21600" y="0"/>
                  </a:lnTo>
                  <a:lnTo>
                    <a:pt x="21073" y="1741"/>
                  </a:lnTo>
                  <a:lnTo>
                    <a:pt x="18109" y="4265"/>
                  </a:lnTo>
                  <a:lnTo>
                    <a:pt x="13498" y="5480"/>
                  </a:lnTo>
                  <a:lnTo>
                    <a:pt x="11898" y="8597"/>
                  </a:lnTo>
                  <a:lnTo>
                    <a:pt x="10377" y="11580"/>
                  </a:lnTo>
                  <a:lnTo>
                    <a:pt x="8086" y="15129"/>
                  </a:lnTo>
                  <a:lnTo>
                    <a:pt x="7323" y="18534"/>
                  </a:lnTo>
                  <a:lnTo>
                    <a:pt x="8827" y="21551"/>
                  </a:lnTo>
                  <a:lnTo>
                    <a:pt x="0" y="21600"/>
                  </a:lnTo>
                  <a:close/>
                  <a:moveTo>
                    <a:pt x="0" y="21600"/>
                  </a:moveTo>
                </a:path>
              </a:pathLst>
            </a:custGeom>
            <a:noFill/>
            <a:ln w="6350" cap="flat">
              <a:solidFill>
                <a:sysClr val="windowText" lastClr="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7" name="Rectangle 126">
              <a:extLst>
                <a:ext uri="{FF2B5EF4-FFF2-40B4-BE49-F238E27FC236}">
                  <a16:creationId xmlns:a16="http://schemas.microsoft.com/office/drawing/2014/main" id="{50DD7E4D-BBBC-4846-9588-94646AB0FA3E}"/>
                </a:ext>
              </a:extLst>
            </p:cNvPr>
            <p:cNvSpPr>
              <a:spLocks/>
            </p:cNvSpPr>
            <p:nvPr/>
          </p:nvSpPr>
          <p:spPr bwMode="auto">
            <a:xfrm>
              <a:off x="411316" y="699956"/>
              <a:ext cx="1330751" cy="3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Sahrawi Arab</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Democratic Republic</a:t>
              </a:r>
            </a:p>
          </p:txBody>
        </p:sp>
        <p:sp>
          <p:nvSpPr>
            <p:cNvPr id="448" name="Line 127">
              <a:extLst>
                <a:ext uri="{FF2B5EF4-FFF2-40B4-BE49-F238E27FC236}">
                  <a16:creationId xmlns:a16="http://schemas.microsoft.com/office/drawing/2014/main" id="{3E3D9D70-4755-4C3E-9026-87C69AA938D2}"/>
                </a:ext>
              </a:extLst>
            </p:cNvPr>
            <p:cNvSpPr>
              <a:spLocks noChangeShapeType="1"/>
            </p:cNvSpPr>
            <p:nvPr/>
          </p:nvSpPr>
          <p:spPr bwMode="auto">
            <a:xfrm flipV="1">
              <a:off x="5224588" y="3813622"/>
              <a:ext cx="1357562" cy="22973"/>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9" name="Line 127">
              <a:extLst>
                <a:ext uri="{FF2B5EF4-FFF2-40B4-BE49-F238E27FC236}">
                  <a16:creationId xmlns:a16="http://schemas.microsoft.com/office/drawing/2014/main" id="{31296D0A-E5B8-4BC5-8FF2-4AAF1B4FFC7A}"/>
                </a:ext>
              </a:extLst>
            </p:cNvPr>
            <p:cNvSpPr>
              <a:spLocks noChangeShapeType="1"/>
            </p:cNvSpPr>
            <p:nvPr/>
          </p:nvSpPr>
          <p:spPr bwMode="auto">
            <a:xfrm>
              <a:off x="1238219" y="1010798"/>
              <a:ext cx="201282" cy="271294"/>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0" name="Line 127">
              <a:extLst>
                <a:ext uri="{FF2B5EF4-FFF2-40B4-BE49-F238E27FC236}">
                  <a16:creationId xmlns:a16="http://schemas.microsoft.com/office/drawing/2014/main" id="{DD8371FD-6F85-4FEC-958E-E0F3A63BED33}"/>
                </a:ext>
              </a:extLst>
            </p:cNvPr>
            <p:cNvSpPr>
              <a:spLocks noChangeShapeType="1"/>
            </p:cNvSpPr>
            <p:nvPr/>
          </p:nvSpPr>
          <p:spPr bwMode="auto">
            <a:xfrm flipV="1">
              <a:off x="5208180" y="3661567"/>
              <a:ext cx="1373970" cy="17503"/>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1" name="Rectangle 113">
              <a:extLst>
                <a:ext uri="{FF2B5EF4-FFF2-40B4-BE49-F238E27FC236}">
                  <a16:creationId xmlns:a16="http://schemas.microsoft.com/office/drawing/2014/main" id="{8FB43C37-6F87-4CF3-83C7-184DBE97AC48}"/>
                </a:ext>
              </a:extLst>
            </p:cNvPr>
            <p:cNvSpPr>
              <a:spLocks/>
            </p:cNvSpPr>
            <p:nvPr/>
          </p:nvSpPr>
          <p:spPr bwMode="auto">
            <a:xfrm>
              <a:off x="5437905" y="6357518"/>
              <a:ext cx="569968"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prstClr val="black"/>
                  </a:solidFill>
                  <a:effectLst/>
                  <a:uLnTx/>
                  <a:uFillTx/>
                  <a:latin typeface="Helvetica" panose="020B0604020202020204" pitchFamily="34" charset="0"/>
                  <a:ea typeface="Heiti SC Light" charset="-122"/>
                  <a:sym typeface="Helvetica" panose="020B0604020202020204" pitchFamily="34" charset="0"/>
                </a:rPr>
                <a:t>Lesotho</a:t>
              </a:r>
            </a:p>
          </p:txBody>
        </p:sp>
        <p:sp>
          <p:nvSpPr>
            <p:cNvPr id="452" name="Freeform 26">
              <a:extLst>
                <a:ext uri="{FF2B5EF4-FFF2-40B4-BE49-F238E27FC236}">
                  <a16:creationId xmlns:a16="http://schemas.microsoft.com/office/drawing/2014/main" id="{8DF05F86-3206-4F46-8CB1-CE79BEFD9AA5}"/>
                </a:ext>
              </a:extLst>
            </p:cNvPr>
            <p:cNvSpPr>
              <a:spLocks/>
            </p:cNvSpPr>
            <p:nvPr/>
          </p:nvSpPr>
          <p:spPr bwMode="auto">
            <a:xfrm>
              <a:off x="6216779" y="2347762"/>
              <a:ext cx="899207" cy="128864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0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701" y="21600"/>
                  </a:moveTo>
                  <a:lnTo>
                    <a:pt x="474" y="20662"/>
                  </a:lnTo>
                  <a:lnTo>
                    <a:pt x="346" y="19592"/>
                  </a:lnTo>
                  <a:lnTo>
                    <a:pt x="346" y="17819"/>
                  </a:lnTo>
                  <a:lnTo>
                    <a:pt x="387" y="15988"/>
                  </a:lnTo>
                  <a:lnTo>
                    <a:pt x="0" y="14688"/>
                  </a:lnTo>
                  <a:lnTo>
                    <a:pt x="1167" y="14108"/>
                  </a:lnTo>
                  <a:lnTo>
                    <a:pt x="1743" y="13271"/>
                  </a:lnTo>
                  <a:lnTo>
                    <a:pt x="2245" y="12467"/>
                  </a:lnTo>
                  <a:lnTo>
                    <a:pt x="4089" y="12364"/>
                  </a:lnTo>
                  <a:lnTo>
                    <a:pt x="4794" y="11870"/>
                  </a:lnTo>
                  <a:lnTo>
                    <a:pt x="5836" y="11375"/>
                  </a:lnTo>
                  <a:lnTo>
                    <a:pt x="8602" y="11155"/>
                  </a:lnTo>
                  <a:lnTo>
                    <a:pt x="11481" y="9308"/>
                  </a:lnTo>
                  <a:lnTo>
                    <a:pt x="13183" y="7846"/>
                  </a:lnTo>
                  <a:lnTo>
                    <a:pt x="14791" y="6583"/>
                  </a:lnTo>
                  <a:lnTo>
                    <a:pt x="12221" y="6219"/>
                  </a:lnTo>
                  <a:lnTo>
                    <a:pt x="9588" y="5768"/>
                  </a:lnTo>
                  <a:lnTo>
                    <a:pt x="7124" y="5185"/>
                  </a:lnTo>
                  <a:lnTo>
                    <a:pt x="5876" y="4424"/>
                  </a:lnTo>
                  <a:lnTo>
                    <a:pt x="4691" y="3715"/>
                  </a:lnTo>
                  <a:lnTo>
                    <a:pt x="3655" y="2836"/>
                  </a:lnTo>
                  <a:lnTo>
                    <a:pt x="3819" y="1895"/>
                  </a:lnTo>
                  <a:lnTo>
                    <a:pt x="4638" y="1241"/>
                  </a:lnTo>
                  <a:lnTo>
                    <a:pt x="5548" y="1957"/>
                  </a:lnTo>
                  <a:lnTo>
                    <a:pt x="7021" y="3122"/>
                  </a:lnTo>
                  <a:lnTo>
                    <a:pt x="8139" y="2666"/>
                  </a:lnTo>
                  <a:lnTo>
                    <a:pt x="9831" y="1979"/>
                  </a:lnTo>
                  <a:lnTo>
                    <a:pt x="11185" y="2090"/>
                  </a:lnTo>
                  <a:lnTo>
                    <a:pt x="12739" y="1566"/>
                  </a:lnTo>
                  <a:lnTo>
                    <a:pt x="13892" y="1418"/>
                  </a:lnTo>
                  <a:lnTo>
                    <a:pt x="15457" y="1292"/>
                  </a:lnTo>
                  <a:lnTo>
                    <a:pt x="16599" y="1041"/>
                  </a:lnTo>
                  <a:lnTo>
                    <a:pt x="18132" y="724"/>
                  </a:lnTo>
                  <a:lnTo>
                    <a:pt x="19444" y="244"/>
                  </a:lnTo>
                  <a:lnTo>
                    <a:pt x="20712" y="0"/>
                  </a:lnTo>
                  <a:lnTo>
                    <a:pt x="21600" y="517"/>
                  </a:lnTo>
                  <a:lnTo>
                    <a:pt x="21399" y="1588"/>
                  </a:lnTo>
                  <a:lnTo>
                    <a:pt x="21357" y="2674"/>
                  </a:lnTo>
                  <a:lnTo>
                    <a:pt x="20997" y="3818"/>
                  </a:lnTo>
                  <a:lnTo>
                    <a:pt x="20257" y="4807"/>
                  </a:lnTo>
                  <a:lnTo>
                    <a:pt x="19496" y="6181"/>
                  </a:lnTo>
                  <a:lnTo>
                    <a:pt x="18607" y="7207"/>
                  </a:lnTo>
                  <a:lnTo>
                    <a:pt x="17941" y="8463"/>
                  </a:lnTo>
                  <a:lnTo>
                    <a:pt x="17402" y="9693"/>
                  </a:lnTo>
                  <a:lnTo>
                    <a:pt x="16566" y="10528"/>
                  </a:lnTo>
                  <a:lnTo>
                    <a:pt x="15509" y="11665"/>
                  </a:lnTo>
                  <a:lnTo>
                    <a:pt x="14652" y="12652"/>
                  </a:lnTo>
                  <a:lnTo>
                    <a:pt x="13541" y="13583"/>
                  </a:lnTo>
                  <a:lnTo>
                    <a:pt x="12198" y="14646"/>
                  </a:lnTo>
                  <a:lnTo>
                    <a:pt x="11014" y="15429"/>
                  </a:lnTo>
                  <a:lnTo>
                    <a:pt x="9682" y="15961"/>
                  </a:lnTo>
                  <a:lnTo>
                    <a:pt x="8275" y="16541"/>
                  </a:lnTo>
                  <a:lnTo>
                    <a:pt x="7112" y="17235"/>
                  </a:lnTo>
                  <a:lnTo>
                    <a:pt x="5938" y="17989"/>
                  </a:lnTo>
                  <a:lnTo>
                    <a:pt x="4711" y="18941"/>
                  </a:lnTo>
                  <a:lnTo>
                    <a:pt x="3539" y="19769"/>
                  </a:lnTo>
                  <a:lnTo>
                    <a:pt x="2429" y="20567"/>
                  </a:lnTo>
                  <a:lnTo>
                    <a:pt x="1701" y="21600"/>
                  </a:lnTo>
                  <a:close/>
                  <a:moveTo>
                    <a:pt x="1701"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3" name="Rectangle 99">
              <a:extLst>
                <a:ext uri="{FF2B5EF4-FFF2-40B4-BE49-F238E27FC236}">
                  <a16:creationId xmlns:a16="http://schemas.microsoft.com/office/drawing/2014/main" id="{7B634CAF-BBFE-4311-B955-617C6983826B}"/>
                </a:ext>
              </a:extLst>
            </p:cNvPr>
            <p:cNvSpPr>
              <a:spLocks/>
            </p:cNvSpPr>
            <p:nvPr/>
          </p:nvSpPr>
          <p:spPr bwMode="auto">
            <a:xfrm rot="19399379">
              <a:off x="6154598" y="3079689"/>
              <a:ext cx="71617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Somalia</a:t>
              </a:r>
            </a:p>
          </p:txBody>
        </p:sp>
        <p:sp>
          <p:nvSpPr>
            <p:cNvPr id="454" name="Line 127">
              <a:extLst>
                <a:ext uri="{FF2B5EF4-FFF2-40B4-BE49-F238E27FC236}">
                  <a16:creationId xmlns:a16="http://schemas.microsoft.com/office/drawing/2014/main" id="{70E4BB4E-43D1-4255-96F8-A39D3C4370CA}"/>
                </a:ext>
              </a:extLst>
            </p:cNvPr>
            <p:cNvSpPr>
              <a:spLocks noChangeShapeType="1"/>
            </p:cNvSpPr>
            <p:nvPr/>
          </p:nvSpPr>
          <p:spPr bwMode="auto">
            <a:xfrm flipV="1">
              <a:off x="4869713" y="6444354"/>
              <a:ext cx="452884" cy="13127"/>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5" name="Line 127">
              <a:extLst>
                <a:ext uri="{FF2B5EF4-FFF2-40B4-BE49-F238E27FC236}">
                  <a16:creationId xmlns:a16="http://schemas.microsoft.com/office/drawing/2014/main" id="{52704A96-6D1B-41B4-B95E-BF8A9995DB7D}"/>
                </a:ext>
              </a:extLst>
            </p:cNvPr>
            <p:cNvSpPr>
              <a:spLocks noChangeShapeType="1"/>
            </p:cNvSpPr>
            <p:nvPr/>
          </p:nvSpPr>
          <p:spPr bwMode="auto">
            <a:xfrm flipV="1">
              <a:off x="5270534" y="5932556"/>
              <a:ext cx="229724" cy="14221"/>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grpSp>
      <p:sp>
        <p:nvSpPr>
          <p:cNvPr id="456" name="Rectangle 455">
            <a:extLst>
              <a:ext uri="{FF2B5EF4-FFF2-40B4-BE49-F238E27FC236}">
                <a16:creationId xmlns:a16="http://schemas.microsoft.com/office/drawing/2014/main" id="{CEF281C5-3492-4543-814A-E466145F7BBE}"/>
              </a:ext>
            </a:extLst>
          </p:cNvPr>
          <p:cNvSpPr/>
          <p:nvPr/>
        </p:nvSpPr>
        <p:spPr>
          <a:xfrm>
            <a:off x="4614708" y="5899755"/>
            <a:ext cx="210951" cy="190220"/>
          </a:xfrm>
          <a:prstGeom prst="rect">
            <a:avLst/>
          </a:prstGeom>
          <a:solidFill>
            <a:sysClr val="window" lastClr="FFFFFF">
              <a:lumMod val="75000"/>
            </a:sysClr>
          </a:solidFill>
          <a:ln w="9525" cap="flat" cmpd="sng" algn="ctr">
            <a:solidFill>
              <a:srgbClr val="39302A">
                <a:lumMod val="10000"/>
                <a:lumOff val="90000"/>
              </a:srgb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sp>
        <p:nvSpPr>
          <p:cNvPr id="457" name="TextBox 456">
            <a:extLst>
              <a:ext uri="{FF2B5EF4-FFF2-40B4-BE49-F238E27FC236}">
                <a16:creationId xmlns:a16="http://schemas.microsoft.com/office/drawing/2014/main" id="{EBC16C0C-5E39-42A9-B7A0-DBB3AFFD2A54}"/>
              </a:ext>
            </a:extLst>
          </p:cNvPr>
          <p:cNvSpPr txBox="1"/>
          <p:nvPr/>
        </p:nvSpPr>
        <p:spPr>
          <a:xfrm>
            <a:off x="4853851" y="4610370"/>
            <a:ext cx="1266693"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Paludisme</a:t>
            </a:r>
            <a:r>
              <a:rPr lang="en-US" sz="784" kern="0" dirty="0">
                <a:solidFill>
                  <a:prstClr val="black"/>
                </a:solidFill>
                <a:latin typeface="Arial" charset="0"/>
              </a:rPr>
              <a:t> and </a:t>
            </a:r>
            <a:r>
              <a:rPr lang="en-US" sz="784" kern="0" dirty="0">
                <a:solidFill>
                  <a:prstClr val="black"/>
                </a:solidFill>
              </a:rPr>
              <a:t>SRMNIA</a:t>
            </a:r>
            <a:endParaRPr lang="en-US" sz="784" kern="0" dirty="0">
              <a:solidFill>
                <a:prstClr val="black"/>
              </a:solidFill>
              <a:latin typeface="Arial" charset="0"/>
            </a:endParaRPr>
          </a:p>
        </p:txBody>
      </p:sp>
      <p:sp>
        <p:nvSpPr>
          <p:cNvPr id="458" name="TextBox 457">
            <a:extLst>
              <a:ext uri="{FF2B5EF4-FFF2-40B4-BE49-F238E27FC236}">
                <a16:creationId xmlns:a16="http://schemas.microsoft.com/office/drawing/2014/main" id="{0D05FFDA-E5BC-44ED-8E80-BE1BFE3575AC}"/>
              </a:ext>
            </a:extLst>
          </p:cNvPr>
          <p:cNvSpPr txBox="1"/>
          <p:nvPr/>
        </p:nvSpPr>
        <p:spPr>
          <a:xfrm>
            <a:off x="4853851" y="5126124"/>
            <a:ext cx="574196"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SRMNIA</a:t>
            </a:r>
            <a:endParaRPr lang="en-US" sz="784" kern="0" dirty="0">
              <a:solidFill>
                <a:prstClr val="black"/>
              </a:solidFill>
              <a:latin typeface="Arial" charset="0"/>
            </a:endParaRPr>
          </a:p>
        </p:txBody>
      </p:sp>
      <p:sp>
        <p:nvSpPr>
          <p:cNvPr id="459" name="TextBox 458">
            <a:extLst>
              <a:ext uri="{FF2B5EF4-FFF2-40B4-BE49-F238E27FC236}">
                <a16:creationId xmlns:a16="http://schemas.microsoft.com/office/drawing/2014/main" id="{B8C92F6F-3304-45F9-B044-E90FCE7C3D14}"/>
              </a:ext>
            </a:extLst>
          </p:cNvPr>
          <p:cNvSpPr txBox="1"/>
          <p:nvPr/>
        </p:nvSpPr>
        <p:spPr>
          <a:xfrm>
            <a:off x="4853851" y="5641878"/>
            <a:ext cx="401072"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MTN</a:t>
            </a:r>
            <a:endParaRPr lang="en-US" sz="784" kern="0" dirty="0">
              <a:solidFill>
                <a:prstClr val="black"/>
              </a:solidFill>
              <a:latin typeface="Arial" charset="0"/>
            </a:endParaRPr>
          </a:p>
        </p:txBody>
      </p:sp>
      <p:sp>
        <p:nvSpPr>
          <p:cNvPr id="460" name="5-Point Star 154">
            <a:extLst>
              <a:ext uri="{FF2B5EF4-FFF2-40B4-BE49-F238E27FC236}">
                <a16:creationId xmlns:a16="http://schemas.microsoft.com/office/drawing/2014/main" id="{26B2F7FA-186D-4A98-83DE-A9B8DDE2E259}"/>
              </a:ext>
            </a:extLst>
          </p:cNvPr>
          <p:cNvSpPr/>
          <p:nvPr/>
        </p:nvSpPr>
        <p:spPr bwMode="auto">
          <a:xfrm>
            <a:off x="4641858" y="5672613"/>
            <a:ext cx="156650" cy="140065"/>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1" name="5-Point Star 154">
            <a:extLst>
              <a:ext uri="{FF2B5EF4-FFF2-40B4-BE49-F238E27FC236}">
                <a16:creationId xmlns:a16="http://schemas.microsoft.com/office/drawing/2014/main" id="{422D9196-2A67-4303-B6E3-DD8B931C2643}"/>
              </a:ext>
            </a:extLst>
          </p:cNvPr>
          <p:cNvSpPr/>
          <p:nvPr/>
        </p:nvSpPr>
        <p:spPr bwMode="auto">
          <a:xfrm>
            <a:off x="6557891" y="3603598"/>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2" name="5-Point Star 154">
            <a:extLst>
              <a:ext uri="{FF2B5EF4-FFF2-40B4-BE49-F238E27FC236}">
                <a16:creationId xmlns:a16="http://schemas.microsoft.com/office/drawing/2014/main" id="{23D1CDAE-8606-4EF2-BB94-B6730A950E95}"/>
              </a:ext>
            </a:extLst>
          </p:cNvPr>
          <p:cNvSpPr/>
          <p:nvPr/>
        </p:nvSpPr>
        <p:spPr bwMode="auto">
          <a:xfrm>
            <a:off x="6673151" y="5055874"/>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3" name="5-Point Star 154">
            <a:extLst>
              <a:ext uri="{FF2B5EF4-FFF2-40B4-BE49-F238E27FC236}">
                <a16:creationId xmlns:a16="http://schemas.microsoft.com/office/drawing/2014/main" id="{439625DE-0EA4-4C03-94DD-054CD06AB9F9}"/>
              </a:ext>
            </a:extLst>
          </p:cNvPr>
          <p:cNvSpPr/>
          <p:nvPr/>
        </p:nvSpPr>
        <p:spPr bwMode="auto">
          <a:xfrm>
            <a:off x="7372395" y="2573942"/>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4" name="5-Point Star 154">
            <a:extLst>
              <a:ext uri="{FF2B5EF4-FFF2-40B4-BE49-F238E27FC236}">
                <a16:creationId xmlns:a16="http://schemas.microsoft.com/office/drawing/2014/main" id="{FDE1B86C-FF09-42A6-8931-20584B22D9DA}"/>
              </a:ext>
            </a:extLst>
          </p:cNvPr>
          <p:cNvSpPr/>
          <p:nvPr/>
        </p:nvSpPr>
        <p:spPr bwMode="auto">
          <a:xfrm>
            <a:off x="7644258" y="4394883"/>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5" name="5-Point Star 154">
            <a:extLst>
              <a:ext uri="{FF2B5EF4-FFF2-40B4-BE49-F238E27FC236}">
                <a16:creationId xmlns:a16="http://schemas.microsoft.com/office/drawing/2014/main" id="{998F5BD5-E259-439B-90EF-6402DA3CEA8A}"/>
              </a:ext>
            </a:extLst>
          </p:cNvPr>
          <p:cNvSpPr/>
          <p:nvPr/>
        </p:nvSpPr>
        <p:spPr bwMode="auto">
          <a:xfrm>
            <a:off x="6015699" y="2761008"/>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6" name="5-Point Star 154">
            <a:extLst>
              <a:ext uri="{FF2B5EF4-FFF2-40B4-BE49-F238E27FC236}">
                <a16:creationId xmlns:a16="http://schemas.microsoft.com/office/drawing/2014/main" id="{A8845F46-0709-47C1-9DFB-BFBD1C048D5E}"/>
              </a:ext>
            </a:extLst>
          </p:cNvPr>
          <p:cNvSpPr/>
          <p:nvPr/>
        </p:nvSpPr>
        <p:spPr bwMode="auto">
          <a:xfrm>
            <a:off x="7402523" y="3773652"/>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7" name="TextBox 466">
            <a:extLst>
              <a:ext uri="{FF2B5EF4-FFF2-40B4-BE49-F238E27FC236}">
                <a16:creationId xmlns:a16="http://schemas.microsoft.com/office/drawing/2014/main" id="{F0AF47E0-25F5-4954-B911-E7572C5D057C}"/>
              </a:ext>
            </a:extLst>
          </p:cNvPr>
          <p:cNvSpPr txBox="1"/>
          <p:nvPr/>
        </p:nvSpPr>
        <p:spPr>
          <a:xfrm>
            <a:off x="4853851" y="5384001"/>
            <a:ext cx="1712328"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latin typeface="Arial" charset="0"/>
              </a:rPr>
              <a:t>Carte de Score de la </a:t>
            </a:r>
            <a:r>
              <a:rPr lang="en-US" sz="784" kern="0" dirty="0" err="1">
                <a:solidFill>
                  <a:prstClr val="black"/>
                </a:solidFill>
                <a:latin typeface="Arial" charset="0"/>
              </a:rPr>
              <a:t>communauté</a:t>
            </a:r>
            <a:endParaRPr lang="en-US" sz="784" kern="0" dirty="0">
              <a:solidFill>
                <a:prstClr val="black"/>
              </a:solidFill>
              <a:latin typeface="Arial" charset="0"/>
            </a:endParaRPr>
          </a:p>
        </p:txBody>
      </p:sp>
      <p:sp>
        <p:nvSpPr>
          <p:cNvPr id="468" name="5-Point Star 154">
            <a:extLst>
              <a:ext uri="{FF2B5EF4-FFF2-40B4-BE49-F238E27FC236}">
                <a16:creationId xmlns:a16="http://schemas.microsoft.com/office/drawing/2014/main" id="{AFC6107E-EA11-43EB-A7CF-D1E901BD2F7A}"/>
              </a:ext>
            </a:extLst>
          </p:cNvPr>
          <p:cNvSpPr/>
          <p:nvPr/>
        </p:nvSpPr>
        <p:spPr bwMode="auto">
          <a:xfrm>
            <a:off x="4633276" y="5440022"/>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9" name="5-Point Star 154">
            <a:extLst>
              <a:ext uri="{FF2B5EF4-FFF2-40B4-BE49-F238E27FC236}">
                <a16:creationId xmlns:a16="http://schemas.microsoft.com/office/drawing/2014/main" id="{28F56F9A-A56C-48D3-BAEB-B03595FD7E6B}"/>
              </a:ext>
            </a:extLst>
          </p:cNvPr>
          <p:cNvSpPr/>
          <p:nvPr/>
        </p:nvSpPr>
        <p:spPr bwMode="auto">
          <a:xfrm>
            <a:off x="5570824" y="3109553"/>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0" name="5-Point Star 154">
            <a:extLst>
              <a:ext uri="{FF2B5EF4-FFF2-40B4-BE49-F238E27FC236}">
                <a16:creationId xmlns:a16="http://schemas.microsoft.com/office/drawing/2014/main" id="{A5E73CD2-DB03-4CEE-ABDC-63C2220D2A2C}"/>
              </a:ext>
            </a:extLst>
          </p:cNvPr>
          <p:cNvSpPr/>
          <p:nvPr/>
        </p:nvSpPr>
        <p:spPr bwMode="auto">
          <a:xfrm>
            <a:off x="7952525" y="3003227"/>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1" name="5-Point Star 154">
            <a:extLst>
              <a:ext uri="{FF2B5EF4-FFF2-40B4-BE49-F238E27FC236}">
                <a16:creationId xmlns:a16="http://schemas.microsoft.com/office/drawing/2014/main" id="{7F48711F-120A-4267-88CE-59284B4F4BFC}"/>
              </a:ext>
            </a:extLst>
          </p:cNvPr>
          <p:cNvSpPr/>
          <p:nvPr/>
        </p:nvSpPr>
        <p:spPr bwMode="auto">
          <a:xfrm>
            <a:off x="7660127" y="4497107"/>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2" name="5-Point Star 154">
            <a:extLst>
              <a:ext uri="{FF2B5EF4-FFF2-40B4-BE49-F238E27FC236}">
                <a16:creationId xmlns:a16="http://schemas.microsoft.com/office/drawing/2014/main" id="{370F9CCE-2B9A-4407-8338-01146168F9D2}"/>
              </a:ext>
            </a:extLst>
          </p:cNvPr>
          <p:cNvSpPr/>
          <p:nvPr/>
        </p:nvSpPr>
        <p:spPr bwMode="auto">
          <a:xfrm>
            <a:off x="7112550" y="4566220"/>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3" name="5-Point Star 154">
            <a:extLst>
              <a:ext uri="{FF2B5EF4-FFF2-40B4-BE49-F238E27FC236}">
                <a16:creationId xmlns:a16="http://schemas.microsoft.com/office/drawing/2014/main" id="{166B3E43-52DA-44F4-B1F0-FC40377270E1}"/>
              </a:ext>
            </a:extLst>
          </p:cNvPr>
          <p:cNvSpPr/>
          <p:nvPr/>
        </p:nvSpPr>
        <p:spPr bwMode="auto">
          <a:xfrm>
            <a:off x="4805277" y="2726781"/>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Tree>
    <p:custDataLst>
      <p:tags r:id="rId1"/>
    </p:custDataLst>
    <p:extLst>
      <p:ext uri="{BB962C8B-B14F-4D97-AF65-F5344CB8AC3E}">
        <p14:creationId xmlns:p14="http://schemas.microsoft.com/office/powerpoint/2010/main" val="418096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F855-51A3-4214-A72C-A6C555D18924}"/>
              </a:ext>
            </a:extLst>
          </p:cNvPr>
          <p:cNvSpPr>
            <a:spLocks noGrp="1"/>
          </p:cNvSpPr>
          <p:nvPr>
            <p:ph type="title"/>
          </p:nvPr>
        </p:nvSpPr>
        <p:spPr>
          <a:xfrm>
            <a:off x="799735" y="422771"/>
            <a:ext cx="8618536" cy="714741"/>
          </a:xfrm>
        </p:spPr>
        <p:txBody>
          <a:bodyPr/>
          <a:lstStyle/>
          <a:p>
            <a:r>
              <a:rPr lang="en-US" sz="2744" dirty="0" err="1"/>
              <a:t>Contexte</a:t>
            </a:r>
            <a:r>
              <a:rPr lang="en-US" sz="2744" dirty="0"/>
              <a:t> carte de score SRMNIA du Burundi</a:t>
            </a:r>
            <a:br>
              <a:rPr lang="en-US" dirty="0"/>
            </a:br>
            <a:endParaRPr lang="en-US" dirty="0"/>
          </a:p>
        </p:txBody>
      </p:sp>
      <p:sp>
        <p:nvSpPr>
          <p:cNvPr id="3" name="Rectangle 2">
            <a:extLst>
              <a:ext uri="{FF2B5EF4-FFF2-40B4-BE49-F238E27FC236}">
                <a16:creationId xmlns:a16="http://schemas.microsoft.com/office/drawing/2014/main" id="{C9B12611-67F0-4F4A-A3F1-B108B42C33D1}"/>
              </a:ext>
            </a:extLst>
          </p:cNvPr>
          <p:cNvSpPr/>
          <p:nvPr/>
        </p:nvSpPr>
        <p:spPr>
          <a:xfrm>
            <a:off x="450986" y="1164641"/>
            <a:ext cx="8109135" cy="4776692"/>
          </a:xfrm>
          <a:prstGeom prst="rect">
            <a:avLst/>
          </a:prstGeom>
        </p:spPr>
        <p:txBody>
          <a:bodyPr wrap="square">
            <a:spAutoFit/>
          </a:bodyPr>
          <a:lstStyle/>
          <a:p>
            <a:pPr marL="280035" indent="-280035">
              <a:spcBef>
                <a:spcPts val="1176"/>
              </a:spcBef>
              <a:buFont typeface="Arial" panose="020B0604020202020204" pitchFamily="34" charset="0"/>
              <a:buChar char="•"/>
            </a:pPr>
            <a:r>
              <a:rPr lang="fr-FR" sz="1960" b="1" dirty="0"/>
              <a:t>Octobre 2014 : </a:t>
            </a:r>
            <a:r>
              <a:rPr lang="fr-FR" sz="1960" dirty="0"/>
              <a:t>Le </a:t>
            </a:r>
            <a:r>
              <a:rPr lang="fr-FR" sz="1960" dirty="0" err="1"/>
              <a:t>MdSP</a:t>
            </a:r>
            <a:r>
              <a:rPr lang="fr-FR" sz="1960" dirty="0"/>
              <a:t> Burundi, avec l'appui de l'ALMA et d'autres partenaires (OMS, USAID, UNICEF et UNFPA), a développé un outil de gestion des cartes de score pour la santé reproductive, mère, nouveau-né, enfant et adolescent (SRMNIA). Le résultat final : un tableau de bord trimestriel composé de 16 indicateurs régionaux et de district répartis en 6 catégories et de 7 indicateurs nationaux, couvrant le continuum des soins et le système de santé.</a:t>
            </a:r>
          </a:p>
          <a:p>
            <a:pPr marL="280035" indent="-280035">
              <a:spcBef>
                <a:spcPts val="1176"/>
              </a:spcBef>
              <a:buFont typeface="Arial" panose="020B0604020202020204" pitchFamily="34" charset="0"/>
              <a:buChar char="•"/>
            </a:pPr>
            <a:r>
              <a:rPr lang="fr-FR" sz="1960" b="1" dirty="0"/>
              <a:t>Juin 2018 : </a:t>
            </a:r>
            <a:r>
              <a:rPr lang="fr-FR" sz="1960" dirty="0"/>
              <a:t>Visite de soutien à l'ALMA pour identifier les possibilités de renforcer l'utilisation de la carte de score et d'apprendre les bonnes pratiques. Comprenant la révision des indicateurs de la carte de score, l'établissement d'un lien avec le système DHIS2 et une formation supplémentaire sur la plate-forme Web.</a:t>
            </a:r>
          </a:p>
          <a:p>
            <a:pPr marL="280035" indent="-280035">
              <a:spcBef>
                <a:spcPts val="1176"/>
              </a:spcBef>
              <a:buFont typeface="Arial" panose="020B0604020202020204" pitchFamily="34" charset="0"/>
              <a:buChar char="•"/>
            </a:pPr>
            <a:r>
              <a:rPr lang="fr-FR" sz="1960" b="1" dirty="0"/>
              <a:t>Juillet 2019 : </a:t>
            </a:r>
            <a:r>
              <a:rPr lang="fr-FR" sz="1960" dirty="0"/>
              <a:t>Visite de suivi de l'ALMA</a:t>
            </a:r>
          </a:p>
          <a:p>
            <a:pPr marL="280035" indent="-280035">
              <a:spcBef>
                <a:spcPts val="1176"/>
              </a:spcBef>
              <a:buFont typeface="Arial" panose="020B0604020202020204" pitchFamily="34" charset="0"/>
              <a:buChar char="•"/>
            </a:pPr>
            <a:r>
              <a:rPr lang="fr-FR" sz="1960" b="1" dirty="0"/>
              <a:t>Juin 2021: </a:t>
            </a:r>
            <a:r>
              <a:rPr lang="fr-FR" sz="1960" dirty="0"/>
              <a:t>révision des indicateurs</a:t>
            </a:r>
            <a:endParaRPr lang="en-US" sz="1960" dirty="0"/>
          </a:p>
        </p:txBody>
      </p:sp>
    </p:spTree>
    <p:extLst>
      <p:ext uri="{BB962C8B-B14F-4D97-AF65-F5344CB8AC3E}">
        <p14:creationId xmlns:p14="http://schemas.microsoft.com/office/powerpoint/2010/main" val="2417965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118473" y="601795"/>
            <a:ext cx="5587132" cy="338554"/>
          </a:xfrm>
          <a:prstGeom prst="rect">
            <a:avLst/>
          </a:prstGeom>
          <a:noFill/>
        </p:spPr>
        <p:txBody>
          <a:bodyPr wrap="square" rtlCol="0">
            <a:spAutoFit/>
          </a:bodyPr>
          <a:lstStyle/>
          <a:p>
            <a:r>
              <a:rPr lang="en-US" dirty="0"/>
              <a:t>Extrait - Carte de score de SRMNIA Burundi T1 2021</a:t>
            </a:r>
            <a:endParaRPr lang="fr-FR" dirty="0"/>
          </a:p>
        </p:txBody>
      </p:sp>
      <p:pic>
        <p:nvPicPr>
          <p:cNvPr id="3" name="Picture 2">
            <a:extLst>
              <a:ext uri="{FF2B5EF4-FFF2-40B4-BE49-F238E27FC236}">
                <a16:creationId xmlns:a16="http://schemas.microsoft.com/office/drawing/2014/main" id="{139EE3B4-3C0D-4AA0-BD59-1BEA0B99DBA0}"/>
              </a:ext>
            </a:extLst>
          </p:cNvPr>
          <p:cNvPicPr>
            <a:picLocks noChangeAspect="1"/>
          </p:cNvPicPr>
          <p:nvPr/>
        </p:nvPicPr>
        <p:blipFill>
          <a:blip r:embed="rId3"/>
          <a:stretch>
            <a:fillRect/>
          </a:stretch>
        </p:blipFill>
        <p:spPr>
          <a:xfrm>
            <a:off x="-794" y="1304961"/>
            <a:ext cx="8961438" cy="5102370"/>
          </a:xfrm>
          <a:prstGeom prst="rect">
            <a:avLst/>
          </a:prstGeom>
        </p:spPr>
      </p:pic>
    </p:spTree>
    <p:extLst>
      <p:ext uri="{BB962C8B-B14F-4D97-AF65-F5344CB8AC3E}">
        <p14:creationId xmlns:p14="http://schemas.microsoft.com/office/powerpoint/2010/main" val="13267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828493" y="439718"/>
            <a:ext cx="8132945" cy="369332"/>
          </a:xfrm>
          <a:prstGeom prst="rect">
            <a:avLst/>
          </a:prstGeom>
          <a:noFill/>
        </p:spPr>
        <p:txBody>
          <a:bodyPr wrap="square" rtlCol="0">
            <a:spAutoFit/>
          </a:bodyPr>
          <a:lstStyle/>
          <a:p>
            <a:r>
              <a:rPr lang="fr-FR" sz="1800" b="1" dirty="0">
                <a:solidFill>
                  <a:srgbClr val="000000"/>
                </a:solidFill>
                <a:effectLst/>
                <a:latin typeface="+mj-lt"/>
                <a:ea typeface="Times New Roman" panose="02020603050405020304" pitchFamily="18" charset="0"/>
              </a:rPr>
              <a:t>VIDEO: Vue d’ensemble de la plate-forme web de la carte de score</a:t>
            </a:r>
            <a:endParaRPr lang="fr-FR" b="1" dirty="0">
              <a:latin typeface="+mj-lt"/>
            </a:endParaRPr>
          </a:p>
        </p:txBody>
      </p:sp>
      <p:pic>
        <p:nvPicPr>
          <p:cNvPr id="2" name="Online Media 1" title="Vue d’ensemble de la plate forme Web de la carte de score">
            <a:hlinkClick r:id="" action="ppaction://media"/>
            <a:extLst>
              <a:ext uri="{FF2B5EF4-FFF2-40B4-BE49-F238E27FC236}">
                <a16:creationId xmlns:a16="http://schemas.microsoft.com/office/drawing/2014/main" id="{B8FB563D-0C8B-4F35-AEAD-0931E995B94C}"/>
              </a:ext>
            </a:extLst>
          </p:cNvPr>
          <p:cNvPicPr>
            <a:picLocks noRot="1" noChangeAspect="1"/>
          </p:cNvPicPr>
          <p:nvPr>
            <a:videoFile r:link="rId1"/>
          </p:nvPr>
        </p:nvPicPr>
        <p:blipFill>
          <a:blip r:embed="rId4"/>
          <a:stretch>
            <a:fillRect/>
          </a:stretch>
        </p:blipFill>
        <p:spPr>
          <a:xfrm>
            <a:off x="874474" y="891059"/>
            <a:ext cx="7210902" cy="5408176"/>
          </a:xfrm>
          <a:prstGeom prst="rect">
            <a:avLst/>
          </a:prstGeom>
        </p:spPr>
      </p:pic>
      <p:sp>
        <p:nvSpPr>
          <p:cNvPr id="6" name="TextBox 5">
            <a:extLst>
              <a:ext uri="{FF2B5EF4-FFF2-40B4-BE49-F238E27FC236}">
                <a16:creationId xmlns:a16="http://schemas.microsoft.com/office/drawing/2014/main" id="{9876B0EC-0B7F-4E5A-95D1-665192EF47E7}"/>
              </a:ext>
            </a:extLst>
          </p:cNvPr>
          <p:cNvSpPr txBox="1"/>
          <p:nvPr/>
        </p:nvSpPr>
        <p:spPr>
          <a:xfrm>
            <a:off x="0" y="6381245"/>
            <a:ext cx="6532880" cy="369332"/>
          </a:xfrm>
          <a:prstGeom prst="rect">
            <a:avLst/>
          </a:prstGeom>
          <a:noFill/>
        </p:spPr>
        <p:txBody>
          <a:bodyPr wrap="square" rtlCol="0">
            <a:spAutoFit/>
          </a:bodyPr>
          <a:lstStyle/>
          <a:p>
            <a:r>
              <a:rPr lang="fr-FR" sz="1800" dirty="0">
                <a:hlinkClick r:id="rId5">
                  <a:extLst>
                    <a:ext uri="{A12FA001-AC4F-418D-AE19-62706E023703}">
                      <ahyp:hlinkClr xmlns:ahyp="http://schemas.microsoft.com/office/drawing/2018/hyperlinkcolor" val="tx"/>
                    </a:ext>
                  </a:extLst>
                </a:hlinkClick>
              </a:rPr>
              <a:t>Télécharger la vidéo </a:t>
            </a:r>
            <a:endParaRPr lang="fr-FR" sz="1800" dirty="0"/>
          </a:p>
        </p:txBody>
      </p:sp>
    </p:spTree>
    <p:extLst>
      <p:ext uri="{BB962C8B-B14F-4D97-AF65-F5344CB8AC3E}">
        <p14:creationId xmlns:p14="http://schemas.microsoft.com/office/powerpoint/2010/main" val="16194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spid="_x0000_s13313" name="think-cell Slide" r:id="rId4" imgW="360" imgH="360" progId="TCLayout.ActiveDocument.1">
                  <p:embed/>
                </p:oleObj>
              </mc:Choice>
              <mc:Fallback>
                <p:oleObj name="think-cell Slide" r:id="rId4" imgW="360" imgH="360"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itle 1">
            <a:extLst>
              <a:ext uri="{FF2B5EF4-FFF2-40B4-BE49-F238E27FC236}">
                <a16:creationId xmlns:a16="http://schemas.microsoft.com/office/drawing/2014/main" id="{83D1E52C-BC42-B74C-98EE-EBCED29AE471}"/>
              </a:ext>
            </a:extLst>
          </p:cNvPr>
          <p:cNvSpPr>
            <a:spLocks noGrp="1"/>
          </p:cNvSpPr>
          <p:nvPr>
            <p:ph type="title"/>
          </p:nvPr>
        </p:nvSpPr>
        <p:spPr bwMode="gray">
          <a:xfrm>
            <a:off x="317070" y="127258"/>
            <a:ext cx="7260524" cy="90486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fr-FR" sz="1960" b="0" dirty="0"/>
              <a:t>L'outil de gestion carte de score en ligne (plate-forme Web) comprend diverses fonctionnalités de </a:t>
            </a:r>
            <a:r>
              <a:rPr lang="fr-FR" sz="1960" b="0" u="sng" dirty="0"/>
              <a:t>visualisation de données</a:t>
            </a:r>
            <a:r>
              <a:rPr lang="fr-FR" sz="1960" b="0" dirty="0"/>
              <a:t> et </a:t>
            </a:r>
            <a:r>
              <a:rPr lang="fr-FR" sz="1960" b="0" u="sng" dirty="0"/>
              <a:t>gestion </a:t>
            </a:r>
            <a:endParaRPr lang="en-US" sz="1960" b="0" u="sng" dirty="0"/>
          </a:p>
        </p:txBody>
      </p:sp>
      <p:sp>
        <p:nvSpPr>
          <p:cNvPr id="12" name="Rectangle 11">
            <a:extLst>
              <a:ext uri="{FF2B5EF4-FFF2-40B4-BE49-F238E27FC236}">
                <a16:creationId xmlns:a16="http://schemas.microsoft.com/office/drawing/2014/main" id="{8B0811B4-00ED-684C-A508-08C82EDD3E93}"/>
              </a:ext>
            </a:extLst>
          </p:cNvPr>
          <p:cNvSpPr/>
          <p:nvPr/>
        </p:nvSpPr>
        <p:spPr>
          <a:xfrm>
            <a:off x="7706730" y="1016252"/>
            <a:ext cx="61740" cy="2643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US" sz="1200" dirty="0" err="1">
              <a:solidFill>
                <a:prstClr val="black"/>
              </a:solidFill>
              <a:latin typeface="Arial"/>
            </a:endParaRPr>
          </a:p>
        </p:txBody>
      </p:sp>
      <p:sp>
        <p:nvSpPr>
          <p:cNvPr id="18" name="Rectangle 17">
            <a:extLst>
              <a:ext uri="{FF2B5EF4-FFF2-40B4-BE49-F238E27FC236}">
                <a16:creationId xmlns:a16="http://schemas.microsoft.com/office/drawing/2014/main" id="{753F45C4-8B79-284B-B54F-771C0A401C20}"/>
              </a:ext>
            </a:extLst>
          </p:cNvPr>
          <p:cNvSpPr/>
          <p:nvPr/>
        </p:nvSpPr>
        <p:spPr>
          <a:xfrm>
            <a:off x="317069" y="5933883"/>
            <a:ext cx="8327300" cy="282250"/>
          </a:xfrm>
          <a:prstGeom prst="rect">
            <a:avLst/>
          </a:prstGeom>
          <a:solidFill>
            <a:schemeClr val="accent1"/>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fr-FR" sz="1372" dirty="0">
                <a:solidFill>
                  <a:prstClr val="black"/>
                </a:solidFill>
              </a:rPr>
              <a:t>Accédez au site avec votre compte personnel: </a:t>
            </a:r>
            <a:r>
              <a:rPr lang="en-GB" sz="1372" dirty="0">
                <a:solidFill>
                  <a:prstClr val="black"/>
                </a:solidFill>
                <a:latin typeface="Arial"/>
              </a:rPr>
              <a:t>www.rmncah.org</a:t>
            </a:r>
          </a:p>
        </p:txBody>
      </p:sp>
      <p:sp>
        <p:nvSpPr>
          <p:cNvPr id="20" name="Rectangle 19">
            <a:extLst>
              <a:ext uri="{FF2B5EF4-FFF2-40B4-BE49-F238E27FC236}">
                <a16:creationId xmlns:a16="http://schemas.microsoft.com/office/drawing/2014/main" id="{B505A635-FF86-F745-AD73-1B96252CB89F}"/>
              </a:ext>
            </a:extLst>
          </p:cNvPr>
          <p:cNvSpPr/>
          <p:nvPr/>
        </p:nvSpPr>
        <p:spPr>
          <a:xfrm>
            <a:off x="317069" y="2876346"/>
            <a:ext cx="1411250" cy="299153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fr-FR" sz="1300" dirty="0">
                <a:solidFill>
                  <a:prstClr val="black"/>
                </a:solidFill>
              </a:rPr>
              <a:t>La carte de score indique la performance trimestrielle des indicateurs de priorité aux niveaux national, régional et des districts.</a:t>
            </a:r>
            <a:r>
              <a:rPr lang="en-GB" sz="980" dirty="0">
                <a:solidFill>
                  <a:prstClr val="black"/>
                </a:solidFill>
                <a:latin typeface="Arial"/>
              </a:rPr>
              <a:t> </a:t>
            </a:r>
          </a:p>
        </p:txBody>
      </p:sp>
      <p:sp>
        <p:nvSpPr>
          <p:cNvPr id="21" name="Rectangle 20">
            <a:extLst>
              <a:ext uri="{FF2B5EF4-FFF2-40B4-BE49-F238E27FC236}">
                <a16:creationId xmlns:a16="http://schemas.microsoft.com/office/drawing/2014/main" id="{55302494-5AA2-7747-A28D-09BF7ED86756}"/>
              </a:ext>
            </a:extLst>
          </p:cNvPr>
          <p:cNvSpPr/>
          <p:nvPr/>
        </p:nvSpPr>
        <p:spPr>
          <a:xfrm>
            <a:off x="7261499" y="2876347"/>
            <a:ext cx="1411250"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Un système automatisé de notification par SMS alerte les propriétaires d'actions sur les actions en attente et les échéances à venir</a:t>
            </a:r>
            <a:endParaRPr lang="en-GB" sz="1300" dirty="0">
              <a:solidFill>
                <a:prstClr val="black"/>
              </a:solidFill>
              <a:latin typeface="Arial"/>
            </a:endParaRPr>
          </a:p>
        </p:txBody>
      </p:sp>
      <p:sp>
        <p:nvSpPr>
          <p:cNvPr id="23" name="Rectangle 22">
            <a:extLst>
              <a:ext uri="{FF2B5EF4-FFF2-40B4-BE49-F238E27FC236}">
                <a16:creationId xmlns:a16="http://schemas.microsoft.com/office/drawing/2014/main" id="{664DD281-0CAC-C542-9C3F-F60D7EBC944D}"/>
              </a:ext>
            </a:extLst>
          </p:cNvPr>
          <p:cNvSpPr/>
          <p:nvPr/>
        </p:nvSpPr>
        <p:spPr>
          <a:xfrm>
            <a:off x="2025214" y="2886154"/>
            <a:ext cx="1411250" cy="2981726"/>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fr-FR" sz="1300" dirty="0">
                <a:solidFill>
                  <a:prstClr val="black"/>
                </a:solidFill>
              </a:rPr>
              <a:t>Les graphiques, cartes, vues sous-nationales et vues d’indicateurs fournissent un contexte supplémentaire en montrant la performance des indicateurs dans le temps</a:t>
            </a:r>
            <a:endParaRPr lang="en-US" sz="1300" i="1" dirty="0">
              <a:solidFill>
                <a:prstClr val="black"/>
              </a:solidFill>
              <a:latin typeface="Arial"/>
            </a:endParaRPr>
          </a:p>
        </p:txBody>
      </p:sp>
      <p:sp>
        <p:nvSpPr>
          <p:cNvPr id="24" name="Rectangle 23">
            <a:extLst>
              <a:ext uri="{FF2B5EF4-FFF2-40B4-BE49-F238E27FC236}">
                <a16:creationId xmlns:a16="http://schemas.microsoft.com/office/drawing/2014/main" id="{5D2AEBFD-D95F-1D41-B05C-C201261CCE1D}"/>
              </a:ext>
            </a:extLst>
          </p:cNvPr>
          <p:cNvSpPr/>
          <p:nvPr/>
        </p:nvSpPr>
        <p:spPr>
          <a:xfrm>
            <a:off x="317069"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Carte de score</a:t>
            </a:r>
          </a:p>
        </p:txBody>
      </p:sp>
      <p:sp>
        <p:nvSpPr>
          <p:cNvPr id="26" name="Rectangle 25">
            <a:extLst>
              <a:ext uri="{FF2B5EF4-FFF2-40B4-BE49-F238E27FC236}">
                <a16:creationId xmlns:a16="http://schemas.microsoft.com/office/drawing/2014/main" id="{F4603912-B6E3-3F46-B5E2-40D2A23F1829}"/>
              </a:ext>
            </a:extLst>
          </p:cNvPr>
          <p:cNvSpPr/>
          <p:nvPr/>
        </p:nvSpPr>
        <p:spPr>
          <a:xfrm>
            <a:off x="7261350"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rPr>
              <a:t>Notifications SMS</a:t>
            </a:r>
            <a:endParaRPr lang="en-US" sz="980" b="1" dirty="0">
              <a:solidFill>
                <a:prstClr val="black"/>
              </a:solidFill>
              <a:latin typeface="Arial"/>
            </a:endParaRPr>
          </a:p>
        </p:txBody>
      </p:sp>
      <p:sp>
        <p:nvSpPr>
          <p:cNvPr id="27" name="Rectangle 26">
            <a:extLst>
              <a:ext uri="{FF2B5EF4-FFF2-40B4-BE49-F238E27FC236}">
                <a16:creationId xmlns:a16="http://schemas.microsoft.com/office/drawing/2014/main" id="{DEA3F949-1FE2-B64E-8EE1-6DDCAE6D02CF}"/>
              </a:ext>
            </a:extLst>
          </p:cNvPr>
          <p:cNvSpPr/>
          <p:nvPr/>
        </p:nvSpPr>
        <p:spPr>
          <a:xfrm>
            <a:off x="2025016"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err="1">
                <a:solidFill>
                  <a:prstClr val="black"/>
                </a:solidFill>
              </a:rPr>
              <a:t>Visualisation</a:t>
            </a:r>
            <a:r>
              <a:rPr lang="en-US" sz="980" b="1" dirty="0">
                <a:solidFill>
                  <a:prstClr val="black"/>
                </a:solidFill>
              </a:rPr>
              <a:t> de </a:t>
            </a:r>
            <a:r>
              <a:rPr lang="en-US" sz="980" b="1" dirty="0" err="1">
                <a:solidFill>
                  <a:prstClr val="black"/>
                </a:solidFill>
              </a:rPr>
              <a:t>données</a:t>
            </a:r>
            <a:r>
              <a:rPr lang="en-US" sz="980" b="1" dirty="0">
                <a:solidFill>
                  <a:prstClr val="black"/>
                </a:solidFill>
              </a:rPr>
              <a:t> </a:t>
            </a:r>
            <a:endParaRPr lang="en-US" sz="980" b="1" dirty="0">
              <a:solidFill>
                <a:prstClr val="black"/>
              </a:solidFill>
              <a:latin typeface="Arial"/>
            </a:endParaRPr>
          </a:p>
        </p:txBody>
      </p:sp>
      <p:grpSp>
        <p:nvGrpSpPr>
          <p:cNvPr id="42" name="Group 41">
            <a:extLst>
              <a:ext uri="{FF2B5EF4-FFF2-40B4-BE49-F238E27FC236}">
                <a16:creationId xmlns:a16="http://schemas.microsoft.com/office/drawing/2014/main" id="{1F1157EB-9756-7340-BA35-77F58ED12FA6}"/>
              </a:ext>
            </a:extLst>
          </p:cNvPr>
          <p:cNvGrpSpPr/>
          <p:nvPr/>
        </p:nvGrpSpPr>
        <p:grpSpPr>
          <a:xfrm>
            <a:off x="317069" y="1575774"/>
            <a:ext cx="1411150" cy="1196366"/>
            <a:chOff x="133644" y="914400"/>
            <a:chExt cx="8827794" cy="4722437"/>
          </a:xfrm>
        </p:grpSpPr>
        <p:pic>
          <p:nvPicPr>
            <p:cNvPr id="43" name="Picture 42">
              <a:extLst>
                <a:ext uri="{FF2B5EF4-FFF2-40B4-BE49-F238E27FC236}">
                  <a16:creationId xmlns:a16="http://schemas.microsoft.com/office/drawing/2014/main" id="{53F40169-1E32-E94F-B408-FD9922B4606F}"/>
                </a:ext>
              </a:extLst>
            </p:cNvPr>
            <p:cNvPicPr>
              <a:picLocks noChangeAspect="1"/>
            </p:cNvPicPr>
            <p:nvPr/>
          </p:nvPicPr>
          <p:blipFill>
            <a:blip r:embed="rId6"/>
            <a:stretch>
              <a:fillRect/>
            </a:stretch>
          </p:blipFill>
          <p:spPr>
            <a:xfrm>
              <a:off x="133644" y="1152525"/>
              <a:ext cx="8827794" cy="4484312"/>
            </a:xfrm>
            <a:prstGeom prst="rect">
              <a:avLst/>
            </a:prstGeom>
          </p:spPr>
        </p:pic>
        <p:sp>
          <p:nvSpPr>
            <p:cNvPr id="44" name="Rectangle 43">
              <a:extLst>
                <a:ext uri="{FF2B5EF4-FFF2-40B4-BE49-F238E27FC236}">
                  <a16:creationId xmlns:a16="http://schemas.microsoft.com/office/drawing/2014/main" id="{08365004-4028-B544-AE2E-5E5726633752}"/>
                </a:ext>
              </a:extLst>
            </p:cNvPr>
            <p:cNvSpPr/>
            <p:nvPr/>
          </p:nvSpPr>
          <p:spPr>
            <a:xfrm>
              <a:off x="8096250" y="914400"/>
              <a:ext cx="855663" cy="79057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GB" sz="1800" dirty="0" err="1">
                <a:solidFill>
                  <a:prstClr val="black"/>
                </a:solidFill>
                <a:latin typeface="Arial"/>
              </a:endParaRPr>
            </a:p>
          </p:txBody>
        </p:sp>
      </p:grpSp>
      <p:grpSp>
        <p:nvGrpSpPr>
          <p:cNvPr id="45" name="Group 44">
            <a:extLst>
              <a:ext uri="{FF2B5EF4-FFF2-40B4-BE49-F238E27FC236}">
                <a16:creationId xmlns:a16="http://schemas.microsoft.com/office/drawing/2014/main" id="{07C9B54F-DE5B-8C4E-88ED-61AA0F43D8D5}"/>
              </a:ext>
            </a:extLst>
          </p:cNvPr>
          <p:cNvGrpSpPr/>
          <p:nvPr/>
        </p:nvGrpSpPr>
        <p:grpSpPr>
          <a:xfrm>
            <a:off x="7421296" y="1734735"/>
            <a:ext cx="1103527" cy="802435"/>
            <a:chOff x="5798774" y="1916033"/>
            <a:chExt cx="1174861" cy="1151364"/>
          </a:xfrm>
        </p:grpSpPr>
        <p:pic>
          <p:nvPicPr>
            <p:cNvPr id="46" name="Picture 145" descr="Image result for mobile phone">
              <a:extLst>
                <a:ext uri="{FF2B5EF4-FFF2-40B4-BE49-F238E27FC236}">
                  <a16:creationId xmlns:a16="http://schemas.microsoft.com/office/drawing/2014/main" id="{CEB5CE35-30DF-604D-AE1D-3216B3AF82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8774" y="1916033"/>
              <a:ext cx="1174861" cy="11513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4939547-7A5F-7543-BCD9-CDCFBC05C382}"/>
                </a:ext>
              </a:extLst>
            </p:cNvPr>
            <p:cNvPicPr>
              <a:picLocks noChangeAspect="1"/>
            </p:cNvPicPr>
            <p:nvPr/>
          </p:nvPicPr>
          <p:blipFill>
            <a:blip r:embed="rId8" cstate="print"/>
            <a:stretch>
              <a:fillRect/>
            </a:stretch>
          </p:blipFill>
          <p:spPr>
            <a:xfrm>
              <a:off x="5852597" y="2051954"/>
              <a:ext cx="507668" cy="879521"/>
            </a:xfrm>
            <a:prstGeom prst="rect">
              <a:avLst/>
            </a:prstGeom>
          </p:spPr>
        </p:pic>
        <p:pic>
          <p:nvPicPr>
            <p:cNvPr id="48" name="Picture 47">
              <a:extLst>
                <a:ext uri="{FF2B5EF4-FFF2-40B4-BE49-F238E27FC236}">
                  <a16:creationId xmlns:a16="http://schemas.microsoft.com/office/drawing/2014/main" id="{E23D3A25-7CBE-154C-A1BB-541C522B3AF4}"/>
                </a:ext>
              </a:extLst>
            </p:cNvPr>
            <p:cNvPicPr>
              <a:picLocks noChangeAspect="1"/>
            </p:cNvPicPr>
            <p:nvPr/>
          </p:nvPicPr>
          <p:blipFill>
            <a:blip r:embed="rId9" cstate="print"/>
            <a:stretch>
              <a:fillRect/>
            </a:stretch>
          </p:blipFill>
          <p:spPr>
            <a:xfrm>
              <a:off x="6428445" y="2051954"/>
              <a:ext cx="502013" cy="879521"/>
            </a:xfrm>
            <a:prstGeom prst="rect">
              <a:avLst/>
            </a:prstGeom>
          </p:spPr>
        </p:pic>
      </p:grpSp>
      <p:pic>
        <p:nvPicPr>
          <p:cNvPr id="57" name="Picture 56">
            <a:extLst>
              <a:ext uri="{FF2B5EF4-FFF2-40B4-BE49-F238E27FC236}">
                <a16:creationId xmlns:a16="http://schemas.microsoft.com/office/drawing/2014/main" id="{635CE2C2-7240-6D40-986B-B90824D92D4B}"/>
              </a:ext>
            </a:extLst>
          </p:cNvPr>
          <p:cNvPicPr>
            <a:picLocks noChangeAspect="1"/>
          </p:cNvPicPr>
          <p:nvPr/>
        </p:nvPicPr>
        <p:blipFill rotWithShape="1">
          <a:blip r:embed="rId10"/>
          <a:srcRect b="25469"/>
          <a:stretch/>
        </p:blipFill>
        <p:spPr>
          <a:xfrm>
            <a:off x="1959622" y="1709488"/>
            <a:ext cx="1542039" cy="976369"/>
          </a:xfrm>
          <a:prstGeom prst="rect">
            <a:avLst/>
          </a:prstGeom>
        </p:spPr>
      </p:pic>
      <p:sp>
        <p:nvSpPr>
          <p:cNvPr id="34" name="Rectangle 33">
            <a:extLst>
              <a:ext uri="{FF2B5EF4-FFF2-40B4-BE49-F238E27FC236}">
                <a16:creationId xmlns:a16="http://schemas.microsoft.com/office/drawing/2014/main" id="{50AB8655-8F57-460E-860E-676AB9FB4B43}"/>
              </a:ext>
            </a:extLst>
          </p:cNvPr>
          <p:cNvSpPr/>
          <p:nvPr/>
        </p:nvSpPr>
        <p:spPr>
          <a:xfrm>
            <a:off x="5478298" y="2876347"/>
            <a:ext cx="1576802"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La fonction « Plan de travail » montre la mise en œuvre des plans de travail annuels, en répertoriant l'avancement des actions, avec des propriétaires et des délais clairs, et un système de notification automatisé</a:t>
            </a:r>
            <a:endParaRPr lang="en-GB" sz="1300" dirty="0">
              <a:solidFill>
                <a:prstClr val="black"/>
              </a:solidFill>
              <a:latin typeface="Arial"/>
            </a:endParaRPr>
          </a:p>
        </p:txBody>
      </p:sp>
      <p:sp>
        <p:nvSpPr>
          <p:cNvPr id="35" name="Rectangle 34">
            <a:extLst>
              <a:ext uri="{FF2B5EF4-FFF2-40B4-BE49-F238E27FC236}">
                <a16:creationId xmlns:a16="http://schemas.microsoft.com/office/drawing/2014/main" id="{2C3F8DC1-CEFC-4780-BBCC-2FB6DF6A03DE}"/>
              </a:ext>
            </a:extLst>
          </p:cNvPr>
          <p:cNvSpPr/>
          <p:nvPr/>
        </p:nvSpPr>
        <p:spPr>
          <a:xfrm>
            <a:off x="5508578"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Plan de travail</a:t>
            </a:r>
          </a:p>
        </p:txBody>
      </p:sp>
      <p:sp>
        <p:nvSpPr>
          <p:cNvPr id="41" name="Rectangle 40">
            <a:extLst>
              <a:ext uri="{FF2B5EF4-FFF2-40B4-BE49-F238E27FC236}">
                <a16:creationId xmlns:a16="http://schemas.microsoft.com/office/drawing/2014/main" id="{318B47A0-D52F-426D-A1EF-DB8CF6EDA89B}"/>
              </a:ext>
            </a:extLst>
          </p:cNvPr>
          <p:cNvSpPr/>
          <p:nvPr/>
        </p:nvSpPr>
        <p:spPr>
          <a:xfrm>
            <a:off x="3779557" y="1212893"/>
            <a:ext cx="1411250" cy="35281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endParaRPr lang="en-US" sz="980" b="1" dirty="0">
              <a:solidFill>
                <a:prstClr val="white">
                  <a:lumMod val="75000"/>
                </a:prstClr>
              </a:solidFill>
              <a:latin typeface="Arial"/>
            </a:endParaRPr>
          </a:p>
        </p:txBody>
      </p:sp>
      <p:sp>
        <p:nvSpPr>
          <p:cNvPr id="49" name="Rectangle 48">
            <a:extLst>
              <a:ext uri="{FF2B5EF4-FFF2-40B4-BE49-F238E27FC236}">
                <a16:creationId xmlns:a16="http://schemas.microsoft.com/office/drawing/2014/main" id="{E9EB6557-9ECE-43B6-BCB6-6193193F0127}"/>
              </a:ext>
            </a:extLst>
          </p:cNvPr>
          <p:cNvSpPr/>
          <p:nvPr/>
        </p:nvSpPr>
        <p:spPr>
          <a:xfrm>
            <a:off x="3677242" y="2886154"/>
            <a:ext cx="1576802" cy="2967587"/>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La fonctionnalité de suivi des actions est utilisée pour attribuer des actions avec des délais à des «propriétaires». Il montre le statut de mise en œuvre des actions et génère des notifications automatisées</a:t>
            </a:r>
            <a:endParaRPr lang="en-US" sz="1300" dirty="0">
              <a:solidFill>
                <a:prstClr val="black"/>
              </a:solidFill>
              <a:latin typeface="Arial"/>
            </a:endParaRPr>
          </a:p>
        </p:txBody>
      </p:sp>
      <p:sp>
        <p:nvSpPr>
          <p:cNvPr id="53" name="Rectangle 52">
            <a:extLst>
              <a:ext uri="{FF2B5EF4-FFF2-40B4-BE49-F238E27FC236}">
                <a16:creationId xmlns:a16="http://schemas.microsoft.com/office/drawing/2014/main" id="{E9589E54-17A6-488B-AB65-27C5708AB91B}"/>
              </a:ext>
            </a:extLst>
          </p:cNvPr>
          <p:cNvSpPr/>
          <p:nvPr/>
        </p:nvSpPr>
        <p:spPr>
          <a:xfrm>
            <a:off x="3779557" y="1213557"/>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rPr>
              <a:t>Suivi des actions </a:t>
            </a:r>
            <a:endParaRPr lang="en-US" sz="980" b="1" dirty="0">
              <a:solidFill>
                <a:prstClr val="black"/>
              </a:solidFill>
              <a:latin typeface="Arial"/>
            </a:endParaRPr>
          </a:p>
        </p:txBody>
      </p:sp>
      <p:pic>
        <p:nvPicPr>
          <p:cNvPr id="60" name="Picture 59">
            <a:extLst>
              <a:ext uri="{FF2B5EF4-FFF2-40B4-BE49-F238E27FC236}">
                <a16:creationId xmlns:a16="http://schemas.microsoft.com/office/drawing/2014/main" id="{C50FDE11-B109-4BAD-80E2-360DFC508CDF}"/>
              </a:ext>
            </a:extLst>
          </p:cNvPr>
          <p:cNvPicPr>
            <a:picLocks noChangeAspect="1"/>
          </p:cNvPicPr>
          <p:nvPr/>
        </p:nvPicPr>
        <p:blipFill>
          <a:blip r:embed="rId11"/>
          <a:stretch>
            <a:fillRect/>
          </a:stretch>
        </p:blipFill>
        <p:spPr>
          <a:xfrm>
            <a:off x="3779515" y="1685147"/>
            <a:ext cx="1411250" cy="972288"/>
          </a:xfrm>
          <a:prstGeom prst="rect">
            <a:avLst/>
          </a:prstGeom>
        </p:spPr>
      </p:pic>
      <p:pic>
        <p:nvPicPr>
          <p:cNvPr id="61" name="Picture 60">
            <a:extLst>
              <a:ext uri="{FF2B5EF4-FFF2-40B4-BE49-F238E27FC236}">
                <a16:creationId xmlns:a16="http://schemas.microsoft.com/office/drawing/2014/main" id="{B45E42BD-E7BB-4969-965C-53BEA5C2E12D}"/>
              </a:ext>
            </a:extLst>
          </p:cNvPr>
          <p:cNvPicPr>
            <a:picLocks noChangeAspect="1"/>
          </p:cNvPicPr>
          <p:nvPr/>
        </p:nvPicPr>
        <p:blipFill rotWithShape="1">
          <a:blip r:embed="rId12"/>
          <a:srcRect t="14220" r="63586" b="29390"/>
          <a:stretch/>
        </p:blipFill>
        <p:spPr>
          <a:xfrm>
            <a:off x="5537584" y="1734735"/>
            <a:ext cx="1376299" cy="851019"/>
          </a:xfrm>
          <a:prstGeom prst="rect">
            <a:avLst/>
          </a:prstGeom>
        </p:spPr>
      </p:pic>
      <p:pic>
        <p:nvPicPr>
          <p:cNvPr id="62" name="Picture 61">
            <a:extLst>
              <a:ext uri="{FF2B5EF4-FFF2-40B4-BE49-F238E27FC236}">
                <a16:creationId xmlns:a16="http://schemas.microsoft.com/office/drawing/2014/main" id="{1BCAB4A0-3D57-4DFF-9DB6-ABC18AC57CBE}"/>
              </a:ext>
            </a:extLst>
          </p:cNvPr>
          <p:cNvPicPr>
            <a:picLocks noChangeAspect="1"/>
          </p:cNvPicPr>
          <p:nvPr/>
        </p:nvPicPr>
        <p:blipFill rotWithShape="1">
          <a:blip r:embed="rId12"/>
          <a:srcRect t="14220" r="87705" b="75011"/>
          <a:stretch/>
        </p:blipFill>
        <p:spPr>
          <a:xfrm>
            <a:off x="5451362" y="1674191"/>
            <a:ext cx="974191" cy="262019"/>
          </a:xfrm>
          <a:prstGeom prst="rect">
            <a:avLst/>
          </a:prstGeom>
        </p:spPr>
      </p:pic>
    </p:spTree>
    <p:extLst>
      <p:ext uri="{BB962C8B-B14F-4D97-AF65-F5344CB8AC3E}">
        <p14:creationId xmlns:p14="http://schemas.microsoft.com/office/powerpoint/2010/main" val="395678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B578-D4BC-4423-937B-C2B6E9B83CF2}"/>
              </a:ext>
            </a:extLst>
          </p:cNvPr>
          <p:cNvSpPr>
            <a:spLocks noGrp="1"/>
          </p:cNvSpPr>
          <p:nvPr>
            <p:ph type="ctrTitle"/>
          </p:nvPr>
        </p:nvSpPr>
        <p:spPr>
          <a:xfrm>
            <a:off x="1337002" y="3589020"/>
            <a:ext cx="6606540" cy="1969770"/>
          </a:xfrm>
        </p:spPr>
        <p:txBody>
          <a:bodyPr/>
          <a:lstStyle/>
          <a:p>
            <a:pPr algn="ctr"/>
            <a:r>
              <a:rPr lang="fr-FR" sz="3200" dirty="0">
                <a:solidFill>
                  <a:schemeClr val="tx1"/>
                </a:solidFill>
              </a:rPr>
              <a:t>Démonstration: Indicateurs et seuils de couleur </a:t>
            </a:r>
            <a:br>
              <a:rPr lang="fr-FR" sz="3200" dirty="0">
                <a:solidFill>
                  <a:schemeClr val="tx1"/>
                </a:solidFill>
              </a:rPr>
            </a:br>
            <a:r>
              <a:rPr lang="fr-FR" sz="3200" dirty="0">
                <a:solidFill>
                  <a:schemeClr val="tx1"/>
                </a:solidFill>
              </a:rPr>
              <a:t>dans la plate-forme Web</a:t>
            </a:r>
            <a:br>
              <a:rPr lang="fr-FR" sz="3200" dirty="0">
                <a:solidFill>
                  <a:schemeClr val="tx1"/>
                </a:solidFill>
              </a:rPr>
            </a:br>
            <a:r>
              <a:rPr lang="fr-FR" sz="3200" dirty="0">
                <a:solidFill>
                  <a:schemeClr val="accent5">
                    <a:lumMod val="75000"/>
                    <a:lumOff val="25000"/>
                  </a:schemeClr>
                </a:solidFill>
                <a:hlinkClick r:id="rId2">
                  <a:extLst>
                    <a:ext uri="{A12FA001-AC4F-418D-AE19-62706E023703}">
                      <ahyp:hlinkClr xmlns:ahyp="http://schemas.microsoft.com/office/drawing/2018/hyperlinkcolor" val="tx"/>
                    </a:ext>
                  </a:extLst>
                </a:hlinkClick>
              </a:rPr>
              <a:t>www.rmncah.org</a:t>
            </a:r>
            <a:r>
              <a:rPr lang="fr-FR" sz="3200" dirty="0">
                <a:solidFill>
                  <a:schemeClr val="accent5">
                    <a:lumMod val="75000"/>
                    <a:lumOff val="25000"/>
                  </a:schemeClr>
                </a:solidFill>
              </a:rPr>
              <a:t> </a:t>
            </a:r>
            <a:endParaRPr lang="en-US" sz="3200" dirty="0">
              <a:solidFill>
                <a:schemeClr val="accent5">
                  <a:lumMod val="75000"/>
                  <a:lumOff val="25000"/>
                </a:schemeClr>
              </a:solidFill>
            </a:endParaRPr>
          </a:p>
        </p:txBody>
      </p:sp>
      <p:pic>
        <p:nvPicPr>
          <p:cNvPr id="9" name="Picture 8">
            <a:extLst>
              <a:ext uri="{FF2B5EF4-FFF2-40B4-BE49-F238E27FC236}">
                <a16:creationId xmlns:a16="http://schemas.microsoft.com/office/drawing/2014/main" id="{B066E8DD-24CA-49A9-8B6F-F3CFAC61DF2C}"/>
              </a:ext>
            </a:extLst>
          </p:cNvPr>
          <p:cNvPicPr>
            <a:picLocks noChangeAspect="1"/>
          </p:cNvPicPr>
          <p:nvPr/>
        </p:nvPicPr>
        <p:blipFill>
          <a:blip r:embed="rId3"/>
          <a:stretch>
            <a:fillRect/>
          </a:stretch>
        </p:blipFill>
        <p:spPr>
          <a:xfrm>
            <a:off x="2974876" y="410120"/>
            <a:ext cx="3011685" cy="3036071"/>
          </a:xfrm>
          <a:prstGeom prst="rect">
            <a:avLst/>
          </a:prstGeom>
        </p:spPr>
      </p:pic>
      <p:sp>
        <p:nvSpPr>
          <p:cNvPr id="4" name="Rectangle 3">
            <a:extLst>
              <a:ext uri="{FF2B5EF4-FFF2-40B4-BE49-F238E27FC236}">
                <a16:creationId xmlns:a16="http://schemas.microsoft.com/office/drawing/2014/main" id="{451D8EAA-6032-4EC6-8588-C4E4F948E1D2}"/>
              </a:ext>
            </a:extLst>
          </p:cNvPr>
          <p:cNvSpPr/>
          <p:nvPr/>
        </p:nvSpPr>
        <p:spPr>
          <a:xfrm>
            <a:off x="0" y="5701619"/>
            <a:ext cx="8961438" cy="514514"/>
          </a:xfrm>
          <a:prstGeom prst="rect">
            <a:avLst/>
          </a:prstGeom>
          <a:solidFill>
            <a:schemeClr val="accent1"/>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fr-FR" sz="1372" dirty="0">
                <a:solidFill>
                  <a:prstClr val="black"/>
                </a:solidFill>
              </a:rPr>
              <a:t>Facilitateur: Accédez à la plateforme Web et cliquez sur chaque colonne d'indicateur. Dans le panneau de droite, lisez le nom de l'indicateur et les seuils de couleur.</a:t>
            </a:r>
            <a:endParaRPr lang="en-GB" sz="1372" dirty="0">
              <a:solidFill>
                <a:prstClr val="black"/>
              </a:solidFill>
              <a:latin typeface="Arial"/>
            </a:endParaRPr>
          </a:p>
        </p:txBody>
      </p:sp>
    </p:spTree>
    <p:extLst>
      <p:ext uri="{BB962C8B-B14F-4D97-AF65-F5344CB8AC3E}">
        <p14:creationId xmlns:p14="http://schemas.microsoft.com/office/powerpoint/2010/main" val="3839208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447704"/>
          </a:xfrm>
        </p:spPr>
        <p:txBody>
          <a:bodyPr/>
          <a:lstStyle/>
          <a:p>
            <a:pPr algn="ctr"/>
            <a:r>
              <a:rPr lang="fr-FR" sz="3136" dirty="0">
                <a:solidFill>
                  <a:schemeClr val="tx1"/>
                </a:solidFill>
              </a:rPr>
              <a:t>Comment analyser la carte de score</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35224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1" name="Picture 10">
            <a:extLst>
              <a:ext uri="{FF2B5EF4-FFF2-40B4-BE49-F238E27FC236}">
                <a16:creationId xmlns:a16="http://schemas.microsoft.com/office/drawing/2014/main" id="{AEFAF877-1B6C-442E-96F7-286FCB10AE57}"/>
              </a:ext>
            </a:extLst>
          </p:cNvPr>
          <p:cNvPicPr>
            <a:picLocks noChangeAspect="1"/>
          </p:cNvPicPr>
          <p:nvPr/>
        </p:nvPicPr>
        <p:blipFill>
          <a:blip r:embed="rId3"/>
          <a:stretch>
            <a:fillRect/>
          </a:stretch>
        </p:blipFill>
        <p:spPr>
          <a:xfrm>
            <a:off x="3049343" y="769225"/>
            <a:ext cx="3011685" cy="3036071"/>
          </a:xfrm>
          <a:prstGeom prst="rect">
            <a:avLst/>
          </a:prstGeom>
        </p:spPr>
      </p:pic>
    </p:spTree>
    <p:extLst>
      <p:ext uri="{BB962C8B-B14F-4D97-AF65-F5344CB8AC3E}">
        <p14:creationId xmlns:p14="http://schemas.microsoft.com/office/powerpoint/2010/main" val="47226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D304F9F0-7FBD-4A16-909C-6A9C2946E174}"/>
              </a:ext>
            </a:extLst>
          </p:cNvPr>
          <p:cNvSpPr txBox="1"/>
          <p:nvPr/>
        </p:nvSpPr>
        <p:spPr>
          <a:xfrm>
            <a:off x="620455" y="250984"/>
            <a:ext cx="4480560" cy="338554"/>
          </a:xfrm>
          <a:prstGeom prst="rect">
            <a:avLst/>
          </a:prstGeom>
          <a:noFill/>
        </p:spPr>
        <p:txBody>
          <a:bodyPr wrap="square">
            <a:spAutoFit/>
          </a:bodyPr>
          <a:lstStyle/>
          <a:p>
            <a:r>
              <a:rPr lang="fr-FR" b="1" i="0" dirty="0">
                <a:solidFill>
                  <a:srgbClr val="1B2733"/>
                </a:solidFill>
                <a:effectLst/>
                <a:latin typeface="AtlasGrotesk"/>
              </a:rPr>
              <a:t>Comment analyser une carte de score</a:t>
            </a:r>
            <a:endParaRPr lang="fr-FR" dirty="0"/>
          </a:p>
        </p:txBody>
      </p:sp>
      <p:pic>
        <p:nvPicPr>
          <p:cNvPr id="3" name="Online Media 2" title="Comment analyser une carte de score">
            <a:hlinkClick r:id="" action="ppaction://media"/>
            <a:extLst>
              <a:ext uri="{FF2B5EF4-FFF2-40B4-BE49-F238E27FC236}">
                <a16:creationId xmlns:a16="http://schemas.microsoft.com/office/drawing/2014/main" id="{3F600835-576D-4CF6-B55F-F0826C8E8721}"/>
              </a:ext>
            </a:extLst>
          </p:cNvPr>
          <p:cNvPicPr>
            <a:picLocks noRot="1" noChangeAspect="1"/>
          </p:cNvPicPr>
          <p:nvPr>
            <a:videoFile r:link="rId1"/>
          </p:nvPr>
        </p:nvPicPr>
        <p:blipFill>
          <a:blip r:embed="rId4"/>
          <a:stretch>
            <a:fillRect/>
          </a:stretch>
        </p:blipFill>
        <p:spPr>
          <a:xfrm>
            <a:off x="620455" y="695814"/>
            <a:ext cx="7815403" cy="5549438"/>
          </a:xfrm>
          <a:prstGeom prst="rect">
            <a:avLst/>
          </a:prstGeom>
        </p:spPr>
      </p:pic>
      <p:sp>
        <p:nvSpPr>
          <p:cNvPr id="6" name="TextBox 5">
            <a:extLst>
              <a:ext uri="{FF2B5EF4-FFF2-40B4-BE49-F238E27FC236}">
                <a16:creationId xmlns:a16="http://schemas.microsoft.com/office/drawing/2014/main" id="{55ED62F7-A561-4CB7-8D17-A86ABC14A13C}"/>
              </a:ext>
            </a:extLst>
          </p:cNvPr>
          <p:cNvSpPr txBox="1"/>
          <p:nvPr/>
        </p:nvSpPr>
        <p:spPr>
          <a:xfrm>
            <a:off x="216176" y="6364139"/>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16287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115" y="1015600"/>
            <a:ext cx="5256451" cy="2537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sz="1568" dirty="0">
              <a:solidFill>
                <a:schemeClr val="tx1"/>
              </a:solidFill>
            </a:endParaRPr>
          </a:p>
        </p:txBody>
      </p:sp>
      <p:sp>
        <p:nvSpPr>
          <p:cNvPr id="5" name="Title 1"/>
          <p:cNvSpPr txBox="1">
            <a:spLocks/>
          </p:cNvSpPr>
          <p:nvPr>
            <p:custDataLst>
              <p:tags r:id="rId1"/>
            </p:custDataLst>
          </p:nvPr>
        </p:nvSpPr>
        <p:spPr bwMode="auto">
          <a:xfrm>
            <a:off x="193162" y="39545"/>
            <a:ext cx="7390051" cy="603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1960" dirty="0"/>
              <a:t>La carte de score </a:t>
            </a:r>
            <a:r>
              <a:rPr lang="en-US" sz="1960" dirty="0" err="1"/>
              <a:t>soutient</a:t>
            </a:r>
            <a:r>
              <a:rPr lang="en-US" sz="1960" dirty="0"/>
              <a:t> les </a:t>
            </a:r>
            <a:r>
              <a:rPr lang="en-US" sz="1960" dirty="0" err="1"/>
              <a:t>mécanismes</a:t>
            </a:r>
            <a:r>
              <a:rPr lang="en-US" sz="1960" dirty="0"/>
              <a:t> </a:t>
            </a:r>
            <a:r>
              <a:rPr lang="en-US" sz="1960" dirty="0" err="1"/>
              <a:t>d'action</a:t>
            </a:r>
            <a:r>
              <a:rPr lang="en-US" sz="1960" dirty="0"/>
              <a:t> et de </a:t>
            </a:r>
            <a:r>
              <a:rPr lang="en-US" sz="1960" dirty="0" err="1"/>
              <a:t>redevabilité</a:t>
            </a:r>
            <a:r>
              <a:rPr lang="en-US" sz="1960" dirty="0"/>
              <a:t> </a:t>
            </a:r>
            <a:r>
              <a:rPr lang="en-US" sz="1960" dirty="0" err="1"/>
              <a:t>existants</a:t>
            </a:r>
            <a:endParaRPr lang="en-US" sz="1862" kern="0" dirty="0"/>
          </a:p>
        </p:txBody>
      </p:sp>
      <p:sp>
        <p:nvSpPr>
          <p:cNvPr id="49" name="TextBox 33"/>
          <p:cNvSpPr txBox="1"/>
          <p:nvPr>
            <p:custDataLst>
              <p:tags r:id="rId2"/>
            </p:custDataLst>
          </p:nvPr>
        </p:nvSpPr>
        <p:spPr>
          <a:xfrm>
            <a:off x="160755" y="806178"/>
            <a:ext cx="3727433" cy="2574243"/>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50" name="Picture 49"/>
          <p:cNvPicPr>
            <a:picLocks noChangeAspect="1"/>
          </p:cNvPicPr>
          <p:nvPr/>
        </p:nvPicPr>
        <p:blipFill rotWithShape="1">
          <a:blip r:embed="rId8"/>
          <a:srcRect l="1472" r="359"/>
          <a:stretch/>
        </p:blipFill>
        <p:spPr>
          <a:xfrm>
            <a:off x="384863" y="1636203"/>
            <a:ext cx="3078774" cy="1670799"/>
          </a:xfrm>
          <a:prstGeom prst="rect">
            <a:avLst/>
          </a:prstGeom>
          <a:noFill/>
          <a:effectLst>
            <a:outerShdw blurRad="50800" dist="38100" dir="5400000" algn="t" rotWithShape="0">
              <a:prstClr val="black">
                <a:alpha val="40000"/>
              </a:prstClr>
            </a:outerShdw>
          </a:effectLst>
        </p:spPr>
      </p:pic>
      <p:sp>
        <p:nvSpPr>
          <p:cNvPr id="51" name="TextBox 33"/>
          <p:cNvSpPr txBox="1"/>
          <p:nvPr>
            <p:custDataLst>
              <p:tags r:id="rId3"/>
            </p:custDataLst>
          </p:nvPr>
        </p:nvSpPr>
        <p:spPr>
          <a:xfrm>
            <a:off x="5237591" y="3766570"/>
            <a:ext cx="3563093" cy="2365967"/>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52" name="TextBox 33"/>
          <p:cNvSpPr txBox="1"/>
          <p:nvPr>
            <p:custDataLst>
              <p:tags r:id="rId4"/>
            </p:custDataLst>
          </p:nvPr>
        </p:nvSpPr>
        <p:spPr>
          <a:xfrm>
            <a:off x="160755" y="3766570"/>
            <a:ext cx="3563093" cy="2365967"/>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53" name="TextBox 33"/>
          <p:cNvSpPr txBox="1"/>
          <p:nvPr>
            <p:custDataLst>
              <p:tags r:id="rId5"/>
            </p:custDataLst>
          </p:nvPr>
        </p:nvSpPr>
        <p:spPr>
          <a:xfrm>
            <a:off x="5237592" y="806178"/>
            <a:ext cx="3563093" cy="2574244"/>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54" name="Picture 20" descr="http://akros.com/wp-content/uploads/2015/06/DSCF7493.jp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2214" y="3872094"/>
            <a:ext cx="2427967" cy="161753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5" name="Picture 23" descr="https://www.volkswagenstiftung.de/uploads/tx_itaofundinginitiative/Subsahara_01.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864" y="3835375"/>
            <a:ext cx="2427967" cy="161753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6" name="Picture 55"/>
          <p:cNvPicPr>
            <a:picLocks noChangeAspect="1"/>
          </p:cNvPicPr>
          <p:nvPr/>
        </p:nvPicPr>
        <p:blipFill>
          <a:blip r:embed="rId11"/>
          <a:stretch>
            <a:fillRect/>
          </a:stretch>
        </p:blipFill>
        <p:spPr>
          <a:xfrm>
            <a:off x="6031678" y="2028233"/>
            <a:ext cx="806740" cy="1241186"/>
          </a:xfrm>
          <a:prstGeom prst="rect">
            <a:avLst/>
          </a:prstGeom>
          <a:noFill/>
          <a:effectLst>
            <a:outerShdw blurRad="50800" dist="38100" dir="5400000" algn="t" rotWithShape="0">
              <a:prstClr val="black">
                <a:alpha val="40000"/>
              </a:prstClr>
            </a:outerShdw>
          </a:effectLst>
        </p:spPr>
      </p:pic>
      <p:pic>
        <p:nvPicPr>
          <p:cNvPr id="57" name="Picture 56"/>
          <p:cNvPicPr>
            <a:picLocks/>
          </p:cNvPicPr>
          <p:nvPr/>
        </p:nvPicPr>
        <p:blipFill>
          <a:blip r:embed="rId12"/>
          <a:stretch>
            <a:fillRect/>
          </a:stretch>
        </p:blipFill>
        <p:spPr>
          <a:xfrm>
            <a:off x="6923553" y="2198958"/>
            <a:ext cx="1766545" cy="920037"/>
          </a:xfrm>
          <a:prstGeom prst="rect">
            <a:avLst/>
          </a:prstGeom>
        </p:spPr>
      </p:pic>
      <p:sp>
        <p:nvSpPr>
          <p:cNvPr id="58" name="Rectangle 27"/>
          <p:cNvSpPr txBox="1"/>
          <p:nvPr/>
        </p:nvSpPr>
        <p:spPr>
          <a:xfrm>
            <a:off x="285587" y="1122087"/>
            <a:ext cx="3304662" cy="452432"/>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dirty="0"/>
              <a:t>Les </a:t>
            </a:r>
            <a:r>
              <a:rPr lang="en-US" sz="1470" dirty="0" err="1"/>
              <a:t>données</a:t>
            </a:r>
            <a:r>
              <a:rPr lang="en-US" sz="1470" dirty="0"/>
              <a:t> d’DHIS2 </a:t>
            </a:r>
            <a:r>
              <a:rPr lang="en-US" sz="1470" dirty="0" err="1"/>
              <a:t>sont</a:t>
            </a:r>
            <a:r>
              <a:rPr lang="en-US" sz="1470" dirty="0"/>
              <a:t> </a:t>
            </a:r>
            <a:r>
              <a:rPr lang="en-US" sz="1470" dirty="0" err="1"/>
              <a:t>chargées</a:t>
            </a:r>
            <a:r>
              <a:rPr lang="en-US" sz="1470" dirty="0"/>
              <a:t> dans la carte de score</a:t>
            </a:r>
          </a:p>
        </p:txBody>
      </p:sp>
      <p:sp>
        <p:nvSpPr>
          <p:cNvPr id="59" name="Rectangle 27"/>
          <p:cNvSpPr txBox="1"/>
          <p:nvPr/>
        </p:nvSpPr>
        <p:spPr>
          <a:xfrm>
            <a:off x="5453814" y="1020842"/>
            <a:ext cx="3222037" cy="1055738"/>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72" b="1" dirty="0">
                <a:solidFill>
                  <a:schemeClr val="bg1"/>
                </a:solidFill>
              </a:rPr>
              <a:t>Les </a:t>
            </a:r>
            <a:r>
              <a:rPr lang="en-US" sz="1372" b="1" dirty="0" err="1">
                <a:solidFill>
                  <a:schemeClr val="bg1"/>
                </a:solidFill>
              </a:rPr>
              <a:t>processus</a:t>
            </a:r>
            <a:r>
              <a:rPr lang="en-US" sz="1372" b="1" dirty="0">
                <a:solidFill>
                  <a:schemeClr val="bg1"/>
                </a:solidFill>
              </a:rPr>
              <a:t> de gestion </a:t>
            </a:r>
            <a:r>
              <a:rPr lang="en-US" sz="1372" b="1" dirty="0" err="1">
                <a:solidFill>
                  <a:schemeClr val="bg1"/>
                </a:solidFill>
              </a:rPr>
              <a:t>existants</a:t>
            </a:r>
            <a:r>
              <a:rPr lang="en-US" sz="1372" b="1" dirty="0">
                <a:solidFill>
                  <a:schemeClr val="bg1"/>
                </a:solidFill>
              </a:rPr>
              <a:t> </a:t>
            </a:r>
            <a:r>
              <a:rPr lang="en-US" sz="1372" b="1" dirty="0" err="1">
                <a:solidFill>
                  <a:schemeClr val="bg1"/>
                </a:solidFill>
              </a:rPr>
              <a:t>examinent</a:t>
            </a:r>
            <a:r>
              <a:rPr lang="en-US" sz="1372" b="1" dirty="0">
                <a:solidFill>
                  <a:schemeClr val="bg1"/>
                </a:solidFill>
              </a:rPr>
              <a:t> la carte de score et </a:t>
            </a:r>
            <a:r>
              <a:rPr lang="en-US" sz="1372" b="1" dirty="0" err="1">
                <a:solidFill>
                  <a:schemeClr val="bg1"/>
                </a:solidFill>
              </a:rPr>
              <a:t>documentent</a:t>
            </a:r>
            <a:r>
              <a:rPr lang="en-US" sz="1372" b="1" dirty="0">
                <a:solidFill>
                  <a:schemeClr val="bg1"/>
                </a:solidFill>
              </a:rPr>
              <a:t> les </a:t>
            </a:r>
            <a:r>
              <a:rPr lang="en-US" sz="1372" b="1" dirty="0" err="1">
                <a:solidFill>
                  <a:schemeClr val="bg1"/>
                </a:solidFill>
              </a:rPr>
              <a:t>mesures</a:t>
            </a:r>
            <a:r>
              <a:rPr lang="en-US" sz="1372" b="1" dirty="0">
                <a:solidFill>
                  <a:schemeClr val="bg1"/>
                </a:solidFill>
              </a:rPr>
              <a:t>/actions </a:t>
            </a:r>
            <a:r>
              <a:rPr lang="en-US" sz="1372" b="1" dirty="0" err="1">
                <a:solidFill>
                  <a:schemeClr val="bg1"/>
                </a:solidFill>
              </a:rPr>
              <a:t>recommandées</a:t>
            </a:r>
            <a:r>
              <a:rPr lang="en-US" sz="1372" b="1" dirty="0">
                <a:solidFill>
                  <a:schemeClr val="bg1"/>
                </a:solidFill>
              </a:rPr>
              <a:t> dans un </a:t>
            </a:r>
            <a:r>
              <a:rPr lang="en-US" sz="1372" b="1" dirty="0" err="1">
                <a:solidFill>
                  <a:schemeClr val="bg1"/>
                </a:solidFill>
              </a:rPr>
              <a:t>compte</a:t>
            </a:r>
            <a:r>
              <a:rPr lang="en-US" sz="1372" b="1" dirty="0">
                <a:solidFill>
                  <a:schemeClr val="bg1"/>
                </a:solidFill>
              </a:rPr>
              <a:t>         </a:t>
            </a:r>
            <a:r>
              <a:rPr lang="en-US" sz="1372" b="1" dirty="0" err="1">
                <a:solidFill>
                  <a:schemeClr val="bg1"/>
                </a:solidFill>
              </a:rPr>
              <a:t>rendu</a:t>
            </a:r>
            <a:r>
              <a:rPr lang="en-US" sz="1372" b="1" dirty="0">
                <a:solidFill>
                  <a:schemeClr val="bg1"/>
                </a:solidFill>
              </a:rPr>
              <a:t> et / </a:t>
            </a:r>
            <a:r>
              <a:rPr lang="en-US" sz="1372" b="1" dirty="0" err="1">
                <a:solidFill>
                  <a:schemeClr val="bg1"/>
                </a:solidFill>
              </a:rPr>
              <a:t>ou</a:t>
            </a:r>
            <a:r>
              <a:rPr lang="en-US" sz="1372" b="1" dirty="0">
                <a:solidFill>
                  <a:schemeClr val="bg1"/>
                </a:solidFill>
              </a:rPr>
              <a:t> dans le </a:t>
            </a:r>
            <a:r>
              <a:rPr lang="en-US" sz="1372" b="1" dirty="0" err="1">
                <a:solidFill>
                  <a:schemeClr val="bg1"/>
                </a:solidFill>
              </a:rPr>
              <a:t>suivi</a:t>
            </a:r>
            <a:r>
              <a:rPr lang="en-US" sz="1372" b="1" dirty="0">
                <a:solidFill>
                  <a:schemeClr val="bg1"/>
                </a:solidFill>
              </a:rPr>
              <a:t> </a:t>
            </a:r>
            <a:r>
              <a:rPr lang="en-US" sz="1372" b="1" dirty="0" err="1">
                <a:solidFill>
                  <a:schemeClr val="bg1"/>
                </a:solidFill>
              </a:rPr>
              <a:t>d'action</a:t>
            </a:r>
            <a:r>
              <a:rPr lang="en-US" sz="1372" b="1" dirty="0">
                <a:solidFill>
                  <a:schemeClr val="bg1"/>
                </a:solidFill>
              </a:rPr>
              <a:t>.</a:t>
            </a:r>
            <a:endParaRPr lang="fr-FR" sz="1372" b="1" dirty="0">
              <a:solidFill>
                <a:schemeClr val="bg1"/>
              </a:solidFill>
            </a:endParaRPr>
          </a:p>
        </p:txBody>
      </p:sp>
      <p:sp>
        <p:nvSpPr>
          <p:cNvPr id="60" name="Rectangle 27"/>
          <p:cNvSpPr txBox="1"/>
          <p:nvPr/>
        </p:nvSpPr>
        <p:spPr>
          <a:xfrm>
            <a:off x="5253179" y="5493403"/>
            <a:ext cx="3563092" cy="678647"/>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b="1">
                <a:solidFill>
                  <a:schemeClr val="bg1"/>
                </a:solidFill>
              </a:rPr>
              <a:t> Les programmes et les partenaires</a:t>
            </a:r>
          </a:p>
          <a:p>
            <a:r>
              <a:rPr lang="en-US" sz="1470" b="1">
                <a:solidFill>
                  <a:schemeClr val="bg1"/>
                </a:solidFill>
              </a:rPr>
              <a:t> </a:t>
            </a:r>
            <a:r>
              <a:rPr lang="en-US" sz="1470" b="1" err="1">
                <a:solidFill>
                  <a:schemeClr val="bg1"/>
                </a:solidFill>
              </a:rPr>
              <a:t>mettent</a:t>
            </a:r>
            <a:r>
              <a:rPr lang="en-US" sz="1470" b="1">
                <a:solidFill>
                  <a:schemeClr val="bg1"/>
                </a:solidFill>
              </a:rPr>
              <a:t> en œuvre les </a:t>
            </a:r>
            <a:r>
              <a:rPr lang="en-US" sz="1470" b="1" err="1">
                <a:solidFill>
                  <a:schemeClr val="bg1"/>
                </a:solidFill>
              </a:rPr>
              <a:t>mesures</a:t>
            </a:r>
            <a:r>
              <a:rPr lang="en-US" sz="1470" b="1">
                <a:solidFill>
                  <a:schemeClr val="bg1"/>
                </a:solidFill>
              </a:rPr>
              <a:t>/actions        </a:t>
            </a:r>
            <a:r>
              <a:rPr lang="en-US" sz="1470" b="1" err="1">
                <a:solidFill>
                  <a:schemeClr val="bg1"/>
                </a:solidFill>
              </a:rPr>
              <a:t>recommandées</a:t>
            </a:r>
            <a:r>
              <a:rPr lang="en-US" sz="1470" b="1">
                <a:solidFill>
                  <a:schemeClr val="bg1"/>
                </a:solidFill>
              </a:rPr>
              <a:t>. </a:t>
            </a:r>
            <a:endParaRPr lang="fr-FR" sz="1470" b="1">
              <a:solidFill>
                <a:schemeClr val="bg1"/>
              </a:solidFill>
            </a:endParaRPr>
          </a:p>
        </p:txBody>
      </p:sp>
      <p:sp>
        <p:nvSpPr>
          <p:cNvPr id="61" name="Rectangle 27"/>
          <p:cNvSpPr txBox="1"/>
          <p:nvPr/>
        </p:nvSpPr>
        <p:spPr>
          <a:xfrm>
            <a:off x="282274" y="5467219"/>
            <a:ext cx="3307975" cy="678647"/>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b="1">
                <a:solidFill>
                  <a:schemeClr val="bg1"/>
                </a:solidFill>
              </a:rPr>
              <a:t>Les mécanismes de redevabilité existants surveillent la mise en œuvre et collectent les données.</a:t>
            </a:r>
            <a:endParaRPr lang="fr-FR" sz="1470" b="1">
              <a:solidFill>
                <a:schemeClr val="bg1"/>
              </a:solidFill>
            </a:endParaRPr>
          </a:p>
        </p:txBody>
      </p:sp>
      <p:pic>
        <p:nvPicPr>
          <p:cNvPr id="62" name="Picture 61"/>
          <p:cNvPicPr>
            <a:picLocks noChangeAspect="1"/>
          </p:cNvPicPr>
          <p:nvPr/>
        </p:nvPicPr>
        <p:blipFill>
          <a:blip r:embed="rId13"/>
          <a:stretch>
            <a:fillRect/>
          </a:stretch>
        </p:blipFill>
        <p:spPr>
          <a:xfrm>
            <a:off x="2472320" y="1756354"/>
            <a:ext cx="3997548" cy="4003056"/>
          </a:xfrm>
          <a:prstGeom prst="rect">
            <a:avLst/>
          </a:prstGeom>
        </p:spPr>
      </p:pic>
      <p:sp>
        <p:nvSpPr>
          <p:cNvPr id="2" name="Oval 1">
            <a:extLst>
              <a:ext uri="{FF2B5EF4-FFF2-40B4-BE49-F238E27FC236}">
                <a16:creationId xmlns:a16="http://schemas.microsoft.com/office/drawing/2014/main" id="{DA5C0EBA-5726-4073-A7D0-045D7AB33A35}"/>
              </a:ext>
            </a:extLst>
          </p:cNvPr>
          <p:cNvSpPr/>
          <p:nvPr/>
        </p:nvSpPr>
        <p:spPr>
          <a:xfrm>
            <a:off x="23854" y="3593991"/>
            <a:ext cx="504979" cy="469127"/>
          </a:xfrm>
          <a:prstGeom prst="ellipse">
            <a:avLst/>
          </a:prstGeom>
          <a:solidFill>
            <a:srgbClr val="38529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3" name="TextBox 2">
            <a:extLst>
              <a:ext uri="{FF2B5EF4-FFF2-40B4-BE49-F238E27FC236}">
                <a16:creationId xmlns:a16="http://schemas.microsoft.com/office/drawing/2014/main" id="{5A2F54AC-304D-4822-A11B-EDA806712EFC}"/>
              </a:ext>
            </a:extLst>
          </p:cNvPr>
          <p:cNvSpPr txBox="1"/>
          <p:nvPr/>
        </p:nvSpPr>
        <p:spPr>
          <a:xfrm>
            <a:off x="121977" y="3651083"/>
            <a:ext cx="435617" cy="338554"/>
          </a:xfrm>
          <a:prstGeom prst="rect">
            <a:avLst/>
          </a:prstGeom>
          <a:noFill/>
        </p:spPr>
        <p:txBody>
          <a:bodyPr wrap="square" rtlCol="0">
            <a:spAutoFit/>
          </a:bodyPr>
          <a:lstStyle/>
          <a:p>
            <a:r>
              <a:rPr lang="en-US" dirty="0">
                <a:solidFill>
                  <a:schemeClr val="bg1"/>
                </a:solidFill>
              </a:rPr>
              <a:t>5</a:t>
            </a:r>
          </a:p>
        </p:txBody>
      </p:sp>
      <p:sp>
        <p:nvSpPr>
          <p:cNvPr id="23" name="Oval 22">
            <a:extLst>
              <a:ext uri="{FF2B5EF4-FFF2-40B4-BE49-F238E27FC236}">
                <a16:creationId xmlns:a16="http://schemas.microsoft.com/office/drawing/2014/main" id="{BC5195E5-F644-40AC-8A03-CA9C0D2F893D}"/>
              </a:ext>
            </a:extLst>
          </p:cNvPr>
          <p:cNvSpPr/>
          <p:nvPr/>
        </p:nvSpPr>
        <p:spPr>
          <a:xfrm>
            <a:off x="4994741" y="605625"/>
            <a:ext cx="504979" cy="469127"/>
          </a:xfrm>
          <a:prstGeom prst="ellipse">
            <a:avLst/>
          </a:prstGeom>
          <a:solidFill>
            <a:srgbClr val="E0602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4" name="TextBox 23">
            <a:extLst>
              <a:ext uri="{FF2B5EF4-FFF2-40B4-BE49-F238E27FC236}">
                <a16:creationId xmlns:a16="http://schemas.microsoft.com/office/drawing/2014/main" id="{2302F158-66C2-4672-A4E5-92C3CAB57801}"/>
              </a:ext>
            </a:extLst>
          </p:cNvPr>
          <p:cNvSpPr txBox="1"/>
          <p:nvPr/>
        </p:nvSpPr>
        <p:spPr>
          <a:xfrm>
            <a:off x="5116717" y="654766"/>
            <a:ext cx="435617" cy="338554"/>
          </a:xfrm>
          <a:prstGeom prst="rect">
            <a:avLst/>
          </a:prstGeom>
          <a:noFill/>
        </p:spPr>
        <p:txBody>
          <a:bodyPr wrap="square" rtlCol="0">
            <a:spAutoFit/>
          </a:bodyPr>
          <a:lstStyle/>
          <a:p>
            <a:r>
              <a:rPr lang="en-US" dirty="0">
                <a:solidFill>
                  <a:schemeClr val="bg1"/>
                </a:solidFill>
              </a:rPr>
              <a:t>3</a:t>
            </a:r>
          </a:p>
        </p:txBody>
      </p:sp>
      <p:sp>
        <p:nvSpPr>
          <p:cNvPr id="25" name="Oval 24">
            <a:extLst>
              <a:ext uri="{FF2B5EF4-FFF2-40B4-BE49-F238E27FC236}">
                <a16:creationId xmlns:a16="http://schemas.microsoft.com/office/drawing/2014/main" id="{9D5EB1AB-2A2C-483C-8C1F-9F0B89C2EC68}"/>
              </a:ext>
            </a:extLst>
          </p:cNvPr>
          <p:cNvSpPr/>
          <p:nvPr/>
        </p:nvSpPr>
        <p:spPr>
          <a:xfrm>
            <a:off x="8318384" y="3555559"/>
            <a:ext cx="504979" cy="469127"/>
          </a:xfrm>
          <a:prstGeom prst="ellipse">
            <a:avLst/>
          </a:prstGeom>
          <a:solidFill>
            <a:srgbClr val="6F071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6" name="TextBox 25">
            <a:extLst>
              <a:ext uri="{FF2B5EF4-FFF2-40B4-BE49-F238E27FC236}">
                <a16:creationId xmlns:a16="http://schemas.microsoft.com/office/drawing/2014/main" id="{46EC61DF-41FF-439E-9D3E-334D0040B4D1}"/>
              </a:ext>
            </a:extLst>
          </p:cNvPr>
          <p:cNvSpPr txBox="1"/>
          <p:nvPr/>
        </p:nvSpPr>
        <p:spPr>
          <a:xfrm>
            <a:off x="8440360" y="3604700"/>
            <a:ext cx="435617" cy="338554"/>
          </a:xfrm>
          <a:prstGeom prst="rect">
            <a:avLst/>
          </a:prstGeom>
          <a:noFill/>
        </p:spPr>
        <p:txBody>
          <a:bodyPr wrap="square" rtlCol="0">
            <a:spAutoFit/>
          </a:bodyPr>
          <a:lstStyle/>
          <a:p>
            <a:r>
              <a:rPr lang="en-US" dirty="0">
                <a:solidFill>
                  <a:schemeClr val="bg1"/>
                </a:solidFill>
              </a:rPr>
              <a:t>4</a:t>
            </a:r>
          </a:p>
        </p:txBody>
      </p:sp>
      <p:sp>
        <p:nvSpPr>
          <p:cNvPr id="27" name="Oval 26">
            <a:extLst>
              <a:ext uri="{FF2B5EF4-FFF2-40B4-BE49-F238E27FC236}">
                <a16:creationId xmlns:a16="http://schemas.microsoft.com/office/drawing/2014/main" id="{35C3068A-2AFE-45E4-9512-761048D19305}"/>
              </a:ext>
            </a:extLst>
          </p:cNvPr>
          <p:cNvSpPr/>
          <p:nvPr/>
        </p:nvSpPr>
        <p:spPr>
          <a:xfrm>
            <a:off x="-6626" y="677189"/>
            <a:ext cx="504979" cy="469127"/>
          </a:xfrm>
          <a:prstGeom prst="ellipse">
            <a:avLst/>
          </a:prstGeom>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8" name="TextBox 27">
            <a:extLst>
              <a:ext uri="{FF2B5EF4-FFF2-40B4-BE49-F238E27FC236}">
                <a16:creationId xmlns:a16="http://schemas.microsoft.com/office/drawing/2014/main" id="{19D4203C-2904-4C76-8776-954652A88C4F}"/>
              </a:ext>
            </a:extLst>
          </p:cNvPr>
          <p:cNvSpPr txBox="1"/>
          <p:nvPr/>
        </p:nvSpPr>
        <p:spPr>
          <a:xfrm>
            <a:off x="91497" y="734281"/>
            <a:ext cx="435617" cy="338554"/>
          </a:xfrm>
          <a:prstGeom prst="rect">
            <a:avLst/>
          </a:prstGeom>
          <a:noFill/>
        </p:spPr>
        <p:txBody>
          <a:bodyPr wrap="square" rtlCol="0">
            <a:spAutoFit/>
          </a:bodyPr>
          <a:lstStyle/>
          <a:p>
            <a:r>
              <a:rPr lang="en-US" dirty="0"/>
              <a:t>1</a:t>
            </a:r>
          </a:p>
        </p:txBody>
      </p:sp>
      <p:sp>
        <p:nvSpPr>
          <p:cNvPr id="29" name="Arrow: Right 28">
            <a:extLst>
              <a:ext uri="{FF2B5EF4-FFF2-40B4-BE49-F238E27FC236}">
                <a16:creationId xmlns:a16="http://schemas.microsoft.com/office/drawing/2014/main" id="{3ED4BF36-F724-411C-AA91-C203DB14F791}"/>
              </a:ext>
            </a:extLst>
          </p:cNvPr>
          <p:cNvSpPr/>
          <p:nvPr/>
        </p:nvSpPr>
        <p:spPr>
          <a:xfrm>
            <a:off x="3814357" y="962065"/>
            <a:ext cx="1721826" cy="979365"/>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2. </a:t>
            </a:r>
            <a:r>
              <a:rPr lang="en-US" sz="1800" dirty="0" err="1">
                <a:solidFill>
                  <a:schemeClr val="tx1"/>
                </a:solidFill>
              </a:rPr>
              <a:t>Analyse</a:t>
            </a:r>
            <a:endParaRPr lang="en-US" sz="1800" dirty="0">
              <a:solidFill>
                <a:schemeClr val="tx1"/>
              </a:solidFill>
            </a:endParaRPr>
          </a:p>
        </p:txBody>
      </p:sp>
    </p:spTree>
    <p:extLst>
      <p:ext uri="{BB962C8B-B14F-4D97-AF65-F5344CB8AC3E}">
        <p14:creationId xmlns:p14="http://schemas.microsoft.com/office/powerpoint/2010/main" val="3734080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p:cNvGraphicFramePr>
            <a:graphicFrameLocks noChangeAspect="1"/>
          </p:cNvGraphicFramePr>
          <p:nvPr>
            <p:custDataLst>
              <p:tags r:id="rId2"/>
            </p:custDataLst>
          </p:nvPr>
        </p:nvGraphicFramePr>
        <p:xfrm>
          <a:off x="270" y="202"/>
          <a:ext cx="158741" cy="158740"/>
        </p:xfrm>
        <a:graphic>
          <a:graphicData uri="http://schemas.openxmlformats.org/presentationml/2006/ole">
            <mc:AlternateContent xmlns:mc="http://schemas.openxmlformats.org/markup-compatibility/2006">
              <mc:Choice xmlns:v="urn:schemas-microsoft-com:vml" Requires="v">
                <p:oleObj spid="_x0000_s14337" name="think-cell Slide" r:id="rId22" imgW="360" imgH="360" progId="">
                  <p:embed/>
                </p:oleObj>
              </mc:Choice>
              <mc:Fallback>
                <p:oleObj name="think-cell Slide" r:id="rId22" imgW="360" imgH="360" progId="">
                  <p:embed/>
                  <p:pic>
                    <p:nvPicPr>
                      <p:cNvPr id="35" name="Object 34"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0" y="202"/>
                        <a:ext cx="158741" cy="1587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1" name="TextBox 32"/>
          <p:cNvSpPr txBox="1"/>
          <p:nvPr>
            <p:custDataLst>
              <p:tags r:id="rId3"/>
            </p:custDataLst>
          </p:nvPr>
        </p:nvSpPr>
        <p:spPr>
          <a:xfrm>
            <a:off x="550120" y="1037898"/>
            <a:ext cx="7987999" cy="4555255"/>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63" tIns="76163" rIns="76163" bIns="76163" rtlCol="0" anchor="t" anchorCtr="0">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endParaRPr lang="en-US" sz="1568" dirty="0">
              <a:solidFill>
                <a:prstClr val="black"/>
              </a:solidFill>
            </a:endParaRPr>
          </a:p>
        </p:txBody>
      </p:sp>
      <p:sp>
        <p:nvSpPr>
          <p:cNvPr id="2" name="Title 1"/>
          <p:cNvSpPr>
            <a:spLocks noGrp="1"/>
          </p:cNvSpPr>
          <p:nvPr>
            <p:ph type="title"/>
          </p:nvPr>
        </p:nvSpPr>
        <p:spPr>
          <a:xfrm>
            <a:off x="119327" y="322506"/>
            <a:ext cx="7721936" cy="584741"/>
          </a:xfrm>
        </p:spPr>
        <p:txBody>
          <a:bodyPr/>
          <a:lstStyle/>
          <a:p>
            <a:pPr marL="628302"/>
            <a:r>
              <a:rPr lang="fr-FR" dirty="0"/>
              <a:t>Examen : Utiliser la carte de score, un processus en trois étapes</a:t>
            </a:r>
          </a:p>
        </p:txBody>
      </p:sp>
      <p:grpSp>
        <p:nvGrpSpPr>
          <p:cNvPr id="30" name="Group 29"/>
          <p:cNvGrpSpPr/>
          <p:nvPr/>
        </p:nvGrpSpPr>
        <p:grpSpPr>
          <a:xfrm>
            <a:off x="763286" y="1425802"/>
            <a:ext cx="7608057" cy="3884592"/>
            <a:chOff x="822442" y="885354"/>
            <a:chExt cx="7608506" cy="3884821"/>
          </a:xfrm>
        </p:grpSpPr>
        <p:grpSp>
          <p:nvGrpSpPr>
            <p:cNvPr id="8" name="Group 7"/>
            <p:cNvGrpSpPr/>
            <p:nvPr>
              <p:custDataLst>
                <p:tags r:id="rId6"/>
              </p:custDataLst>
            </p:nvPr>
          </p:nvGrpSpPr>
          <p:grpSpPr>
            <a:xfrm>
              <a:off x="3311396" y="885354"/>
              <a:ext cx="2630599" cy="914401"/>
              <a:chOff x="2534097" y="885354"/>
              <a:chExt cx="1976408" cy="914401"/>
            </a:xfrm>
          </p:grpSpPr>
          <p:sp>
            <p:nvSpPr>
              <p:cNvPr id="9" name="Freeform 8"/>
              <p:cNvSpPr/>
              <p:nvPr>
                <p:custDataLst>
                  <p:tags r:id="rId19"/>
                </p:custDataLst>
              </p:nvPr>
            </p:nvSpPr>
            <p:spPr bwMode="auto">
              <a:xfrm>
                <a:off x="253409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0" name="TextBox 4"/>
              <p:cNvSpPr txBox="1">
                <a:spLocks noChangeArrowheads="1"/>
              </p:cNvSpPr>
              <p:nvPr>
                <p:custDataLst>
                  <p:tags r:id="rId20"/>
                </p:custDataLst>
              </p:nvPr>
            </p:nvSpPr>
            <p:spPr bwMode="auto">
              <a:xfrm>
                <a:off x="3068921" y="1221354"/>
                <a:ext cx="1292967" cy="24129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Analyser</a:t>
                </a:r>
              </a:p>
            </p:txBody>
          </p:sp>
        </p:grpSp>
        <p:grpSp>
          <p:nvGrpSpPr>
            <p:cNvPr id="11" name="Group 10"/>
            <p:cNvGrpSpPr/>
            <p:nvPr>
              <p:custDataLst>
                <p:tags r:id="rId7"/>
              </p:custDataLst>
            </p:nvPr>
          </p:nvGrpSpPr>
          <p:grpSpPr>
            <a:xfrm>
              <a:off x="822442" y="885354"/>
              <a:ext cx="2796906" cy="914401"/>
              <a:chOff x="722037" y="885354"/>
              <a:chExt cx="2101357" cy="914401"/>
            </a:xfrm>
          </p:grpSpPr>
          <p:sp>
            <p:nvSpPr>
              <p:cNvPr id="12" name="Freeform 11"/>
              <p:cNvSpPr/>
              <p:nvPr>
                <p:custDataLst>
                  <p:tags r:id="rId17"/>
                </p:custDataLst>
              </p:nvPr>
            </p:nvSpPr>
            <p:spPr bwMode="auto">
              <a:xfrm>
                <a:off x="72203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0"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3" name="TextBox 4"/>
              <p:cNvSpPr txBox="1">
                <a:spLocks noChangeArrowheads="1"/>
              </p:cNvSpPr>
              <p:nvPr>
                <p:custDataLst>
                  <p:tags r:id="rId18"/>
                </p:custDataLst>
              </p:nvPr>
            </p:nvSpPr>
            <p:spPr bwMode="auto">
              <a:xfrm>
                <a:off x="1062378" y="1221904"/>
                <a:ext cx="1761016" cy="24129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Prioriser</a:t>
                </a:r>
              </a:p>
            </p:txBody>
          </p:sp>
        </p:grpSp>
        <p:grpSp>
          <p:nvGrpSpPr>
            <p:cNvPr id="14" name="Group 13"/>
            <p:cNvGrpSpPr/>
            <p:nvPr>
              <p:custDataLst>
                <p:tags r:id="rId8"/>
              </p:custDataLst>
            </p:nvPr>
          </p:nvGrpSpPr>
          <p:grpSpPr>
            <a:xfrm>
              <a:off x="5800349" y="885354"/>
              <a:ext cx="2630599" cy="914401"/>
              <a:chOff x="4346157" y="885354"/>
              <a:chExt cx="1976408" cy="914401"/>
            </a:xfrm>
          </p:grpSpPr>
          <p:sp>
            <p:nvSpPr>
              <p:cNvPr id="15" name="Freeform 14"/>
              <p:cNvSpPr/>
              <p:nvPr>
                <p:custDataLst>
                  <p:tags r:id="rId15"/>
                </p:custDataLst>
              </p:nvPr>
            </p:nvSpPr>
            <p:spPr bwMode="auto">
              <a:xfrm>
                <a:off x="434615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6" name="TextBox 4"/>
              <p:cNvSpPr txBox="1">
                <a:spLocks noChangeArrowheads="1"/>
              </p:cNvSpPr>
              <p:nvPr>
                <p:custDataLst>
                  <p:tags r:id="rId16"/>
                </p:custDataLst>
              </p:nvPr>
            </p:nvSpPr>
            <p:spPr bwMode="auto">
              <a:xfrm>
                <a:off x="4857872" y="1221353"/>
                <a:ext cx="1289311" cy="24129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a:solidFill>
                      <a:prstClr val="black"/>
                    </a:solidFill>
                  </a:rPr>
                  <a:t>Résoudre</a:t>
                </a:r>
                <a:endParaRPr lang="fr-FR" sz="1568" b="1" dirty="0">
                  <a:solidFill>
                    <a:prstClr val="black"/>
                  </a:solidFill>
                </a:endParaRPr>
              </a:p>
            </p:txBody>
          </p:sp>
        </p:grpSp>
        <p:sp>
          <p:nvSpPr>
            <p:cNvPr id="20" name="Rectangle 286"/>
            <p:cNvSpPr txBox="1">
              <a:spLocks noChangeArrowheads="1"/>
            </p:cNvSpPr>
            <p:nvPr>
              <p:custDataLst>
                <p:tags r:id="rId9"/>
              </p:custDataLst>
            </p:nvPr>
          </p:nvSpPr>
          <p:spPr bwMode="auto">
            <a:xfrm>
              <a:off x="890057" y="1911606"/>
              <a:ext cx="2343912" cy="2808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Identifier les catégories et les indicateurs en mal d’attention.</a:t>
              </a:r>
            </a:p>
            <a:p>
              <a:pPr marL="285591" indent="-285591">
                <a:spcAft>
                  <a:spcPts val="600"/>
                </a:spcAft>
                <a:buClr>
                  <a:srgbClr val="39302A"/>
                </a:buClr>
                <a:buFont typeface="Wingdings" pitchFamily="2" charset="2"/>
                <a:buChar char="§"/>
              </a:pPr>
              <a:r>
                <a:rPr lang="fr-FR" sz="1568">
                  <a:solidFill>
                    <a:prstClr val="black"/>
                  </a:solidFill>
                </a:rPr>
                <a:t>Déterminer les zones sous-nationales les plus / les moins performantes.</a:t>
              </a:r>
            </a:p>
            <a:p>
              <a:pPr marL="285591" indent="-285591">
                <a:spcAft>
                  <a:spcPts val="600"/>
                </a:spcAft>
                <a:buClr>
                  <a:srgbClr val="39302A"/>
                </a:buClr>
                <a:buFont typeface="Wingdings" pitchFamily="2" charset="2"/>
                <a:buChar char="§"/>
              </a:pPr>
              <a:r>
                <a:rPr lang="fr-FR" sz="1568" dirty="0">
                  <a:solidFill>
                    <a:prstClr val="black"/>
                  </a:solidFill>
                </a:rPr>
                <a:t>Évaluer si les performances s’améliorent ou empirent. </a:t>
              </a:r>
            </a:p>
          </p:txBody>
        </p:sp>
        <p:sp>
          <p:nvSpPr>
            <p:cNvPr id="21" name="Rectangle 286"/>
            <p:cNvSpPr txBox="1">
              <a:spLocks noChangeArrowheads="1"/>
            </p:cNvSpPr>
            <p:nvPr>
              <p:custDataLst>
                <p:tags r:id="rId10"/>
              </p:custDataLst>
            </p:nvPr>
          </p:nvSpPr>
          <p:spPr bwMode="auto">
            <a:xfrm>
              <a:off x="3453041" y="1911606"/>
              <a:ext cx="2269881" cy="2858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Documenter les causes profondes des performances.</a:t>
              </a:r>
            </a:p>
            <a:p>
              <a:pPr marL="285591" indent="-285591">
                <a:spcAft>
                  <a:spcPts val="600"/>
                </a:spcAft>
                <a:buClr>
                  <a:srgbClr val="39302A"/>
                </a:buClr>
                <a:buFont typeface="Wingdings" pitchFamily="2" charset="2"/>
                <a:buChar char="§"/>
              </a:pPr>
              <a:r>
                <a:rPr lang="fr-FR" sz="1568" dirty="0">
                  <a:solidFill>
                    <a:prstClr val="black"/>
                  </a:solidFill>
                </a:rPr>
                <a:t>Déterminer les facteurs qui impactent le plus les performances.</a:t>
              </a:r>
            </a:p>
            <a:p>
              <a:pPr marL="285591" indent="-285591">
                <a:spcAft>
                  <a:spcPts val="600"/>
                </a:spcAft>
                <a:buClr>
                  <a:srgbClr val="39302A"/>
                </a:buClr>
                <a:buFont typeface="Wingdings" pitchFamily="2" charset="2"/>
                <a:buChar char="§"/>
              </a:pPr>
              <a:r>
                <a:rPr lang="fr-FR" sz="1568" dirty="0">
                  <a:solidFill>
                    <a:prstClr val="black"/>
                  </a:solidFill>
                </a:rPr>
                <a:t>Considérer la probabilité de persistance des performances.</a:t>
              </a:r>
            </a:p>
          </p:txBody>
        </p:sp>
        <p:sp>
          <p:nvSpPr>
            <p:cNvPr id="22" name="Rectangle 286"/>
            <p:cNvSpPr txBox="1">
              <a:spLocks noChangeArrowheads="1"/>
            </p:cNvSpPr>
            <p:nvPr>
              <p:custDataLst>
                <p:tags r:id="rId11"/>
              </p:custDataLst>
            </p:nvPr>
          </p:nvSpPr>
          <p:spPr bwMode="auto">
            <a:xfrm>
              <a:off x="5941995" y="1911606"/>
              <a:ext cx="2234254" cy="22486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a:solidFill>
                    <a:prstClr val="black"/>
                  </a:solidFill>
                </a:rPr>
                <a:t>Élaborer des mesures/actions robustes et concrètes pour améliorer les performances.</a:t>
              </a:r>
            </a:p>
            <a:p>
              <a:pPr marL="285591" indent="-285591">
                <a:spcAft>
                  <a:spcPts val="600"/>
                </a:spcAft>
                <a:buClr>
                  <a:srgbClr val="39302A"/>
                </a:buClr>
                <a:buFont typeface="Wingdings" pitchFamily="2" charset="2"/>
                <a:buChar char="§"/>
              </a:pPr>
              <a:r>
                <a:rPr lang="fr-FR" sz="1568">
                  <a:solidFill>
                    <a:prstClr val="black"/>
                  </a:solidFill>
                </a:rPr>
                <a:t>Entrer les mesures/actions dans la carte de score et les suivre.</a:t>
              </a:r>
              <a:endParaRPr lang="fr-FR" sz="1568" dirty="0">
                <a:solidFill>
                  <a:prstClr val="black"/>
                </a:solidFill>
              </a:endParaRPr>
            </a:p>
          </p:txBody>
        </p:sp>
        <p:sp>
          <p:nvSpPr>
            <p:cNvPr id="24" name="TextBox 25"/>
            <p:cNvSpPr txBox="1"/>
            <p:nvPr>
              <p:custDataLst>
                <p:tags r:id="rId12"/>
              </p:custDataLst>
            </p:nvPr>
          </p:nvSpPr>
          <p:spPr>
            <a:xfrm>
              <a:off x="890057"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A</a:t>
              </a:r>
            </a:p>
          </p:txBody>
        </p:sp>
        <p:sp>
          <p:nvSpPr>
            <p:cNvPr id="28" name="TextBox 25"/>
            <p:cNvSpPr txBox="1"/>
            <p:nvPr>
              <p:custDataLst>
                <p:tags r:id="rId13"/>
              </p:custDataLst>
            </p:nvPr>
          </p:nvSpPr>
          <p:spPr>
            <a:xfrm>
              <a:off x="3598083"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B</a:t>
              </a:r>
            </a:p>
          </p:txBody>
        </p:sp>
        <p:sp>
          <p:nvSpPr>
            <p:cNvPr id="29" name="TextBox 25"/>
            <p:cNvSpPr txBox="1"/>
            <p:nvPr>
              <p:custDataLst>
                <p:tags r:id="rId14"/>
              </p:custDataLst>
            </p:nvPr>
          </p:nvSpPr>
          <p:spPr>
            <a:xfrm>
              <a:off x="6087036"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C</a:t>
              </a:r>
            </a:p>
          </p:txBody>
        </p:sp>
      </p:grpSp>
      <p:grpSp>
        <p:nvGrpSpPr>
          <p:cNvPr id="33" name="Group 32"/>
          <p:cNvGrpSpPr>
            <a:grpSpLocks/>
          </p:cNvGrpSpPr>
          <p:nvPr/>
        </p:nvGrpSpPr>
        <p:grpSpPr>
          <a:xfrm>
            <a:off x="119327" y="181216"/>
            <a:ext cx="534122" cy="534122"/>
            <a:chOff x="724833" y="1360468"/>
            <a:chExt cx="646325" cy="646325"/>
          </a:xfrm>
          <a:effectLst>
            <a:outerShdw blurRad="50800" dist="38100" dir="5400000" algn="t" rotWithShape="0">
              <a:prstClr val="black">
                <a:alpha val="40000"/>
              </a:prstClr>
            </a:outerShdw>
          </a:effectLst>
        </p:grpSpPr>
        <p:sp>
          <p:nvSpPr>
            <p:cNvPr id="34" name="TextBox 9"/>
            <p:cNvSpPr txBox="1"/>
            <p:nvPr>
              <p:custDataLst>
                <p:tags r:id="rId4"/>
              </p:custDataLst>
            </p:nvPr>
          </p:nvSpPr>
          <p:spPr>
            <a:xfrm>
              <a:off x="724833" y="1360468"/>
              <a:ext cx="646325" cy="646325"/>
            </a:xfrm>
            <a:prstGeom prst="ellipse">
              <a:avLst/>
            </a:prstGeom>
            <a:solidFill>
              <a:schemeClr val="accent2"/>
            </a:solidFill>
            <a:ln w="19050">
              <a:solidFill>
                <a:schemeClr val="bg1"/>
              </a:solidFill>
            </a:ln>
          </p:spPr>
          <p:txBody>
            <a:bodyPr vert="horz" lIns="3809" tIns="0" rIns="3809" bIns="0" rtlCol="0" anchor="ctr" anchorCtr="1">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39302A"/>
                </a:buClr>
              </a:pPr>
              <a:endParaRPr lang="en-US" sz="1568" b="1" dirty="0">
                <a:solidFill>
                  <a:prstClr val="white"/>
                </a:solidFill>
              </a:endParaRPr>
            </a:p>
          </p:txBody>
        </p:sp>
        <p:sp>
          <p:nvSpPr>
            <p:cNvPr id="36" name="TextBox 5"/>
            <p:cNvSpPr txBox="1"/>
            <p:nvPr>
              <p:custDataLst>
                <p:tags r:id="rId5"/>
              </p:custDataLst>
            </p:nvPr>
          </p:nvSpPr>
          <p:spPr>
            <a:xfrm>
              <a:off x="829095" y="1470343"/>
              <a:ext cx="437801" cy="426575"/>
            </a:xfrm>
            <a:prstGeom prst="rightArrow">
              <a:avLst>
                <a:gd name="adj1" fmla="val 54000"/>
                <a:gd name="adj2" fmla="val 37678"/>
              </a:avLst>
            </a:prstGeom>
            <a:solidFill>
              <a:schemeClr val="bg1"/>
            </a:solidFill>
            <a:ln>
              <a:noFill/>
            </a:ln>
          </p:spPr>
          <p:txBody>
            <a:bodyPr vert="horz" lIns="76196" tIns="0" rIns="0" bIns="0" rtlCol="0" anchor="ctr"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endParaRPr lang="en-US" sz="1568" dirty="0">
                <a:solidFill>
                  <a:prstClr val="black"/>
                </a:solidFill>
              </a:endParaRPr>
            </a:p>
          </p:txBody>
        </p:sp>
      </p:grpSp>
    </p:spTree>
    <p:extLst>
      <p:ext uri="{BB962C8B-B14F-4D97-AF65-F5344CB8AC3E}">
        <p14:creationId xmlns:p14="http://schemas.microsoft.com/office/powerpoint/2010/main" val="2190148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p:nvPr>
        </p:nvSpPr>
        <p:spPr>
          <a:xfrm>
            <a:off x="413657" y="1847785"/>
            <a:ext cx="6298367" cy="430887"/>
          </a:xfrm>
        </p:spPr>
        <p:txBody>
          <a:bodyPr/>
          <a:lstStyle/>
          <a:p>
            <a:r>
              <a:rPr lang="en-US" sz="2800" dirty="0" err="1"/>
              <a:t>Objectifs</a:t>
            </a:r>
            <a:r>
              <a:rPr lang="en-US" sz="2800" dirty="0"/>
              <a:t> </a:t>
            </a:r>
            <a:r>
              <a:rPr lang="en-US" sz="2800" dirty="0" err="1"/>
              <a:t>Specifiques</a:t>
            </a:r>
            <a:r>
              <a:rPr lang="en-US" sz="2800" dirty="0"/>
              <a:t> </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504497" y="2487913"/>
            <a:ext cx="8163093"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519112" indent="-342900">
              <a:spcBef>
                <a:spcPts val="1200"/>
              </a:spcBef>
              <a:buFont typeface="+mj-lt"/>
              <a:buAutoNum type="arabicPeriod"/>
            </a:pPr>
            <a:r>
              <a:rPr lang="fr-FR" sz="1800" b="0" dirty="0"/>
              <a:t>Comprendre le matériel nécessaire pour animer un atelier de carte de score. </a:t>
            </a:r>
          </a:p>
          <a:p>
            <a:pPr marL="519112" indent="-342900">
              <a:spcBef>
                <a:spcPts val="1200"/>
              </a:spcBef>
              <a:buFont typeface="+mj-lt"/>
              <a:buAutoNum type="arabicPeriod"/>
            </a:pPr>
            <a:r>
              <a:rPr lang="fr-FR" sz="1800" b="0" dirty="0"/>
              <a:t>Comprendre ce qu’est la carte de score et comment l’utiliser pour l’action.</a:t>
            </a:r>
          </a:p>
          <a:p>
            <a:pPr marL="519112" indent="-342900">
              <a:spcBef>
                <a:spcPts val="1200"/>
              </a:spcBef>
              <a:buFont typeface="+mj-lt"/>
              <a:buAutoNum type="arabicPeriod"/>
            </a:pPr>
            <a:r>
              <a:rPr lang="fr-FR" sz="1800" b="0" dirty="0"/>
              <a:t>Comprendre les indicateurs et les seuils de la carte de score SRMNIA.</a:t>
            </a:r>
          </a:p>
          <a:p>
            <a:pPr marL="519112" indent="-342900">
              <a:spcBef>
                <a:spcPts val="1200"/>
              </a:spcBef>
              <a:buFont typeface="+mj-lt"/>
              <a:buAutoNum type="arabicPeriod"/>
            </a:pPr>
            <a:r>
              <a:rPr lang="fr-FR" sz="1800" b="0" dirty="0"/>
              <a:t>Apprendre à accéder et utiliser la plateforme web carte de score.</a:t>
            </a:r>
          </a:p>
          <a:p>
            <a:pPr marL="519112" indent="-342900">
              <a:spcBef>
                <a:spcPts val="1200"/>
              </a:spcBef>
              <a:buFont typeface="+mj-lt"/>
              <a:buAutoNum type="arabicPeriod"/>
            </a:pPr>
            <a:r>
              <a:rPr lang="fr-FR" sz="1800" b="0" dirty="0"/>
              <a:t>Créer l’analyse de la carte de score T1/2021 et définir des mesures recommandées (actions).</a:t>
            </a:r>
          </a:p>
          <a:p>
            <a:pPr marL="519112" indent="-342900">
              <a:spcBef>
                <a:spcPts val="1200"/>
              </a:spcBef>
              <a:buFont typeface="+mj-lt"/>
              <a:buAutoNum type="arabicPeriod"/>
            </a:pPr>
            <a:r>
              <a:rPr lang="fr-FR" sz="1800" b="0" dirty="0"/>
              <a:t>Apprenez à accéder au centre de connaissances pour utiliser d'autres supports d'apprentissage et de formation.</a:t>
            </a:r>
          </a:p>
          <a:p>
            <a:pPr marL="519112" indent="-342900">
              <a:spcBef>
                <a:spcPts val="1200"/>
              </a:spcBef>
              <a:buFont typeface="+mj-lt"/>
              <a:buAutoNum type="arabicPeriod"/>
            </a:pPr>
            <a:r>
              <a:rPr lang="fr-FR" sz="1800" b="0" dirty="0"/>
              <a:t>Présentation des mesures recommandées.</a:t>
            </a:r>
          </a:p>
          <a:p>
            <a:pPr marL="461962" indent="-285750">
              <a:spcBef>
                <a:spcPts val="1200"/>
              </a:spcBef>
              <a:buFont typeface="Arial" panose="020B0604020202020204" pitchFamily="34" charset="0"/>
              <a:buChar char="•"/>
            </a:pPr>
            <a:endParaRPr lang="en-US" sz="1800" b="0" dirty="0"/>
          </a:p>
          <a:p>
            <a:pPr marL="457200" indent="-280988">
              <a:spcBef>
                <a:spcPts val="1200"/>
              </a:spcBef>
              <a:buFont typeface="+mj-lt"/>
              <a:buAutoNum type="arabicPeriod"/>
            </a:pPr>
            <a:endParaRPr lang="en-US" sz="1800" b="0" dirty="0"/>
          </a:p>
          <a:p>
            <a:pPr>
              <a:spcBef>
                <a:spcPts val="1200"/>
              </a:spcBef>
            </a:pPr>
            <a:endParaRPr lang="en-US" sz="2800" b="0" kern="0" dirty="0"/>
          </a:p>
        </p:txBody>
      </p:sp>
      <p:sp>
        <p:nvSpPr>
          <p:cNvPr id="5" name="Title 1">
            <a:extLst>
              <a:ext uri="{FF2B5EF4-FFF2-40B4-BE49-F238E27FC236}">
                <a16:creationId xmlns:a16="http://schemas.microsoft.com/office/drawing/2014/main" id="{6EA4847F-6053-4A93-9388-CF1E13C4D420}"/>
              </a:ext>
            </a:extLst>
          </p:cNvPr>
          <p:cNvSpPr txBox="1">
            <a:spLocks/>
          </p:cNvSpPr>
          <p:nvPr/>
        </p:nvSpPr>
        <p:spPr bwMode="auto">
          <a:xfrm>
            <a:off x="413657" y="341426"/>
            <a:ext cx="671580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800" kern="0" dirty="0" err="1"/>
              <a:t>Objectifs</a:t>
            </a:r>
            <a:r>
              <a:rPr lang="en-US" sz="2800" kern="0" dirty="0"/>
              <a:t> General </a:t>
            </a:r>
          </a:p>
          <a:p>
            <a:r>
              <a:rPr lang="fr-FR" sz="1600" b="0" kern="0" dirty="0"/>
              <a:t>Former des formateurs au niveau national qui sont chargés de former les niveaux sous-nationaux pour renforcer l'utilisation des données pour l'action en utilisant l'outil de gestion carte de score pour la SRMNIA.</a:t>
            </a:r>
            <a:endParaRPr lang="en-US" sz="2000" b="0" dirty="0"/>
          </a:p>
        </p:txBody>
      </p:sp>
      <p:pic>
        <p:nvPicPr>
          <p:cNvPr id="1031170" name="Picture 2" descr="http://www.free-icons-download.net/images/objective-88507.png">
            <a:extLst>
              <a:ext uri="{FF2B5EF4-FFF2-40B4-BE49-F238E27FC236}">
                <a16:creationId xmlns:a16="http://schemas.microsoft.com/office/drawing/2014/main" id="{4C5D204A-59E5-415F-904C-804351335A7B}"/>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35771" y="980228"/>
            <a:ext cx="1025667" cy="10256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7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9422BE-A58D-47E6-BB84-358059FBA30F}"/>
              </a:ext>
            </a:extLst>
          </p:cNvPr>
          <p:cNvPicPr>
            <a:picLocks noChangeAspect="1"/>
          </p:cNvPicPr>
          <p:nvPr/>
        </p:nvPicPr>
        <p:blipFill>
          <a:blip r:embed="rId3"/>
          <a:stretch>
            <a:fillRect/>
          </a:stretch>
        </p:blipFill>
        <p:spPr>
          <a:xfrm>
            <a:off x="0" y="2673225"/>
            <a:ext cx="8961438" cy="3501661"/>
          </a:xfrm>
          <a:prstGeom prst="rect">
            <a:avLst/>
          </a:prstGeom>
        </p:spPr>
      </p:pic>
      <p:sp>
        <p:nvSpPr>
          <p:cNvPr id="2" name="Title 1">
            <a:extLst>
              <a:ext uri="{FF2B5EF4-FFF2-40B4-BE49-F238E27FC236}">
                <a16:creationId xmlns:a16="http://schemas.microsoft.com/office/drawing/2014/main" id="{BE004BB8-1C7E-4064-9137-B5CABCA1E779}"/>
              </a:ext>
            </a:extLst>
          </p:cNvPr>
          <p:cNvSpPr>
            <a:spLocks noGrp="1"/>
          </p:cNvSpPr>
          <p:nvPr>
            <p:ph type="title"/>
          </p:nvPr>
        </p:nvSpPr>
        <p:spPr>
          <a:xfrm>
            <a:off x="2847727" y="1310273"/>
            <a:ext cx="8159320" cy="292457"/>
          </a:xfrm>
        </p:spPr>
        <p:txBody>
          <a:bodyPr/>
          <a:lstStyle/>
          <a:p>
            <a:r>
              <a:rPr lang="fr-FR" dirty="0"/>
              <a:t>Chaque cellule a trois dimensions…</a:t>
            </a:r>
            <a:endParaRPr lang="en-US" dirty="0"/>
          </a:p>
        </p:txBody>
      </p:sp>
      <p:sp>
        <p:nvSpPr>
          <p:cNvPr id="9" name="Rectangle 8">
            <a:extLst>
              <a:ext uri="{FF2B5EF4-FFF2-40B4-BE49-F238E27FC236}">
                <a16:creationId xmlns:a16="http://schemas.microsoft.com/office/drawing/2014/main" id="{CF0D0390-38F5-4DE3-9D91-8FAABC39C42E}"/>
              </a:ext>
            </a:extLst>
          </p:cNvPr>
          <p:cNvSpPr/>
          <p:nvPr/>
        </p:nvSpPr>
        <p:spPr>
          <a:xfrm>
            <a:off x="337505" y="374719"/>
            <a:ext cx="6788030" cy="333617"/>
          </a:xfrm>
          <a:prstGeom prst="rect">
            <a:avLst/>
          </a:prstGeom>
        </p:spPr>
        <p:txBody>
          <a:bodyPr wrap="square">
            <a:spAutoFit/>
          </a:bodyPr>
          <a:lstStyle/>
          <a:p>
            <a:r>
              <a:rPr lang="fr-FR" sz="1568" b="1" dirty="0"/>
              <a:t>Comment prioriser les régions et les indicateurs…</a:t>
            </a:r>
            <a:endParaRPr lang="en-US" sz="1568" b="1" dirty="0"/>
          </a:p>
        </p:txBody>
      </p:sp>
      <p:pic>
        <p:nvPicPr>
          <p:cNvPr id="3" name="Picture 2">
            <a:extLst>
              <a:ext uri="{FF2B5EF4-FFF2-40B4-BE49-F238E27FC236}">
                <a16:creationId xmlns:a16="http://schemas.microsoft.com/office/drawing/2014/main" id="{149DE884-A516-4628-A55D-D5D4F17DF31F}"/>
              </a:ext>
            </a:extLst>
          </p:cNvPr>
          <p:cNvPicPr>
            <a:picLocks noChangeAspect="1"/>
          </p:cNvPicPr>
          <p:nvPr/>
        </p:nvPicPr>
        <p:blipFill rotWithShape="1">
          <a:blip r:embed="rId4"/>
          <a:srcRect l="2757" t="7982" r="2342" b="11961"/>
          <a:stretch/>
        </p:blipFill>
        <p:spPr>
          <a:xfrm>
            <a:off x="3098743" y="2435212"/>
            <a:ext cx="2955904" cy="642872"/>
          </a:xfrm>
          <a:prstGeom prst="rect">
            <a:avLst/>
          </a:prstGeom>
        </p:spPr>
      </p:pic>
      <p:cxnSp>
        <p:nvCxnSpPr>
          <p:cNvPr id="5" name="Straight Connector 4">
            <a:extLst>
              <a:ext uri="{FF2B5EF4-FFF2-40B4-BE49-F238E27FC236}">
                <a16:creationId xmlns:a16="http://schemas.microsoft.com/office/drawing/2014/main" id="{01F676EF-C7D3-49EA-8BFC-F2E9540EE80C}"/>
              </a:ext>
            </a:extLst>
          </p:cNvPr>
          <p:cNvCxnSpPr>
            <a:cxnSpLocks/>
          </p:cNvCxnSpPr>
          <p:nvPr/>
        </p:nvCxnSpPr>
        <p:spPr>
          <a:xfrm flipH="1" flipV="1">
            <a:off x="1857598" y="2092526"/>
            <a:ext cx="1150232" cy="576871"/>
          </a:xfrm>
          <a:prstGeom prst="line">
            <a:avLst/>
          </a:prstGeo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146725E-6F20-4AFD-853F-DD787C68BAE4}"/>
              </a:ext>
            </a:extLst>
          </p:cNvPr>
          <p:cNvSpPr txBox="1"/>
          <p:nvPr/>
        </p:nvSpPr>
        <p:spPr>
          <a:xfrm>
            <a:off x="1552621" y="1784494"/>
            <a:ext cx="1271274" cy="333617"/>
          </a:xfrm>
          <a:prstGeom prst="rect">
            <a:avLst/>
          </a:prstGeom>
          <a:noFill/>
        </p:spPr>
        <p:txBody>
          <a:bodyPr wrap="square" rtlCol="0">
            <a:spAutoFit/>
          </a:bodyPr>
          <a:lstStyle/>
          <a:p>
            <a:r>
              <a:rPr lang="en-US" sz="1568" dirty="0"/>
              <a:t>Couleur</a:t>
            </a:r>
          </a:p>
        </p:txBody>
      </p:sp>
      <p:cxnSp>
        <p:nvCxnSpPr>
          <p:cNvPr id="7" name="Straight Connector 6">
            <a:extLst>
              <a:ext uri="{FF2B5EF4-FFF2-40B4-BE49-F238E27FC236}">
                <a16:creationId xmlns:a16="http://schemas.microsoft.com/office/drawing/2014/main" id="{5452F125-A715-49FC-B47D-5EF25C1CDB6D}"/>
              </a:ext>
            </a:extLst>
          </p:cNvPr>
          <p:cNvCxnSpPr>
            <a:cxnSpLocks/>
          </p:cNvCxnSpPr>
          <p:nvPr/>
        </p:nvCxnSpPr>
        <p:spPr>
          <a:xfrm flipH="1" flipV="1">
            <a:off x="4259721" y="2059128"/>
            <a:ext cx="448918" cy="376084"/>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E9318F4-E12F-4C5D-B54E-2E1968844100}"/>
              </a:ext>
            </a:extLst>
          </p:cNvPr>
          <p:cNvSpPr txBox="1"/>
          <p:nvPr/>
        </p:nvSpPr>
        <p:spPr>
          <a:xfrm>
            <a:off x="3921497" y="1788535"/>
            <a:ext cx="1271274" cy="333617"/>
          </a:xfrm>
          <a:prstGeom prst="rect">
            <a:avLst/>
          </a:prstGeom>
          <a:noFill/>
        </p:spPr>
        <p:txBody>
          <a:bodyPr wrap="square" rtlCol="0">
            <a:spAutoFit/>
          </a:bodyPr>
          <a:lstStyle/>
          <a:p>
            <a:r>
              <a:rPr lang="en-US" sz="1568" dirty="0" err="1"/>
              <a:t>Flèche</a:t>
            </a:r>
            <a:endParaRPr lang="en-US" sz="1568" dirty="0"/>
          </a:p>
        </p:txBody>
      </p:sp>
      <p:cxnSp>
        <p:nvCxnSpPr>
          <p:cNvPr id="16" name="Straight Connector 15">
            <a:extLst>
              <a:ext uri="{FF2B5EF4-FFF2-40B4-BE49-F238E27FC236}">
                <a16:creationId xmlns:a16="http://schemas.microsoft.com/office/drawing/2014/main" id="{AA8894DF-16DE-4D40-AB37-9E71C092CE09}"/>
              </a:ext>
            </a:extLst>
          </p:cNvPr>
          <p:cNvCxnSpPr>
            <a:cxnSpLocks/>
          </p:cNvCxnSpPr>
          <p:nvPr/>
        </p:nvCxnSpPr>
        <p:spPr>
          <a:xfrm>
            <a:off x="3689495" y="3355641"/>
            <a:ext cx="0" cy="2401506"/>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A98F56C-5A77-4EE2-8A40-05EB0C6F9B65}"/>
              </a:ext>
            </a:extLst>
          </p:cNvPr>
          <p:cNvCxnSpPr>
            <a:cxnSpLocks/>
          </p:cNvCxnSpPr>
          <p:nvPr/>
        </p:nvCxnSpPr>
        <p:spPr>
          <a:xfrm flipH="1">
            <a:off x="3248493" y="2982020"/>
            <a:ext cx="1346008" cy="2333118"/>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36FF82E-6727-489B-9186-3337C64B350B}"/>
              </a:ext>
            </a:extLst>
          </p:cNvPr>
          <p:cNvCxnSpPr>
            <a:cxnSpLocks/>
            <a:stCxn id="3" idx="3"/>
          </p:cNvCxnSpPr>
          <p:nvPr/>
        </p:nvCxnSpPr>
        <p:spPr>
          <a:xfrm flipV="1">
            <a:off x="6054647" y="2207264"/>
            <a:ext cx="1103844" cy="549384"/>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218F28E-71D2-466D-9A03-80099E5AA11D}"/>
              </a:ext>
            </a:extLst>
          </p:cNvPr>
          <p:cNvSpPr txBox="1"/>
          <p:nvPr/>
        </p:nvSpPr>
        <p:spPr>
          <a:xfrm>
            <a:off x="5996166" y="1788322"/>
            <a:ext cx="2258738" cy="333617"/>
          </a:xfrm>
          <a:prstGeom prst="rect">
            <a:avLst/>
          </a:prstGeom>
          <a:noFill/>
        </p:spPr>
        <p:txBody>
          <a:bodyPr wrap="square" rtlCol="0">
            <a:spAutoFit/>
          </a:bodyPr>
          <a:lstStyle/>
          <a:p>
            <a:r>
              <a:rPr lang="en-US" sz="1568" dirty="0" err="1"/>
              <a:t>Valeur</a:t>
            </a:r>
            <a:r>
              <a:rPr lang="en-US" sz="1568" dirty="0"/>
              <a:t> des </a:t>
            </a:r>
            <a:r>
              <a:rPr lang="en-US" sz="1568" dirty="0" err="1"/>
              <a:t>données</a:t>
            </a:r>
            <a:endParaRPr lang="en-US" sz="1568" dirty="0"/>
          </a:p>
        </p:txBody>
      </p:sp>
    </p:spTree>
    <p:extLst>
      <p:ext uri="{BB962C8B-B14F-4D97-AF65-F5344CB8AC3E}">
        <p14:creationId xmlns:p14="http://schemas.microsoft.com/office/powerpoint/2010/main" val="4353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68" y="760321"/>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352" dirty="0"/>
              <a:t>Trois analyses aident à identifier et prioriser les régions et les indicateurs qui nécessitent peut-être une intervention</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7F581C83-DA76-4A30-A4D0-8E963EB1C574}"/>
              </a:ext>
            </a:extLst>
          </p:cNvPr>
          <p:cNvGrpSpPr/>
          <p:nvPr>
            <p:custDataLst>
              <p:tags r:id="rId2"/>
            </p:custDataLst>
          </p:nvPr>
        </p:nvGrpSpPr>
        <p:grpSpPr>
          <a:xfrm>
            <a:off x="809706" y="1791601"/>
            <a:ext cx="7188395" cy="2170080"/>
            <a:chOff x="691878" y="2535756"/>
            <a:chExt cx="7189244" cy="2170336"/>
          </a:xfrm>
        </p:grpSpPr>
        <p:pic>
          <p:nvPicPr>
            <p:cNvPr id="5" name="Picture 4" descr="Screen Clipping">
              <a:extLst>
                <a:ext uri="{FF2B5EF4-FFF2-40B4-BE49-F238E27FC236}">
                  <a16:creationId xmlns:a16="http://schemas.microsoft.com/office/drawing/2014/main" id="{43F2F837-858F-42AA-86C0-0CE15272F07C}"/>
                </a:ext>
              </a:extLst>
            </p:cNvPr>
            <p:cNvPicPr>
              <a:picLocks noChangeAspect="1"/>
            </p:cNvPicPr>
            <p:nvPr>
              <p:custDataLst>
                <p:tags r:id="rId4"/>
              </p:custDataLst>
            </p:nvPr>
          </p:nvPicPr>
          <p:blipFill rotWithShape="1">
            <a:blip r:embed="rId46" cstate="print">
              <a:extLst>
                <a:ext uri="{28A0092B-C50C-407E-A947-70E740481C1C}">
                  <a14:useLocalDpi xmlns:a14="http://schemas.microsoft.com/office/drawing/2010/main" val="0"/>
                </a:ext>
              </a:extLst>
            </a:blip>
            <a:srcRect/>
            <a:stretch/>
          </p:blipFill>
          <p:spPr>
            <a:xfrm>
              <a:off x="691878" y="2535756"/>
              <a:ext cx="7189244" cy="2170336"/>
            </a:xfrm>
            <a:prstGeom prst="rect">
              <a:avLst/>
            </a:prstGeom>
            <a:effectLst>
              <a:outerShdw blurRad="50800" dist="38100" dir="5400000" algn="t" rotWithShape="0">
                <a:prstClr val="black">
                  <a:alpha val="40000"/>
                </a:prstClr>
              </a:outerShdw>
            </a:effectLst>
          </p:spPr>
        </p:pic>
        <p:pic>
          <p:nvPicPr>
            <p:cNvPr id="6" name="Picture 7">
              <a:extLst>
                <a:ext uri="{FF2B5EF4-FFF2-40B4-BE49-F238E27FC236}">
                  <a16:creationId xmlns:a16="http://schemas.microsoft.com/office/drawing/2014/main" id="{73934B08-0523-4876-8A50-33A2088F9963}"/>
                </a:ext>
              </a:extLst>
            </p:cNvPr>
            <p:cNvPicPr>
              <a:picLocks noChangeAspect="1" noChangeArrowheads="1"/>
            </p:cNvPicPr>
            <p:nvPr>
              <p:custDataLst>
                <p:tags r:id="rId5"/>
              </p:custDataLst>
            </p:nvPr>
          </p:nvPicPr>
          <p:blipFill rotWithShape="1">
            <a:blip r:embed="rId47" cstate="print">
              <a:extLst>
                <a:ext uri="{28A0092B-C50C-407E-A947-70E740481C1C}">
                  <a14:useLocalDpi xmlns:a14="http://schemas.microsoft.com/office/drawing/2010/main" val="0"/>
                </a:ext>
              </a:extLst>
            </a:blip>
            <a:srcRect t="-33207" b="-2"/>
            <a:stretch/>
          </p:blipFill>
          <p:spPr bwMode="auto">
            <a:xfrm flipV="1">
              <a:off x="5410093" y="3382401"/>
              <a:ext cx="91782" cy="13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a:extLst>
                <a:ext uri="{FF2B5EF4-FFF2-40B4-BE49-F238E27FC236}">
                  <a16:creationId xmlns:a16="http://schemas.microsoft.com/office/drawing/2014/main" id="{08E91738-8FE4-4AB7-97C6-8327874E354D}"/>
                </a:ext>
              </a:extLst>
            </p:cNvPr>
            <p:cNvPicPr>
              <a:picLocks noChangeAspect="1"/>
            </p:cNvPicPr>
            <p:nvPr>
              <p:custDataLst>
                <p:tags r:id="rId6"/>
              </p:custDataLst>
            </p:nvPr>
          </p:nvPicPr>
          <p:blipFill rotWithShape="1">
            <a:blip r:embed="rId48" cstate="print">
              <a:extLst>
                <a:ext uri="{28A0092B-C50C-407E-A947-70E740481C1C}">
                  <a14:useLocalDpi xmlns:a14="http://schemas.microsoft.com/office/drawing/2010/main" val="0"/>
                </a:ext>
              </a:extLst>
            </a:blip>
            <a:srcRect/>
            <a:stretch/>
          </p:blipFill>
          <p:spPr>
            <a:xfrm flipV="1">
              <a:off x="4749427" y="3807926"/>
              <a:ext cx="108408" cy="136688"/>
            </a:xfrm>
            <a:prstGeom prst="rect">
              <a:avLst/>
            </a:prstGeom>
            <a:effectLst/>
          </p:spPr>
        </p:pic>
        <p:sp>
          <p:nvSpPr>
            <p:cNvPr id="8" name="TextBox 19">
              <a:extLst>
                <a:ext uri="{FF2B5EF4-FFF2-40B4-BE49-F238E27FC236}">
                  <a16:creationId xmlns:a16="http://schemas.microsoft.com/office/drawing/2014/main" id="{79836DAB-C800-4898-8397-A94CB757888A}"/>
                </a:ext>
              </a:extLst>
            </p:cNvPr>
            <p:cNvSpPr txBox="1"/>
            <p:nvPr>
              <p:custDataLst>
                <p:tags r:id="rId7"/>
              </p:custDataLst>
            </p:nvPr>
          </p:nvSpPr>
          <p:spPr>
            <a:xfrm>
              <a:off x="3448318" y="3368533"/>
              <a:ext cx="127872" cy="140659"/>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9" name="TextBox 19">
              <a:extLst>
                <a:ext uri="{FF2B5EF4-FFF2-40B4-BE49-F238E27FC236}">
                  <a16:creationId xmlns:a16="http://schemas.microsoft.com/office/drawing/2014/main" id="{D0857169-563B-4F25-AC06-3A0EED8C9879}"/>
                </a:ext>
              </a:extLst>
            </p:cNvPr>
            <p:cNvSpPr txBox="1"/>
            <p:nvPr>
              <p:custDataLst>
                <p:tags r:id="rId8"/>
              </p:custDataLst>
            </p:nvPr>
          </p:nvSpPr>
          <p:spPr>
            <a:xfrm>
              <a:off x="3412603" y="3592772"/>
              <a:ext cx="127872" cy="140659"/>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0" name="TextBox 19">
              <a:extLst>
                <a:ext uri="{FF2B5EF4-FFF2-40B4-BE49-F238E27FC236}">
                  <a16:creationId xmlns:a16="http://schemas.microsoft.com/office/drawing/2014/main" id="{D9EC86A9-1262-4694-B0F5-0A51D1E360F4}"/>
                </a:ext>
              </a:extLst>
            </p:cNvPr>
            <p:cNvSpPr txBox="1"/>
            <p:nvPr>
              <p:custDataLst>
                <p:tags r:id="rId9"/>
              </p:custDataLst>
            </p:nvPr>
          </p:nvSpPr>
          <p:spPr>
            <a:xfrm>
              <a:off x="4070877" y="3382401"/>
              <a:ext cx="127872" cy="140659"/>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1" name="TextBox 18">
              <a:extLst>
                <a:ext uri="{FF2B5EF4-FFF2-40B4-BE49-F238E27FC236}">
                  <a16:creationId xmlns:a16="http://schemas.microsoft.com/office/drawing/2014/main" id="{61B1238E-E73C-4036-ADA2-061D22D91761}"/>
                </a:ext>
              </a:extLst>
            </p:cNvPr>
            <p:cNvSpPr txBox="1"/>
            <p:nvPr>
              <p:custDataLst>
                <p:tags r:id="rId10"/>
              </p:custDataLst>
            </p:nvPr>
          </p:nvSpPr>
          <p:spPr>
            <a:xfrm>
              <a:off x="3263037" y="3328194"/>
              <a:ext cx="1309001" cy="468870"/>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12" name="TextBox 19">
              <a:extLst>
                <a:ext uri="{FF2B5EF4-FFF2-40B4-BE49-F238E27FC236}">
                  <a16:creationId xmlns:a16="http://schemas.microsoft.com/office/drawing/2014/main" id="{EAB18B6C-73DA-4B31-A3A4-AF898BD42016}"/>
                </a:ext>
              </a:extLst>
            </p:cNvPr>
            <p:cNvSpPr txBox="1"/>
            <p:nvPr>
              <p:custDataLst>
                <p:tags r:id="rId11"/>
              </p:custDataLst>
            </p:nvPr>
          </p:nvSpPr>
          <p:spPr>
            <a:xfrm>
              <a:off x="5376384" y="3612347"/>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3" name="TextBox 19">
              <a:extLst>
                <a:ext uri="{FF2B5EF4-FFF2-40B4-BE49-F238E27FC236}">
                  <a16:creationId xmlns:a16="http://schemas.microsoft.com/office/drawing/2014/main" id="{AF4C874E-33FC-40A8-800D-6288CC708F3F}"/>
                </a:ext>
              </a:extLst>
            </p:cNvPr>
            <p:cNvSpPr txBox="1"/>
            <p:nvPr>
              <p:custDataLst>
                <p:tags r:id="rId12"/>
              </p:custDataLst>
            </p:nvPr>
          </p:nvSpPr>
          <p:spPr>
            <a:xfrm>
              <a:off x="5376384" y="3839061"/>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4" name="TextBox 19">
              <a:extLst>
                <a:ext uri="{FF2B5EF4-FFF2-40B4-BE49-F238E27FC236}">
                  <a16:creationId xmlns:a16="http://schemas.microsoft.com/office/drawing/2014/main" id="{E4E95D95-CDB9-4159-B730-B608C6B3FAA3}"/>
                </a:ext>
              </a:extLst>
            </p:cNvPr>
            <p:cNvSpPr txBox="1"/>
            <p:nvPr>
              <p:custDataLst>
                <p:tags r:id="rId13"/>
              </p:custDataLst>
            </p:nvPr>
          </p:nvSpPr>
          <p:spPr>
            <a:xfrm>
              <a:off x="6049397" y="3839061"/>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7" name="TextBox 18">
              <a:extLst>
                <a:ext uri="{FF2B5EF4-FFF2-40B4-BE49-F238E27FC236}">
                  <a16:creationId xmlns:a16="http://schemas.microsoft.com/office/drawing/2014/main" id="{E06878E4-C052-46BB-B57E-5A1023DBDE10}"/>
                </a:ext>
              </a:extLst>
            </p:cNvPr>
            <p:cNvSpPr txBox="1"/>
            <p:nvPr>
              <p:custDataLst>
                <p:tags r:id="rId14"/>
              </p:custDataLst>
            </p:nvPr>
          </p:nvSpPr>
          <p:spPr>
            <a:xfrm>
              <a:off x="5234794" y="3552901"/>
              <a:ext cx="632208" cy="253688"/>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18" name="TextBox 19">
              <a:extLst>
                <a:ext uri="{FF2B5EF4-FFF2-40B4-BE49-F238E27FC236}">
                  <a16:creationId xmlns:a16="http://schemas.microsoft.com/office/drawing/2014/main" id="{0B22E288-A8D4-4B58-91EE-8E58F5ED28B2}"/>
                </a:ext>
              </a:extLst>
            </p:cNvPr>
            <p:cNvSpPr txBox="1"/>
            <p:nvPr>
              <p:custDataLst>
                <p:tags r:id="rId15"/>
              </p:custDataLst>
            </p:nvPr>
          </p:nvSpPr>
          <p:spPr>
            <a:xfrm>
              <a:off x="3443272" y="3833679"/>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9" name="TextBox 19">
              <a:extLst>
                <a:ext uri="{FF2B5EF4-FFF2-40B4-BE49-F238E27FC236}">
                  <a16:creationId xmlns:a16="http://schemas.microsoft.com/office/drawing/2014/main" id="{7CA437CA-92A8-41F7-A6C8-4E7F012D3E77}"/>
                </a:ext>
              </a:extLst>
            </p:cNvPr>
            <p:cNvSpPr txBox="1"/>
            <p:nvPr>
              <p:custDataLst>
                <p:tags r:id="rId16"/>
              </p:custDataLst>
            </p:nvPr>
          </p:nvSpPr>
          <p:spPr>
            <a:xfrm>
              <a:off x="4095287" y="3833679"/>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0" name="TextBox 19">
              <a:extLst>
                <a:ext uri="{FF2B5EF4-FFF2-40B4-BE49-F238E27FC236}">
                  <a16:creationId xmlns:a16="http://schemas.microsoft.com/office/drawing/2014/main" id="{BE602B9E-E8EA-41AD-84A9-4436C5A31EEC}"/>
                </a:ext>
              </a:extLst>
            </p:cNvPr>
            <p:cNvSpPr txBox="1"/>
            <p:nvPr>
              <p:custDataLst>
                <p:tags r:id="rId17"/>
              </p:custDataLst>
            </p:nvPr>
          </p:nvSpPr>
          <p:spPr>
            <a:xfrm>
              <a:off x="6684634" y="3839061"/>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1" name="TextBox 19">
              <a:extLst>
                <a:ext uri="{FF2B5EF4-FFF2-40B4-BE49-F238E27FC236}">
                  <a16:creationId xmlns:a16="http://schemas.microsoft.com/office/drawing/2014/main" id="{CC7AA42E-770E-409B-A841-596CDB092523}"/>
                </a:ext>
              </a:extLst>
            </p:cNvPr>
            <p:cNvSpPr txBox="1"/>
            <p:nvPr>
              <p:custDataLst>
                <p:tags r:id="rId18"/>
              </p:custDataLst>
            </p:nvPr>
          </p:nvSpPr>
          <p:spPr>
            <a:xfrm>
              <a:off x="3435079" y="4063593"/>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2" name="TextBox 19">
              <a:extLst>
                <a:ext uri="{FF2B5EF4-FFF2-40B4-BE49-F238E27FC236}">
                  <a16:creationId xmlns:a16="http://schemas.microsoft.com/office/drawing/2014/main" id="{03335BD4-4BE1-4680-A067-FB8DD1F152EE}"/>
                </a:ext>
              </a:extLst>
            </p:cNvPr>
            <p:cNvSpPr txBox="1"/>
            <p:nvPr>
              <p:custDataLst>
                <p:tags r:id="rId19"/>
              </p:custDataLst>
            </p:nvPr>
          </p:nvSpPr>
          <p:spPr>
            <a:xfrm>
              <a:off x="3453080" y="4525370"/>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3" name="TextBox 19">
              <a:extLst>
                <a:ext uri="{FF2B5EF4-FFF2-40B4-BE49-F238E27FC236}">
                  <a16:creationId xmlns:a16="http://schemas.microsoft.com/office/drawing/2014/main" id="{618E9220-8478-467E-AC3D-5CB37232A507}"/>
                </a:ext>
              </a:extLst>
            </p:cNvPr>
            <p:cNvSpPr txBox="1"/>
            <p:nvPr>
              <p:custDataLst>
                <p:tags r:id="rId20"/>
              </p:custDataLst>
            </p:nvPr>
          </p:nvSpPr>
          <p:spPr>
            <a:xfrm>
              <a:off x="4092020" y="4525370"/>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4" name="TextBox 19">
              <a:extLst>
                <a:ext uri="{FF2B5EF4-FFF2-40B4-BE49-F238E27FC236}">
                  <a16:creationId xmlns:a16="http://schemas.microsoft.com/office/drawing/2014/main" id="{F6DAFCCE-1454-440B-A02F-4967BCD488FE}"/>
                </a:ext>
              </a:extLst>
            </p:cNvPr>
            <p:cNvSpPr txBox="1"/>
            <p:nvPr>
              <p:custDataLst>
                <p:tags r:id="rId21"/>
              </p:custDataLst>
            </p:nvPr>
          </p:nvSpPr>
          <p:spPr>
            <a:xfrm>
              <a:off x="4091858" y="4303188"/>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5" name="TextBox 19">
              <a:extLst>
                <a:ext uri="{FF2B5EF4-FFF2-40B4-BE49-F238E27FC236}">
                  <a16:creationId xmlns:a16="http://schemas.microsoft.com/office/drawing/2014/main" id="{6C11B905-BA41-4508-8650-53B746165EBA}"/>
                </a:ext>
              </a:extLst>
            </p:cNvPr>
            <p:cNvSpPr txBox="1"/>
            <p:nvPr>
              <p:custDataLst>
                <p:tags r:id="rId22"/>
              </p:custDataLst>
            </p:nvPr>
          </p:nvSpPr>
          <p:spPr>
            <a:xfrm>
              <a:off x="4095287" y="4062984"/>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6" name="TextBox 18">
              <a:extLst>
                <a:ext uri="{FF2B5EF4-FFF2-40B4-BE49-F238E27FC236}">
                  <a16:creationId xmlns:a16="http://schemas.microsoft.com/office/drawing/2014/main" id="{B9B3BC54-EDE1-4E54-9A69-63D290F05E60}"/>
                </a:ext>
              </a:extLst>
            </p:cNvPr>
            <p:cNvSpPr txBox="1">
              <a:spLocks/>
            </p:cNvSpPr>
            <p:nvPr>
              <p:custDataLst>
                <p:tags r:id="rId23"/>
              </p:custDataLst>
            </p:nvPr>
          </p:nvSpPr>
          <p:spPr>
            <a:xfrm>
              <a:off x="3263037" y="4006480"/>
              <a:ext cx="1309001" cy="699612"/>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27" name="TextBox 19">
              <a:extLst>
                <a:ext uri="{FF2B5EF4-FFF2-40B4-BE49-F238E27FC236}">
                  <a16:creationId xmlns:a16="http://schemas.microsoft.com/office/drawing/2014/main" id="{7FB9DE15-084A-4BBD-854E-10B9E8CEE4EB}"/>
                </a:ext>
              </a:extLst>
            </p:cNvPr>
            <p:cNvSpPr txBox="1"/>
            <p:nvPr>
              <p:custDataLst>
                <p:tags r:id="rId24"/>
              </p:custDataLst>
            </p:nvPr>
          </p:nvSpPr>
          <p:spPr>
            <a:xfrm>
              <a:off x="4742829" y="3607081"/>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8" name="TextBox 19">
              <a:extLst>
                <a:ext uri="{FF2B5EF4-FFF2-40B4-BE49-F238E27FC236}">
                  <a16:creationId xmlns:a16="http://schemas.microsoft.com/office/drawing/2014/main" id="{A2DDAD96-48B9-401D-84D4-D7DE2DD68352}"/>
                </a:ext>
              </a:extLst>
            </p:cNvPr>
            <p:cNvSpPr txBox="1"/>
            <p:nvPr>
              <p:custDataLst>
                <p:tags r:id="rId25"/>
              </p:custDataLst>
            </p:nvPr>
          </p:nvSpPr>
          <p:spPr>
            <a:xfrm>
              <a:off x="4742829" y="4063593"/>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9" name="TextBox 19">
              <a:extLst>
                <a:ext uri="{FF2B5EF4-FFF2-40B4-BE49-F238E27FC236}">
                  <a16:creationId xmlns:a16="http://schemas.microsoft.com/office/drawing/2014/main" id="{FD7FDF6B-442B-425D-9E43-778BC08C7523}"/>
                </a:ext>
              </a:extLst>
            </p:cNvPr>
            <p:cNvSpPr txBox="1"/>
            <p:nvPr>
              <p:custDataLst>
                <p:tags r:id="rId26"/>
              </p:custDataLst>
            </p:nvPr>
          </p:nvSpPr>
          <p:spPr>
            <a:xfrm>
              <a:off x="4774579" y="4303187"/>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0" name="TextBox 19">
              <a:extLst>
                <a:ext uri="{FF2B5EF4-FFF2-40B4-BE49-F238E27FC236}">
                  <a16:creationId xmlns:a16="http://schemas.microsoft.com/office/drawing/2014/main" id="{76576BB0-AA0A-42F2-A25F-EACC45EBF1D8}"/>
                </a:ext>
              </a:extLst>
            </p:cNvPr>
            <p:cNvSpPr txBox="1"/>
            <p:nvPr>
              <p:custDataLst>
                <p:tags r:id="rId27"/>
              </p:custDataLst>
            </p:nvPr>
          </p:nvSpPr>
          <p:spPr>
            <a:xfrm>
              <a:off x="4742829" y="4530707"/>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1" name="TextBox 19">
              <a:extLst>
                <a:ext uri="{FF2B5EF4-FFF2-40B4-BE49-F238E27FC236}">
                  <a16:creationId xmlns:a16="http://schemas.microsoft.com/office/drawing/2014/main" id="{FAF3BB94-E5CF-4ED6-A572-67ACCAD512FC}"/>
                </a:ext>
              </a:extLst>
            </p:cNvPr>
            <p:cNvSpPr txBox="1"/>
            <p:nvPr>
              <p:custDataLst>
                <p:tags r:id="rId28"/>
              </p:custDataLst>
            </p:nvPr>
          </p:nvSpPr>
          <p:spPr>
            <a:xfrm>
              <a:off x="5401784" y="4303187"/>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2" name="TextBox 19">
              <a:extLst>
                <a:ext uri="{FF2B5EF4-FFF2-40B4-BE49-F238E27FC236}">
                  <a16:creationId xmlns:a16="http://schemas.microsoft.com/office/drawing/2014/main" id="{FF0A18B0-C355-4987-ADB5-1F08C57988E3}"/>
                </a:ext>
              </a:extLst>
            </p:cNvPr>
            <p:cNvSpPr txBox="1"/>
            <p:nvPr>
              <p:custDataLst>
                <p:tags r:id="rId29"/>
              </p:custDataLst>
            </p:nvPr>
          </p:nvSpPr>
          <p:spPr>
            <a:xfrm>
              <a:off x="5401784" y="4070955"/>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3" name="TextBox 19">
              <a:extLst>
                <a:ext uri="{FF2B5EF4-FFF2-40B4-BE49-F238E27FC236}">
                  <a16:creationId xmlns:a16="http://schemas.microsoft.com/office/drawing/2014/main" id="{45325BD8-BF2A-4F80-A9E7-CBBF94B2E0D1}"/>
                </a:ext>
              </a:extLst>
            </p:cNvPr>
            <p:cNvSpPr txBox="1"/>
            <p:nvPr>
              <p:custDataLst>
                <p:tags r:id="rId30"/>
              </p:custDataLst>
            </p:nvPr>
          </p:nvSpPr>
          <p:spPr>
            <a:xfrm>
              <a:off x="5401784" y="452536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4" name="TextBox 19">
              <a:extLst>
                <a:ext uri="{FF2B5EF4-FFF2-40B4-BE49-F238E27FC236}">
                  <a16:creationId xmlns:a16="http://schemas.microsoft.com/office/drawing/2014/main" id="{C1A8566C-B713-4338-BF51-9F68867379A5}"/>
                </a:ext>
              </a:extLst>
            </p:cNvPr>
            <p:cNvSpPr txBox="1"/>
            <p:nvPr>
              <p:custDataLst>
                <p:tags r:id="rId31"/>
              </p:custDataLst>
            </p:nvPr>
          </p:nvSpPr>
          <p:spPr>
            <a:xfrm>
              <a:off x="6052333" y="4061429"/>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5" name="TextBox 19">
              <a:extLst>
                <a:ext uri="{FF2B5EF4-FFF2-40B4-BE49-F238E27FC236}">
                  <a16:creationId xmlns:a16="http://schemas.microsoft.com/office/drawing/2014/main" id="{5993F9C2-D631-4E06-8A8E-2B99F25EAED9}"/>
                </a:ext>
              </a:extLst>
            </p:cNvPr>
            <p:cNvSpPr txBox="1"/>
            <p:nvPr>
              <p:custDataLst>
                <p:tags r:id="rId32"/>
              </p:custDataLst>
            </p:nvPr>
          </p:nvSpPr>
          <p:spPr>
            <a:xfrm>
              <a:off x="6028518" y="4536044"/>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6" name="TextBox 19">
              <a:extLst>
                <a:ext uri="{FF2B5EF4-FFF2-40B4-BE49-F238E27FC236}">
                  <a16:creationId xmlns:a16="http://schemas.microsoft.com/office/drawing/2014/main" id="{B6735E90-2F1A-4BE7-BE67-379DE4DEE7A0}"/>
                </a:ext>
              </a:extLst>
            </p:cNvPr>
            <p:cNvSpPr txBox="1"/>
            <p:nvPr>
              <p:custDataLst>
                <p:tags r:id="rId33"/>
              </p:custDataLst>
            </p:nvPr>
          </p:nvSpPr>
          <p:spPr>
            <a:xfrm>
              <a:off x="6684632" y="429785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7" name="TextBox 19">
              <a:extLst>
                <a:ext uri="{FF2B5EF4-FFF2-40B4-BE49-F238E27FC236}">
                  <a16:creationId xmlns:a16="http://schemas.microsoft.com/office/drawing/2014/main" id="{9294E663-9A15-459D-AB85-FBCE37DD079B}"/>
                </a:ext>
              </a:extLst>
            </p:cNvPr>
            <p:cNvSpPr txBox="1"/>
            <p:nvPr>
              <p:custDataLst>
                <p:tags r:id="rId34"/>
              </p:custDataLst>
            </p:nvPr>
          </p:nvSpPr>
          <p:spPr>
            <a:xfrm>
              <a:off x="7340039" y="429785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8" name="TextBox 19">
              <a:extLst>
                <a:ext uri="{FF2B5EF4-FFF2-40B4-BE49-F238E27FC236}">
                  <a16:creationId xmlns:a16="http://schemas.microsoft.com/office/drawing/2014/main" id="{FAAE407F-B34E-4FCA-811F-5B272B8392E1}"/>
                </a:ext>
              </a:extLst>
            </p:cNvPr>
            <p:cNvSpPr txBox="1"/>
            <p:nvPr>
              <p:custDataLst>
                <p:tags r:id="rId35"/>
              </p:custDataLst>
            </p:nvPr>
          </p:nvSpPr>
          <p:spPr>
            <a:xfrm>
              <a:off x="7340039" y="453128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9" name="TextBox 19">
              <a:extLst>
                <a:ext uri="{FF2B5EF4-FFF2-40B4-BE49-F238E27FC236}">
                  <a16:creationId xmlns:a16="http://schemas.microsoft.com/office/drawing/2014/main" id="{48927899-0E3A-4B3A-BC9E-7FE0B64916D4}"/>
                </a:ext>
              </a:extLst>
            </p:cNvPr>
            <p:cNvSpPr txBox="1"/>
            <p:nvPr>
              <p:custDataLst>
                <p:tags r:id="rId36"/>
              </p:custDataLst>
            </p:nvPr>
          </p:nvSpPr>
          <p:spPr>
            <a:xfrm>
              <a:off x="7340039" y="4070955"/>
              <a:ext cx="127872"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0" name="TextBox 18">
              <a:extLst>
                <a:ext uri="{FF2B5EF4-FFF2-40B4-BE49-F238E27FC236}">
                  <a16:creationId xmlns:a16="http://schemas.microsoft.com/office/drawing/2014/main" id="{0E0DC574-2A98-4B74-A2B1-B59C7C8EB9AC}"/>
                </a:ext>
              </a:extLst>
            </p:cNvPr>
            <p:cNvSpPr txBox="1">
              <a:spLocks/>
            </p:cNvSpPr>
            <p:nvPr>
              <p:custDataLst>
                <p:tags r:id="rId37"/>
              </p:custDataLst>
            </p:nvPr>
          </p:nvSpPr>
          <p:spPr>
            <a:xfrm>
              <a:off x="5234793" y="4006480"/>
              <a:ext cx="2646329" cy="699612"/>
            </a:xfrm>
            <a:prstGeom prst="rect">
              <a:avLst/>
            </a:prstGeom>
            <a:solidFill>
              <a:schemeClr val="bg1">
                <a:alpha val="45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41" name="TextBox 19">
              <a:extLst>
                <a:ext uri="{FF2B5EF4-FFF2-40B4-BE49-F238E27FC236}">
                  <a16:creationId xmlns:a16="http://schemas.microsoft.com/office/drawing/2014/main" id="{AC90C10B-C9E6-4B75-B265-6B82503719A9}"/>
                </a:ext>
              </a:extLst>
            </p:cNvPr>
            <p:cNvSpPr txBox="1"/>
            <p:nvPr>
              <p:custDataLst>
                <p:tags r:id="rId38"/>
              </p:custDataLst>
            </p:nvPr>
          </p:nvSpPr>
          <p:spPr>
            <a:xfrm>
              <a:off x="6054160" y="3385473"/>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2" name="TextBox 19">
              <a:extLst>
                <a:ext uri="{FF2B5EF4-FFF2-40B4-BE49-F238E27FC236}">
                  <a16:creationId xmlns:a16="http://schemas.microsoft.com/office/drawing/2014/main" id="{0B60EF4F-1032-41B4-B442-20A3630844BD}"/>
                </a:ext>
              </a:extLst>
            </p:cNvPr>
            <p:cNvSpPr txBox="1"/>
            <p:nvPr>
              <p:custDataLst>
                <p:tags r:id="rId39"/>
              </p:custDataLst>
            </p:nvPr>
          </p:nvSpPr>
          <p:spPr>
            <a:xfrm>
              <a:off x="6054160" y="360930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3" name="TextBox 19">
              <a:extLst>
                <a:ext uri="{FF2B5EF4-FFF2-40B4-BE49-F238E27FC236}">
                  <a16:creationId xmlns:a16="http://schemas.microsoft.com/office/drawing/2014/main" id="{BFF3FDF3-5C01-4DD5-A740-807356305D78}"/>
                </a:ext>
              </a:extLst>
            </p:cNvPr>
            <p:cNvSpPr txBox="1"/>
            <p:nvPr>
              <p:custDataLst>
                <p:tags r:id="rId40"/>
              </p:custDataLst>
            </p:nvPr>
          </p:nvSpPr>
          <p:spPr>
            <a:xfrm>
              <a:off x="6707113" y="3385482"/>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4" name="TextBox 19">
              <a:extLst>
                <a:ext uri="{FF2B5EF4-FFF2-40B4-BE49-F238E27FC236}">
                  <a16:creationId xmlns:a16="http://schemas.microsoft.com/office/drawing/2014/main" id="{78B1CC33-C4E3-4E5F-A64F-415ACA75A895}"/>
                </a:ext>
              </a:extLst>
            </p:cNvPr>
            <p:cNvSpPr txBox="1"/>
            <p:nvPr>
              <p:custDataLst>
                <p:tags r:id="rId41"/>
              </p:custDataLst>
            </p:nvPr>
          </p:nvSpPr>
          <p:spPr>
            <a:xfrm>
              <a:off x="6707113" y="360930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5" name="TextBox 19">
              <a:extLst>
                <a:ext uri="{FF2B5EF4-FFF2-40B4-BE49-F238E27FC236}">
                  <a16:creationId xmlns:a16="http://schemas.microsoft.com/office/drawing/2014/main" id="{398C9AAE-D72C-4A19-9083-E13D922214C3}"/>
                </a:ext>
              </a:extLst>
            </p:cNvPr>
            <p:cNvSpPr txBox="1"/>
            <p:nvPr>
              <p:custDataLst>
                <p:tags r:id="rId42"/>
              </p:custDataLst>
            </p:nvPr>
          </p:nvSpPr>
          <p:spPr>
            <a:xfrm>
              <a:off x="7363199" y="3375384"/>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6" name="TextBox 19">
              <a:extLst>
                <a:ext uri="{FF2B5EF4-FFF2-40B4-BE49-F238E27FC236}">
                  <a16:creationId xmlns:a16="http://schemas.microsoft.com/office/drawing/2014/main" id="{08E94F93-D602-41C5-93BD-361D9F31D558}"/>
                </a:ext>
              </a:extLst>
            </p:cNvPr>
            <p:cNvSpPr txBox="1"/>
            <p:nvPr>
              <p:custDataLst>
                <p:tags r:id="rId43"/>
              </p:custDataLst>
            </p:nvPr>
          </p:nvSpPr>
          <p:spPr>
            <a:xfrm>
              <a:off x="7363199" y="3603444"/>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7" name="TextBox 18">
              <a:extLst>
                <a:ext uri="{FF2B5EF4-FFF2-40B4-BE49-F238E27FC236}">
                  <a16:creationId xmlns:a16="http://schemas.microsoft.com/office/drawing/2014/main" id="{B4E3C78D-58F1-4565-88A9-95EC2C20728C}"/>
                </a:ext>
              </a:extLst>
            </p:cNvPr>
            <p:cNvSpPr txBox="1"/>
            <p:nvPr>
              <p:custDataLst>
                <p:tags r:id="rId44"/>
              </p:custDataLst>
            </p:nvPr>
          </p:nvSpPr>
          <p:spPr>
            <a:xfrm>
              <a:off x="5867001" y="3328195"/>
              <a:ext cx="2014121" cy="468869"/>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grpSp>
      <p:grpSp>
        <p:nvGrpSpPr>
          <p:cNvPr id="50" name="Group 49">
            <a:extLst>
              <a:ext uri="{FF2B5EF4-FFF2-40B4-BE49-F238E27FC236}">
                <a16:creationId xmlns:a16="http://schemas.microsoft.com/office/drawing/2014/main" id="{A57CB4D2-E769-443D-9321-011936E47DB7}"/>
              </a:ext>
            </a:extLst>
          </p:cNvPr>
          <p:cNvGrpSpPr/>
          <p:nvPr/>
        </p:nvGrpSpPr>
        <p:grpSpPr>
          <a:xfrm>
            <a:off x="822783" y="3011979"/>
            <a:ext cx="7162240" cy="3115845"/>
            <a:chOff x="826201" y="3073751"/>
            <a:chExt cx="7308149" cy="3179321"/>
          </a:xfrm>
        </p:grpSpPr>
        <p:grpSp>
          <p:nvGrpSpPr>
            <p:cNvPr id="2" name="Group 1">
              <a:extLst>
                <a:ext uri="{FF2B5EF4-FFF2-40B4-BE49-F238E27FC236}">
                  <a16:creationId xmlns:a16="http://schemas.microsoft.com/office/drawing/2014/main" id="{61DC0735-476E-42E8-B08B-A56BD5A0249C}"/>
                </a:ext>
              </a:extLst>
            </p:cNvPr>
            <p:cNvGrpSpPr/>
            <p:nvPr/>
          </p:nvGrpSpPr>
          <p:grpSpPr>
            <a:xfrm>
              <a:off x="3333107" y="4312518"/>
              <a:ext cx="2464441" cy="1940554"/>
              <a:chOff x="443857" y="4312518"/>
              <a:chExt cx="2464441" cy="1940554"/>
            </a:xfrm>
          </p:grpSpPr>
          <p:sp>
            <p:nvSpPr>
              <p:cNvPr id="62" name="Rectangle: Rounded Corners 61">
                <a:extLst>
                  <a:ext uri="{FF2B5EF4-FFF2-40B4-BE49-F238E27FC236}">
                    <a16:creationId xmlns:a16="http://schemas.microsoft.com/office/drawing/2014/main" id="{308554DC-20F0-433F-9C0E-C69587C317FC}"/>
                  </a:ext>
                </a:extLst>
              </p:cNvPr>
              <p:cNvSpPr/>
              <p:nvPr/>
            </p:nvSpPr>
            <p:spPr>
              <a:xfrm>
                <a:off x="443857" y="4312518"/>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63" name="Title 4">
                <a:extLst>
                  <a:ext uri="{FF2B5EF4-FFF2-40B4-BE49-F238E27FC236}">
                    <a16:creationId xmlns:a16="http://schemas.microsoft.com/office/drawing/2014/main" id="{550499EC-F31C-4D1F-AFFF-9C3E711CCB33}"/>
                  </a:ext>
                </a:extLst>
              </p:cNvPr>
              <p:cNvSpPr txBox="1">
                <a:spLocks/>
              </p:cNvSpPr>
              <p:nvPr/>
            </p:nvSpPr>
            <p:spPr>
              <a:xfrm>
                <a:off x="457199" y="4424957"/>
                <a:ext cx="2451099"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Par régions</a:t>
                </a:r>
              </a:p>
            </p:txBody>
          </p:sp>
          <p:sp>
            <p:nvSpPr>
              <p:cNvPr id="65" name="Text Placeholder 5">
                <a:extLst>
                  <a:ext uri="{FF2B5EF4-FFF2-40B4-BE49-F238E27FC236}">
                    <a16:creationId xmlns:a16="http://schemas.microsoft.com/office/drawing/2014/main" id="{689D47EC-A021-4922-836B-3764A02E5E6C}"/>
                  </a:ext>
                </a:extLst>
              </p:cNvPr>
              <p:cNvSpPr txBox="1">
                <a:spLocks/>
              </p:cNvSpPr>
              <p:nvPr/>
            </p:nvSpPr>
            <p:spPr>
              <a:xfrm>
                <a:off x="551663" y="4763642"/>
                <a:ext cx="2262166" cy="10623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568" dirty="0">
                    <a:solidFill>
                      <a:schemeClr val="bg2">
                        <a:lumMod val="10000"/>
                      </a:schemeClr>
                    </a:solidFill>
                  </a:rPr>
                  <a:t>Les indicateurs à faible performance de chaque région montrent où cibler les actions.</a:t>
                </a:r>
              </a:p>
            </p:txBody>
          </p:sp>
        </p:grpSp>
        <p:sp>
          <p:nvSpPr>
            <p:cNvPr id="96" name="Rectangle: Rounded Corners 95">
              <a:extLst>
                <a:ext uri="{FF2B5EF4-FFF2-40B4-BE49-F238E27FC236}">
                  <a16:creationId xmlns:a16="http://schemas.microsoft.com/office/drawing/2014/main" id="{9D81C778-47DC-48A0-A429-7F2CF20841EB}"/>
                </a:ext>
              </a:extLst>
            </p:cNvPr>
            <p:cNvSpPr/>
            <p:nvPr/>
          </p:nvSpPr>
          <p:spPr>
            <a:xfrm>
              <a:off x="826201" y="3073751"/>
              <a:ext cx="7308149" cy="274869"/>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90A4149A-FB9F-42F5-80D3-24BFF29BA187}"/>
              </a:ext>
            </a:extLst>
          </p:cNvPr>
          <p:cNvGrpSpPr/>
          <p:nvPr/>
        </p:nvGrpSpPr>
        <p:grpSpPr>
          <a:xfrm>
            <a:off x="448073" y="2208451"/>
            <a:ext cx="4904012" cy="3919373"/>
            <a:chOff x="457200" y="2253239"/>
            <a:chExt cx="5003917" cy="3999219"/>
          </a:xfrm>
        </p:grpSpPr>
        <p:grpSp>
          <p:nvGrpSpPr>
            <p:cNvPr id="3" name="Group 2">
              <a:extLst>
                <a:ext uri="{FF2B5EF4-FFF2-40B4-BE49-F238E27FC236}">
                  <a16:creationId xmlns:a16="http://schemas.microsoft.com/office/drawing/2014/main" id="{7957806D-6052-4F5E-A5A4-4D50B1B35062}"/>
                </a:ext>
              </a:extLst>
            </p:cNvPr>
            <p:cNvGrpSpPr/>
            <p:nvPr/>
          </p:nvGrpSpPr>
          <p:grpSpPr>
            <a:xfrm>
              <a:off x="457200" y="4311904"/>
              <a:ext cx="2451102" cy="1940554"/>
              <a:chOff x="3346448" y="4311904"/>
              <a:chExt cx="2451102" cy="1940554"/>
            </a:xfrm>
          </p:grpSpPr>
          <p:sp>
            <p:nvSpPr>
              <p:cNvPr id="75" name="Rectangle: Rounded Corners 74">
                <a:extLst>
                  <a:ext uri="{FF2B5EF4-FFF2-40B4-BE49-F238E27FC236}">
                    <a16:creationId xmlns:a16="http://schemas.microsoft.com/office/drawing/2014/main" id="{90BF1961-ECC6-4B85-9042-0ABB78E74533}"/>
                  </a:ext>
                </a:extLst>
              </p:cNvPr>
              <p:cNvSpPr/>
              <p:nvPr/>
            </p:nvSpPr>
            <p:spPr>
              <a:xfrm>
                <a:off x="3346450" y="4311904"/>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76" name="Title 4">
                <a:extLst>
                  <a:ext uri="{FF2B5EF4-FFF2-40B4-BE49-F238E27FC236}">
                    <a16:creationId xmlns:a16="http://schemas.microsoft.com/office/drawing/2014/main" id="{1C584CC8-B323-4DC7-9FA4-B690ECCC7BB6}"/>
                  </a:ext>
                </a:extLst>
              </p:cNvPr>
              <p:cNvSpPr txBox="1">
                <a:spLocks/>
              </p:cNvSpPr>
              <p:nvPr/>
            </p:nvSpPr>
            <p:spPr>
              <a:xfrm>
                <a:off x="3346448" y="4420849"/>
                <a:ext cx="2451100"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Par indicateur</a:t>
                </a:r>
              </a:p>
            </p:txBody>
          </p:sp>
          <p:sp>
            <p:nvSpPr>
              <p:cNvPr id="78" name="Text Placeholder 5">
                <a:extLst>
                  <a:ext uri="{FF2B5EF4-FFF2-40B4-BE49-F238E27FC236}">
                    <a16:creationId xmlns:a16="http://schemas.microsoft.com/office/drawing/2014/main" id="{328C9AF1-14D8-4D38-8334-E5E5778783B8}"/>
                  </a:ext>
                </a:extLst>
              </p:cNvPr>
              <p:cNvSpPr txBox="1">
                <a:spLocks/>
              </p:cNvSpPr>
              <p:nvPr/>
            </p:nvSpPr>
            <p:spPr>
              <a:xfrm>
                <a:off x="3440915" y="4763642"/>
                <a:ext cx="2262166" cy="140352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372" dirty="0">
                    <a:solidFill>
                      <a:schemeClr val="bg2">
                        <a:lumMod val="10000"/>
                      </a:schemeClr>
                    </a:solidFill>
                  </a:rPr>
                  <a:t>La faible performance d'un indicateur donné sur la plupart des régions révèle un goulot d’étranglement systémique qui empêche l’accès aux objectifs.</a:t>
                </a:r>
              </a:p>
            </p:txBody>
          </p:sp>
        </p:grpSp>
        <p:sp>
          <p:nvSpPr>
            <p:cNvPr id="98" name="Rectangle: Rounded Corners 97">
              <a:extLst>
                <a:ext uri="{FF2B5EF4-FFF2-40B4-BE49-F238E27FC236}">
                  <a16:creationId xmlns:a16="http://schemas.microsoft.com/office/drawing/2014/main" id="{BDF3FAB5-8BCE-4CA5-9A89-AEA1162EB1D1}"/>
                </a:ext>
              </a:extLst>
            </p:cNvPr>
            <p:cNvSpPr/>
            <p:nvPr/>
          </p:nvSpPr>
          <p:spPr>
            <a:xfrm>
              <a:off x="4784939" y="2253239"/>
              <a:ext cx="676178" cy="1788947"/>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261FDBEF-ACAC-4AB8-92C1-6A045868C78E}"/>
              </a:ext>
            </a:extLst>
          </p:cNvPr>
          <p:cNvGrpSpPr/>
          <p:nvPr/>
        </p:nvGrpSpPr>
        <p:grpSpPr>
          <a:xfrm>
            <a:off x="5668153" y="2808626"/>
            <a:ext cx="2845213" cy="3319198"/>
            <a:chOff x="5783624" y="2865641"/>
            <a:chExt cx="2903176" cy="3386817"/>
          </a:xfrm>
        </p:grpSpPr>
        <p:grpSp>
          <p:nvGrpSpPr>
            <p:cNvPr id="48" name="Group 47">
              <a:extLst>
                <a:ext uri="{FF2B5EF4-FFF2-40B4-BE49-F238E27FC236}">
                  <a16:creationId xmlns:a16="http://schemas.microsoft.com/office/drawing/2014/main" id="{D105CAA9-A925-451D-8EDC-EED8384FD666}"/>
                </a:ext>
              </a:extLst>
            </p:cNvPr>
            <p:cNvGrpSpPr/>
            <p:nvPr/>
          </p:nvGrpSpPr>
          <p:grpSpPr>
            <a:xfrm>
              <a:off x="6235696" y="4311904"/>
              <a:ext cx="2451104" cy="1940554"/>
              <a:chOff x="6235696" y="4311904"/>
              <a:chExt cx="2451104" cy="1940554"/>
            </a:xfrm>
          </p:grpSpPr>
          <p:sp>
            <p:nvSpPr>
              <p:cNvPr id="51" name="Rectangle: Rounded Corners 50">
                <a:extLst>
                  <a:ext uri="{FF2B5EF4-FFF2-40B4-BE49-F238E27FC236}">
                    <a16:creationId xmlns:a16="http://schemas.microsoft.com/office/drawing/2014/main" id="{0430A78E-06A6-470C-813A-2039AAED3BAC}"/>
                  </a:ext>
                </a:extLst>
              </p:cNvPr>
              <p:cNvSpPr/>
              <p:nvPr/>
            </p:nvSpPr>
            <p:spPr>
              <a:xfrm>
                <a:off x="6235700" y="4311904"/>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52" name="Title 4">
                <a:extLst>
                  <a:ext uri="{FF2B5EF4-FFF2-40B4-BE49-F238E27FC236}">
                    <a16:creationId xmlns:a16="http://schemas.microsoft.com/office/drawing/2014/main" id="{7AB7CA05-F657-4DAD-A79B-21E13F11389E}"/>
                  </a:ext>
                </a:extLst>
              </p:cNvPr>
              <p:cNvSpPr txBox="1">
                <a:spLocks/>
              </p:cNvSpPr>
              <p:nvPr/>
            </p:nvSpPr>
            <p:spPr>
              <a:xfrm>
                <a:off x="6235696" y="4420849"/>
                <a:ext cx="2451100"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Longitudinale (flèches)</a:t>
                </a:r>
              </a:p>
            </p:txBody>
          </p:sp>
          <p:sp>
            <p:nvSpPr>
              <p:cNvPr id="54" name="Text Placeholder 5">
                <a:extLst>
                  <a:ext uri="{FF2B5EF4-FFF2-40B4-BE49-F238E27FC236}">
                    <a16:creationId xmlns:a16="http://schemas.microsoft.com/office/drawing/2014/main" id="{D48C028E-7409-469A-B28C-D2679562E3B7}"/>
                  </a:ext>
                </a:extLst>
              </p:cNvPr>
              <p:cNvSpPr txBox="1">
                <a:spLocks/>
              </p:cNvSpPr>
              <p:nvPr/>
            </p:nvSpPr>
            <p:spPr>
              <a:xfrm>
                <a:off x="6330171" y="4763642"/>
                <a:ext cx="2262166" cy="1333185"/>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568" dirty="0">
                    <a:solidFill>
                      <a:schemeClr val="bg2">
                        <a:lumMod val="10000"/>
                      </a:schemeClr>
                    </a:solidFill>
                  </a:rPr>
                  <a:t>Une flèche vers le bas indique un changement de valeur et un besoin potentiel d’action s'il y a sous-performance.</a:t>
                </a:r>
              </a:p>
            </p:txBody>
          </p:sp>
        </p:grpSp>
        <p:cxnSp>
          <p:nvCxnSpPr>
            <p:cNvPr id="99" name="Straight Connector 98">
              <a:extLst>
                <a:ext uri="{FF2B5EF4-FFF2-40B4-BE49-F238E27FC236}">
                  <a16:creationId xmlns:a16="http://schemas.microsoft.com/office/drawing/2014/main" id="{8F063FD6-8E09-49F9-95B7-5044788B3788}"/>
                </a:ext>
              </a:extLst>
            </p:cNvPr>
            <p:cNvCxnSpPr>
              <a:cxnSpLocks/>
              <a:stCxn id="17" idx="0"/>
              <a:endCxn id="51" idx="0"/>
            </p:cNvCxnSpPr>
            <p:nvPr>
              <p:custDataLst>
                <p:tags r:id="rId3"/>
              </p:custDataLst>
            </p:nvPr>
          </p:nvCxnSpPr>
          <p:spPr>
            <a:xfrm>
              <a:off x="5783624" y="2865641"/>
              <a:ext cx="1677626" cy="1446263"/>
            </a:xfrm>
            <a:prstGeom prst="line">
              <a:avLst/>
            </a:prstGeom>
            <a:noFill/>
            <a:ln w="44450">
              <a:solidFill>
                <a:schemeClr val="accent2"/>
              </a:solidFill>
              <a:headEnd type="ova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Tree>
    <p:custDataLst>
      <p:tags r:id="rId1"/>
    </p:custDataLst>
    <p:extLst>
      <p:ext uri="{BB962C8B-B14F-4D97-AF65-F5344CB8AC3E}">
        <p14:creationId xmlns:p14="http://schemas.microsoft.com/office/powerpoint/2010/main" val="204745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452935"/>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Visualiser les données au niveau de la région, du district ou de la formation sanitaire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98057"/>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D5E16142-9186-4EA4-9661-05A49DE1DB56}"/>
              </a:ext>
            </a:extLst>
          </p:cNvPr>
          <p:cNvGrpSpPr/>
          <p:nvPr/>
        </p:nvGrpSpPr>
        <p:grpSpPr>
          <a:xfrm>
            <a:off x="448072" y="1622833"/>
            <a:ext cx="8065294" cy="1687620"/>
            <a:chOff x="457200" y="1466851"/>
            <a:chExt cx="8229600" cy="1722000"/>
          </a:xfrm>
        </p:grpSpPr>
        <p:pic>
          <p:nvPicPr>
            <p:cNvPr id="2" name="Picture 1">
              <a:extLst>
                <a:ext uri="{FF2B5EF4-FFF2-40B4-BE49-F238E27FC236}">
                  <a16:creationId xmlns:a16="http://schemas.microsoft.com/office/drawing/2014/main" id="{0486BD89-4CD6-44C8-9B20-2504571DB168}"/>
                </a:ext>
              </a:extLst>
            </p:cNvPr>
            <p:cNvPicPr>
              <a:picLocks noChangeAspect="1"/>
            </p:cNvPicPr>
            <p:nvPr/>
          </p:nvPicPr>
          <p:blipFill rotWithShape="1">
            <a:blip r:embed="rId3"/>
            <a:srcRect r="46702" b="13092"/>
            <a:stretch/>
          </p:blipFill>
          <p:spPr>
            <a:xfrm>
              <a:off x="4851400" y="1466851"/>
              <a:ext cx="3835400" cy="1722000"/>
            </a:xfrm>
            <a:prstGeom prst="rect">
              <a:avLst/>
            </a:prstGeom>
          </p:spPr>
        </p:pic>
        <p:sp>
          <p:nvSpPr>
            <p:cNvPr id="3" name="Oval 2">
              <a:extLst>
                <a:ext uri="{FF2B5EF4-FFF2-40B4-BE49-F238E27FC236}">
                  <a16:creationId xmlns:a16="http://schemas.microsoft.com/office/drawing/2014/main" id="{682AAAB7-97A9-41B7-9B4F-2CAFAE22DA18}"/>
                </a:ext>
              </a:extLst>
            </p:cNvPr>
            <p:cNvSpPr/>
            <p:nvPr/>
          </p:nvSpPr>
          <p:spPr>
            <a:xfrm>
              <a:off x="7436558" y="2878175"/>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8ACF266-8870-4B16-BA0C-065E727CBC89}"/>
                </a:ext>
              </a:extLst>
            </p:cNvPr>
            <p:cNvSpPr txBox="1"/>
            <p:nvPr/>
          </p:nvSpPr>
          <p:spPr>
            <a:xfrm>
              <a:off x="457200" y="1466851"/>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Ouvrir les régions pour afficher les performances aux niveaux inférieurs...</a:t>
              </a:r>
              <a:endParaRPr lang="fr-FR" sz="2000" dirty="0">
                <a:solidFill>
                  <a:schemeClr val="bg2">
                    <a:lumMod val="10000"/>
                  </a:schemeClr>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EF6D5ECE-F32E-40EB-AB0A-CC790E17378D}"/>
              </a:ext>
            </a:extLst>
          </p:cNvPr>
          <p:cNvGrpSpPr/>
          <p:nvPr/>
        </p:nvGrpSpPr>
        <p:grpSpPr>
          <a:xfrm>
            <a:off x="448072" y="3545808"/>
            <a:ext cx="8065294" cy="1313985"/>
            <a:chOff x="457200" y="3429000"/>
            <a:chExt cx="8229600" cy="1340754"/>
          </a:xfrm>
        </p:grpSpPr>
        <p:pic>
          <p:nvPicPr>
            <p:cNvPr id="7" name="Picture 6">
              <a:extLst>
                <a:ext uri="{FF2B5EF4-FFF2-40B4-BE49-F238E27FC236}">
                  <a16:creationId xmlns:a16="http://schemas.microsoft.com/office/drawing/2014/main" id="{31D08702-D95C-4DB5-AD54-EAB496ABC5A6}"/>
                </a:ext>
              </a:extLst>
            </p:cNvPr>
            <p:cNvPicPr>
              <a:picLocks noChangeAspect="1"/>
            </p:cNvPicPr>
            <p:nvPr/>
          </p:nvPicPr>
          <p:blipFill rotWithShape="1">
            <a:blip r:embed="rId4"/>
            <a:srcRect r="46702"/>
            <a:stretch/>
          </p:blipFill>
          <p:spPr>
            <a:xfrm>
              <a:off x="4851400" y="3429000"/>
              <a:ext cx="3835400" cy="1340754"/>
            </a:xfrm>
            <a:prstGeom prst="rect">
              <a:avLst/>
            </a:prstGeom>
          </p:spPr>
        </p:pic>
        <p:sp>
          <p:nvSpPr>
            <p:cNvPr id="8" name="Oval 7">
              <a:extLst>
                <a:ext uri="{FF2B5EF4-FFF2-40B4-BE49-F238E27FC236}">
                  <a16:creationId xmlns:a16="http://schemas.microsoft.com/office/drawing/2014/main" id="{4092E714-1926-4827-8FC0-44C549B4EE2F}"/>
                </a:ext>
              </a:extLst>
            </p:cNvPr>
            <p:cNvSpPr/>
            <p:nvPr/>
          </p:nvSpPr>
          <p:spPr>
            <a:xfrm>
              <a:off x="4772812" y="4262549"/>
              <a:ext cx="408788" cy="212478"/>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58229A9-3DE9-4A31-842C-A45E0959D29D}"/>
                </a:ext>
              </a:extLst>
            </p:cNvPr>
            <p:cNvSpPr/>
            <p:nvPr/>
          </p:nvSpPr>
          <p:spPr>
            <a:xfrm>
              <a:off x="7479393" y="4406878"/>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0298BA8-F511-4157-A55D-ACB1C9739CA5}"/>
                </a:ext>
              </a:extLst>
            </p:cNvPr>
            <p:cNvSpPr txBox="1"/>
            <p:nvPr/>
          </p:nvSpPr>
          <p:spPr>
            <a:xfrm>
              <a:off x="457200" y="3429000"/>
              <a:ext cx="2984468" cy="1256187"/>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 approfondir » en cliquant sur la flèche en regard du nom de la région</a:t>
              </a:r>
            </a:p>
          </p:txBody>
        </p:sp>
      </p:grpSp>
      <p:grpSp>
        <p:nvGrpSpPr>
          <p:cNvPr id="6" name="Group 5">
            <a:extLst>
              <a:ext uri="{FF2B5EF4-FFF2-40B4-BE49-F238E27FC236}">
                <a16:creationId xmlns:a16="http://schemas.microsoft.com/office/drawing/2014/main" id="{DBBB7AA5-4578-4517-B4C6-843E06519AF1}"/>
              </a:ext>
            </a:extLst>
          </p:cNvPr>
          <p:cNvGrpSpPr/>
          <p:nvPr/>
        </p:nvGrpSpPr>
        <p:grpSpPr>
          <a:xfrm>
            <a:off x="448072" y="5018711"/>
            <a:ext cx="8065294" cy="1231106"/>
            <a:chOff x="457200" y="4931908"/>
            <a:chExt cx="8229600" cy="1256186"/>
          </a:xfrm>
        </p:grpSpPr>
        <p:pic>
          <p:nvPicPr>
            <p:cNvPr id="14" name="Picture 13">
              <a:extLst>
                <a:ext uri="{FF2B5EF4-FFF2-40B4-BE49-F238E27FC236}">
                  <a16:creationId xmlns:a16="http://schemas.microsoft.com/office/drawing/2014/main" id="{1B0669F6-D9B7-4721-9F1A-0907A4C99BAB}"/>
                </a:ext>
              </a:extLst>
            </p:cNvPr>
            <p:cNvPicPr>
              <a:picLocks noChangeAspect="1"/>
            </p:cNvPicPr>
            <p:nvPr/>
          </p:nvPicPr>
          <p:blipFill rotWithShape="1">
            <a:blip r:embed="rId5"/>
            <a:srcRect r="46405"/>
            <a:stretch/>
          </p:blipFill>
          <p:spPr>
            <a:xfrm>
              <a:off x="4852573" y="4931908"/>
              <a:ext cx="3834227" cy="1172280"/>
            </a:xfrm>
            <a:prstGeom prst="rect">
              <a:avLst/>
            </a:prstGeom>
          </p:spPr>
        </p:pic>
        <p:sp>
          <p:nvSpPr>
            <p:cNvPr id="19" name="Oval 18">
              <a:extLst>
                <a:ext uri="{FF2B5EF4-FFF2-40B4-BE49-F238E27FC236}">
                  <a16:creationId xmlns:a16="http://schemas.microsoft.com/office/drawing/2014/main" id="{5C63A8D3-4F9B-4E27-8E9C-2EA80E210856}"/>
                </a:ext>
              </a:extLst>
            </p:cNvPr>
            <p:cNvSpPr/>
            <p:nvPr/>
          </p:nvSpPr>
          <p:spPr>
            <a:xfrm>
              <a:off x="4775200" y="5552359"/>
              <a:ext cx="406400" cy="211236"/>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1A64521C-6D83-401A-9DF3-AE67717DD73C}"/>
                </a:ext>
              </a:extLst>
            </p:cNvPr>
            <p:cNvSpPr/>
            <p:nvPr/>
          </p:nvSpPr>
          <p:spPr>
            <a:xfrm>
              <a:off x="7452384" y="5667383"/>
              <a:ext cx="851168" cy="211236"/>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63C695-98AD-4FA7-9A21-7498163F07B1}"/>
                </a:ext>
              </a:extLst>
            </p:cNvPr>
            <p:cNvSpPr txBox="1"/>
            <p:nvPr/>
          </p:nvSpPr>
          <p:spPr>
            <a:xfrm>
              <a:off x="457200" y="4931908"/>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Approfondir davantage en cliquant sur la flèche en regard du nom de la sous-région</a:t>
              </a:r>
            </a:p>
          </p:txBody>
        </p:sp>
      </p:grpSp>
    </p:spTree>
    <p:custDataLst>
      <p:tags r:id="rId1"/>
    </p:custDataLst>
    <p:extLst>
      <p:ext uri="{BB962C8B-B14F-4D97-AF65-F5344CB8AC3E}">
        <p14:creationId xmlns:p14="http://schemas.microsoft.com/office/powerpoint/2010/main" val="3718032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360153" y="1070926"/>
            <a:ext cx="8066088" cy="482600"/>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Méthode de tri</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360153" y="1889001"/>
            <a:ext cx="4032647" cy="189814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Sur la plateforme Web, il suffit de cliquer sur le nom de l'indicateur, en haut de la colonne, pour en trier rapidement les valeurs.</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 tri révèle les zones de sous-performance. </a:t>
            </a:r>
          </a:p>
        </p:txBody>
      </p:sp>
      <p:pic>
        <p:nvPicPr>
          <p:cNvPr id="3" name="Picture 2">
            <a:extLst>
              <a:ext uri="{FF2B5EF4-FFF2-40B4-BE49-F238E27FC236}">
                <a16:creationId xmlns:a16="http://schemas.microsoft.com/office/drawing/2014/main" id="{CE2C7F83-D527-467C-8A84-74FC7B449E26}"/>
              </a:ext>
            </a:extLst>
          </p:cNvPr>
          <p:cNvPicPr>
            <a:picLocks noChangeAspect="1"/>
          </p:cNvPicPr>
          <p:nvPr/>
        </p:nvPicPr>
        <p:blipFill rotWithShape="1">
          <a:blip r:embed="rId3"/>
          <a:srcRect l="5344" r="6721"/>
          <a:stretch/>
        </p:blipFill>
        <p:spPr>
          <a:xfrm>
            <a:off x="7231105" y="745163"/>
            <a:ext cx="1110273" cy="5400355"/>
          </a:xfrm>
          <a:prstGeom prst="rect">
            <a:avLst/>
          </a:prstGeom>
          <a:ln>
            <a:solidFill>
              <a:schemeClr val="accent1"/>
            </a:solidFill>
          </a:ln>
        </p:spPr>
      </p:pic>
      <p:grpSp>
        <p:nvGrpSpPr>
          <p:cNvPr id="2" name="Group 1">
            <a:extLst>
              <a:ext uri="{FF2B5EF4-FFF2-40B4-BE49-F238E27FC236}">
                <a16:creationId xmlns:a16="http://schemas.microsoft.com/office/drawing/2014/main" id="{DEDB42C2-36C2-4DD5-9A77-4EAB5974BC44}"/>
              </a:ext>
            </a:extLst>
          </p:cNvPr>
          <p:cNvGrpSpPr/>
          <p:nvPr/>
        </p:nvGrpSpPr>
        <p:grpSpPr>
          <a:xfrm>
            <a:off x="4790082" y="933838"/>
            <a:ext cx="3636159" cy="5258428"/>
            <a:chOff x="4887665" y="952660"/>
            <a:chExt cx="3710235" cy="5365552"/>
          </a:xfrm>
        </p:grpSpPr>
        <p:pic>
          <p:nvPicPr>
            <p:cNvPr id="5" name="Picture 2">
              <a:extLst>
                <a:ext uri="{FF2B5EF4-FFF2-40B4-BE49-F238E27FC236}">
                  <a16:creationId xmlns:a16="http://schemas.microsoft.com/office/drawing/2014/main" id="{5EECD58D-BDDE-4D65-B356-051A58B55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472" y="952660"/>
              <a:ext cx="619428" cy="81450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93D7967E-5088-43AC-9653-9572AD237B2A}"/>
                </a:ext>
              </a:extLst>
            </p:cNvPr>
            <p:cNvSpPr/>
            <p:nvPr/>
          </p:nvSpPr>
          <p:spPr>
            <a:xfrm>
              <a:off x="6772255" y="1346200"/>
              <a:ext cx="415926" cy="4924312"/>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3" name="Text Placeholder 5">
              <a:extLst>
                <a:ext uri="{FF2B5EF4-FFF2-40B4-BE49-F238E27FC236}">
                  <a16:creationId xmlns:a16="http://schemas.microsoft.com/office/drawing/2014/main" id="{DBA35F25-C971-4713-9495-AB06BB4C9DB9}"/>
                </a:ext>
              </a:extLst>
            </p:cNvPr>
            <p:cNvSpPr txBox="1">
              <a:spLocks/>
            </p:cNvSpPr>
            <p:nvPr/>
          </p:nvSpPr>
          <p:spPr>
            <a:xfrm>
              <a:off x="5015882" y="1347210"/>
              <a:ext cx="1697773" cy="628093"/>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2352"/>
                </a:lnSpc>
                <a:spcAft>
                  <a:spcPts val="588"/>
                </a:spcAft>
              </a:pPr>
              <a:r>
                <a:rPr lang="fr-FR" sz="2352" dirty="0">
                  <a:solidFill>
                    <a:schemeClr val="bg2">
                      <a:lumMod val="10000"/>
                    </a:schemeClr>
                  </a:solidFill>
                </a:rPr>
                <a:t>Valeur la plus faible</a:t>
              </a:r>
            </a:p>
          </p:txBody>
        </p:sp>
        <p:sp>
          <p:nvSpPr>
            <p:cNvPr id="14" name="Text Placeholder 5">
              <a:extLst>
                <a:ext uri="{FF2B5EF4-FFF2-40B4-BE49-F238E27FC236}">
                  <a16:creationId xmlns:a16="http://schemas.microsoft.com/office/drawing/2014/main" id="{D1503B67-2CFD-4614-9006-360924B74F63}"/>
                </a:ext>
              </a:extLst>
            </p:cNvPr>
            <p:cNvSpPr txBox="1">
              <a:spLocks/>
            </p:cNvSpPr>
            <p:nvPr/>
          </p:nvSpPr>
          <p:spPr>
            <a:xfrm>
              <a:off x="4887665" y="5690119"/>
              <a:ext cx="1697773" cy="628093"/>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2352"/>
                </a:lnSpc>
                <a:spcAft>
                  <a:spcPts val="588"/>
                </a:spcAft>
              </a:pPr>
              <a:r>
                <a:rPr lang="fr-FR" sz="2352" dirty="0">
                  <a:solidFill>
                    <a:schemeClr val="bg2">
                      <a:lumMod val="10000"/>
                    </a:schemeClr>
                  </a:solidFill>
                </a:rPr>
                <a:t>Valeur la plus élevée</a:t>
              </a:r>
            </a:p>
          </p:txBody>
        </p:sp>
      </p:grpSp>
    </p:spTree>
    <p:custDataLst>
      <p:tags r:id="rId1"/>
    </p:custDataLst>
    <p:extLst>
      <p:ext uri="{BB962C8B-B14F-4D97-AF65-F5344CB8AC3E}">
        <p14:creationId xmlns:p14="http://schemas.microsoft.com/office/powerpoint/2010/main" val="3407235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201388" y="540505"/>
            <a:ext cx="8066088" cy="49371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Analyse de tendance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202182" y="196759"/>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E919248F-A1DE-4128-AE62-E4272B601FC5}"/>
              </a:ext>
            </a:extLst>
          </p:cNvPr>
          <p:cNvGrpSpPr/>
          <p:nvPr/>
        </p:nvGrpSpPr>
        <p:grpSpPr>
          <a:xfrm>
            <a:off x="448072" y="1126918"/>
            <a:ext cx="8074380" cy="1465333"/>
            <a:chOff x="457200" y="1149673"/>
            <a:chExt cx="8238871" cy="1495185"/>
          </a:xfrm>
        </p:grpSpPr>
        <p:pic>
          <p:nvPicPr>
            <p:cNvPr id="3" name="Picture 2">
              <a:extLst>
                <a:ext uri="{FF2B5EF4-FFF2-40B4-BE49-F238E27FC236}">
                  <a16:creationId xmlns:a16="http://schemas.microsoft.com/office/drawing/2014/main" id="{898B9BAD-D2D6-479D-8014-B8FADD5B0743}"/>
                </a:ext>
              </a:extLst>
            </p:cNvPr>
            <p:cNvPicPr>
              <a:picLocks noChangeAspect="1"/>
            </p:cNvPicPr>
            <p:nvPr/>
          </p:nvPicPr>
          <p:blipFill>
            <a:blip r:embed="rId3"/>
            <a:stretch>
              <a:fillRect/>
            </a:stretch>
          </p:blipFill>
          <p:spPr>
            <a:xfrm>
              <a:off x="3730295" y="1149673"/>
              <a:ext cx="4965776" cy="1495185"/>
            </a:xfrm>
            <a:prstGeom prst="rect">
              <a:avLst/>
            </a:prstGeom>
          </p:spPr>
        </p:pic>
        <p:sp>
          <p:nvSpPr>
            <p:cNvPr id="17" name="TextBox 16">
              <a:extLst>
                <a:ext uri="{FF2B5EF4-FFF2-40B4-BE49-F238E27FC236}">
                  <a16:creationId xmlns:a16="http://schemas.microsoft.com/office/drawing/2014/main" id="{472207E0-3CEF-4EB7-8E76-F35628F66BF2}"/>
                </a:ext>
              </a:extLst>
            </p:cNvPr>
            <p:cNvSpPr txBox="1"/>
            <p:nvPr/>
          </p:nvSpPr>
          <p:spPr>
            <a:xfrm>
              <a:off x="457200" y="1337071"/>
              <a:ext cx="2984468" cy="246221"/>
            </a:xfrm>
            <a:prstGeom prst="rect">
              <a:avLst/>
            </a:prstGeom>
            <a:noFill/>
          </p:spPr>
          <p:txBody>
            <a:bodyPr wrap="square" lIns="0" tIns="0" rIns="0" bIns="0">
              <a:spAutoFit/>
            </a:bodyPr>
            <a:lstStyle/>
            <a:p>
              <a:r>
                <a:rPr lang="fr-FR" sz="1568" b="1">
                  <a:solidFill>
                    <a:schemeClr val="bg2">
                      <a:lumMod val="10000"/>
                    </a:schemeClr>
                  </a:solidFill>
                  <a:latin typeface="Arial" panose="020B0604020202020204" pitchFamily="34" charset="0"/>
                  <a:cs typeface="Arial" panose="020B0604020202020204" pitchFamily="34" charset="0"/>
                </a:rPr>
                <a:t>Vue sous-nationale</a:t>
              </a:r>
              <a:endParaRPr lang="fr-FR" sz="1568">
                <a:solidFill>
                  <a:schemeClr val="bg2">
                    <a:lumMod val="10000"/>
                  </a:schemeClr>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69CE38ED-4789-404D-8D54-65D8C890CEA4}"/>
              </a:ext>
            </a:extLst>
          </p:cNvPr>
          <p:cNvGrpSpPr/>
          <p:nvPr/>
        </p:nvGrpSpPr>
        <p:grpSpPr>
          <a:xfrm>
            <a:off x="448072" y="2783918"/>
            <a:ext cx="8062583" cy="1601024"/>
            <a:chOff x="457200" y="2840430"/>
            <a:chExt cx="8226834" cy="1633640"/>
          </a:xfrm>
        </p:grpSpPr>
        <p:pic>
          <p:nvPicPr>
            <p:cNvPr id="2" name="Picture 1">
              <a:extLst>
                <a:ext uri="{FF2B5EF4-FFF2-40B4-BE49-F238E27FC236}">
                  <a16:creationId xmlns:a16="http://schemas.microsoft.com/office/drawing/2014/main" id="{614238CB-DB96-41BA-A152-E1B1B5FC950D}"/>
                </a:ext>
              </a:extLst>
            </p:cNvPr>
            <p:cNvPicPr>
              <a:picLocks noChangeAspect="1"/>
            </p:cNvPicPr>
            <p:nvPr/>
          </p:nvPicPr>
          <p:blipFill>
            <a:blip r:embed="rId4"/>
            <a:stretch>
              <a:fillRect/>
            </a:stretch>
          </p:blipFill>
          <p:spPr>
            <a:xfrm>
              <a:off x="3718258" y="2840430"/>
              <a:ext cx="4965776" cy="1633640"/>
            </a:xfrm>
            <a:prstGeom prst="rect">
              <a:avLst/>
            </a:prstGeom>
          </p:spPr>
        </p:pic>
        <p:sp>
          <p:nvSpPr>
            <p:cNvPr id="6" name="TextBox 5">
              <a:extLst>
                <a:ext uri="{FF2B5EF4-FFF2-40B4-BE49-F238E27FC236}">
                  <a16:creationId xmlns:a16="http://schemas.microsoft.com/office/drawing/2014/main" id="{341142A5-037F-40CC-BA70-764D654DD782}"/>
                </a:ext>
              </a:extLst>
            </p:cNvPr>
            <p:cNvSpPr txBox="1"/>
            <p:nvPr/>
          </p:nvSpPr>
          <p:spPr>
            <a:xfrm>
              <a:off x="457200" y="2878530"/>
              <a:ext cx="2984468" cy="246221"/>
            </a:xfrm>
            <a:prstGeom prst="rect">
              <a:avLst/>
            </a:prstGeom>
            <a:noFill/>
          </p:spPr>
          <p:txBody>
            <a:bodyPr wrap="square" lIns="0" tIns="0" rIns="0" bIns="0">
              <a:spAutoFit/>
            </a:bodyPr>
            <a:lstStyle/>
            <a:p>
              <a:r>
                <a:rPr lang="fr-FR" sz="1568" b="1">
                  <a:solidFill>
                    <a:schemeClr val="bg2">
                      <a:lumMod val="10000"/>
                    </a:schemeClr>
                  </a:solidFill>
                  <a:latin typeface="Arial" panose="020B0604020202020204" pitchFamily="34" charset="0"/>
                  <a:cs typeface="Arial" panose="020B0604020202020204" pitchFamily="34" charset="0"/>
                </a:rPr>
                <a:t>Vue des indicateurs</a:t>
              </a:r>
              <a:endParaRPr lang="fr-FR" sz="1568">
                <a:solidFill>
                  <a:schemeClr val="bg2">
                    <a:lumMod val="10000"/>
                  </a:schemeClr>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62FEDC08-2945-48EF-B1DF-C9CBCB44FF68}"/>
              </a:ext>
            </a:extLst>
          </p:cNvPr>
          <p:cNvGrpSpPr/>
          <p:nvPr/>
        </p:nvGrpSpPr>
        <p:grpSpPr>
          <a:xfrm>
            <a:off x="448073" y="4561848"/>
            <a:ext cx="8086175" cy="1628048"/>
            <a:chOff x="457200" y="4654579"/>
            <a:chExt cx="8250907" cy="1661215"/>
          </a:xfrm>
        </p:grpSpPr>
        <p:sp>
          <p:nvSpPr>
            <p:cNvPr id="20" name="TextBox 19">
              <a:extLst>
                <a:ext uri="{FF2B5EF4-FFF2-40B4-BE49-F238E27FC236}">
                  <a16:creationId xmlns:a16="http://schemas.microsoft.com/office/drawing/2014/main" id="{35A9A471-F181-4CA0-AA37-ED17A16C6035}"/>
                </a:ext>
              </a:extLst>
            </p:cNvPr>
            <p:cNvSpPr txBox="1"/>
            <p:nvPr/>
          </p:nvSpPr>
          <p:spPr>
            <a:xfrm>
              <a:off x="457200" y="4674470"/>
              <a:ext cx="3126566" cy="246221"/>
            </a:xfrm>
            <a:prstGeom prst="rect">
              <a:avLst/>
            </a:prstGeom>
            <a:noFill/>
          </p:spPr>
          <p:txBody>
            <a:bodyPr wrap="square" lIns="0" tIns="0" rIns="0" bIns="0">
              <a:spAutoFit/>
            </a:bodyPr>
            <a:lstStyle/>
            <a:p>
              <a:r>
                <a:rPr lang="fr-FR" sz="1568" b="1">
                  <a:solidFill>
                    <a:schemeClr val="bg2">
                      <a:lumMod val="10000"/>
                    </a:schemeClr>
                  </a:solidFill>
                  <a:latin typeface="Arial" panose="020B0604020202020204" pitchFamily="34" charset="0"/>
                  <a:cs typeface="Arial" panose="020B0604020202020204" pitchFamily="34" charset="0"/>
                </a:rPr>
                <a:t>Graphiques</a:t>
              </a:r>
              <a:endParaRPr lang="fr-FR" sz="1568">
                <a:solidFill>
                  <a:schemeClr val="bg2">
                    <a:lumMod val="1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CB050E-DE87-46D1-9177-AA7EC162767D}"/>
                </a:ext>
              </a:extLst>
            </p:cNvPr>
            <p:cNvPicPr>
              <a:picLocks noChangeAspect="1"/>
            </p:cNvPicPr>
            <p:nvPr/>
          </p:nvPicPr>
          <p:blipFill rotWithShape="1">
            <a:blip r:embed="rId5"/>
            <a:srcRect b="12629"/>
            <a:stretch/>
          </p:blipFill>
          <p:spPr>
            <a:xfrm>
              <a:off x="3730294" y="4654579"/>
              <a:ext cx="4977813" cy="1661215"/>
            </a:xfrm>
            <a:prstGeom prst="rect">
              <a:avLst/>
            </a:prstGeom>
          </p:spPr>
        </p:pic>
      </p:grpSp>
    </p:spTree>
    <p:custDataLst>
      <p:tags r:id="rId1"/>
    </p:custDataLst>
    <p:extLst>
      <p:ext uri="{BB962C8B-B14F-4D97-AF65-F5344CB8AC3E}">
        <p14:creationId xmlns:p14="http://schemas.microsoft.com/office/powerpoint/2010/main" val="855620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930272"/>
          </a:xfrm>
        </p:spPr>
        <p:txBody>
          <a:bodyPr/>
          <a:lstStyle/>
          <a:p>
            <a:pPr algn="ctr"/>
            <a:r>
              <a:rPr lang="fr-FR" sz="3136" dirty="0">
                <a:solidFill>
                  <a:schemeClr val="tx1"/>
                </a:solidFill>
              </a:rPr>
              <a:t>Comment utiliser les données de la carte de score pour l’action</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352240"/>
            <a:ext cx="2355102" cy="338554"/>
          </a:xfrm>
        </p:spPr>
        <p:txBody>
          <a:bodyPr/>
          <a:lstStyle/>
          <a:p>
            <a:r>
              <a:rPr lang="en-US" b="1" dirty="0" err="1"/>
              <a:t>Juin</a:t>
            </a:r>
            <a:r>
              <a:rPr lang="en-US" b="1"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1" name="Picture 10">
            <a:extLst>
              <a:ext uri="{FF2B5EF4-FFF2-40B4-BE49-F238E27FC236}">
                <a16:creationId xmlns:a16="http://schemas.microsoft.com/office/drawing/2014/main" id="{832394FA-2A08-425E-ADB4-E80312D605FD}"/>
              </a:ext>
            </a:extLst>
          </p:cNvPr>
          <p:cNvPicPr>
            <a:picLocks noChangeAspect="1"/>
          </p:cNvPicPr>
          <p:nvPr/>
        </p:nvPicPr>
        <p:blipFill>
          <a:blip r:embed="rId3"/>
          <a:stretch>
            <a:fillRect/>
          </a:stretch>
        </p:blipFill>
        <p:spPr>
          <a:xfrm>
            <a:off x="3049343" y="769225"/>
            <a:ext cx="3011685" cy="3036071"/>
          </a:xfrm>
          <a:prstGeom prst="rect">
            <a:avLst/>
          </a:prstGeom>
        </p:spPr>
      </p:pic>
    </p:spTree>
    <p:extLst>
      <p:ext uri="{BB962C8B-B14F-4D97-AF65-F5344CB8AC3E}">
        <p14:creationId xmlns:p14="http://schemas.microsoft.com/office/powerpoint/2010/main" val="3215193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 name="Online Media 1" title="Comment utiliser les données de la carte de score pour l’action">
            <a:hlinkClick r:id="" action="ppaction://media"/>
            <a:extLst>
              <a:ext uri="{FF2B5EF4-FFF2-40B4-BE49-F238E27FC236}">
                <a16:creationId xmlns:a16="http://schemas.microsoft.com/office/drawing/2014/main" id="{642FD03C-9A74-4051-8AAC-4A89B70A4C75}"/>
              </a:ext>
            </a:extLst>
          </p:cNvPr>
          <p:cNvPicPr>
            <a:picLocks noRot="1" noChangeAspect="1"/>
          </p:cNvPicPr>
          <p:nvPr>
            <a:videoFile r:link="rId1"/>
          </p:nvPr>
        </p:nvPicPr>
        <p:blipFill>
          <a:blip r:embed="rId4"/>
          <a:stretch>
            <a:fillRect/>
          </a:stretch>
        </p:blipFill>
        <p:spPr>
          <a:xfrm>
            <a:off x="594361" y="660513"/>
            <a:ext cx="7881763" cy="5603127"/>
          </a:xfrm>
          <a:prstGeom prst="rect">
            <a:avLst/>
          </a:prstGeom>
        </p:spPr>
      </p:pic>
      <p:sp>
        <p:nvSpPr>
          <p:cNvPr id="3" name="TextBox 2">
            <a:extLst>
              <a:ext uri="{FF2B5EF4-FFF2-40B4-BE49-F238E27FC236}">
                <a16:creationId xmlns:a16="http://schemas.microsoft.com/office/drawing/2014/main" id="{B5D52972-7541-43F5-A57D-0BC5C642342E}"/>
              </a:ext>
            </a:extLst>
          </p:cNvPr>
          <p:cNvSpPr txBox="1"/>
          <p:nvPr/>
        </p:nvSpPr>
        <p:spPr>
          <a:xfrm>
            <a:off x="1344023" y="177217"/>
            <a:ext cx="5862320" cy="584775"/>
          </a:xfrm>
          <a:prstGeom prst="rect">
            <a:avLst/>
          </a:prstGeom>
          <a:noFill/>
        </p:spPr>
        <p:txBody>
          <a:bodyPr wrap="square" rtlCol="0">
            <a:spAutoFit/>
          </a:bodyPr>
          <a:lstStyle/>
          <a:p>
            <a:r>
              <a:rPr lang="fr-FR" b="0" i="0" dirty="0">
                <a:effectLst/>
                <a:latin typeface="Roboto"/>
              </a:rPr>
              <a:t>Comment utiliser les données de la carte de score pour l’action</a:t>
            </a:r>
          </a:p>
          <a:p>
            <a:endParaRPr lang="fr-FR" dirty="0"/>
          </a:p>
        </p:txBody>
      </p:sp>
      <p:sp>
        <p:nvSpPr>
          <p:cNvPr id="6" name="TextBox 5">
            <a:extLst>
              <a:ext uri="{FF2B5EF4-FFF2-40B4-BE49-F238E27FC236}">
                <a16:creationId xmlns:a16="http://schemas.microsoft.com/office/drawing/2014/main" id="{29C0C185-2D00-4D0C-8F0D-053D9862C539}"/>
              </a:ext>
            </a:extLst>
          </p:cNvPr>
          <p:cNvSpPr txBox="1"/>
          <p:nvPr/>
        </p:nvSpPr>
        <p:spPr>
          <a:xfrm>
            <a:off x="115313" y="6408382"/>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36127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custDataLst>
              <p:tags r:id="rId1"/>
            </p:custDataLst>
          </p:nvPr>
        </p:nvSpPr>
        <p:spPr>
          <a:xfrm>
            <a:off x="356818" y="1052535"/>
            <a:ext cx="8264430" cy="5102758"/>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63" tIns="76163" rIns="76163" bIns="76163"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a:solidFill>
                  <a:prstClr val="black"/>
                </a:solidFill>
              </a:rPr>
              <a:t>Questions à considérer</a:t>
            </a:r>
            <a:endParaRPr lang="fr-FR" sz="1470" dirty="0">
              <a:solidFill>
                <a:prstClr val="black"/>
              </a:solidFill>
            </a:endParaRPr>
          </a:p>
        </p:txBody>
      </p:sp>
      <p:sp>
        <p:nvSpPr>
          <p:cNvPr id="12" name="TextBox 9"/>
          <p:cNvSpPr txBox="1"/>
          <p:nvPr>
            <p:custDataLst>
              <p:tags r:id="rId2"/>
            </p:custDataLst>
          </p:nvPr>
        </p:nvSpPr>
        <p:spPr>
          <a:xfrm>
            <a:off x="356818" y="1001005"/>
            <a:ext cx="8264430" cy="459792"/>
          </a:xfrm>
          <a:prstGeom prst="rect">
            <a:avLst/>
          </a:prstGeom>
          <a:solidFill>
            <a:schemeClr val="accent1"/>
          </a:solidFill>
          <a:ln w="19050">
            <a:solidFill>
              <a:schemeClr val="accent1"/>
            </a:solidFill>
          </a:ln>
        </p:spPr>
        <p:txBody>
          <a:bodyPr vert="horz" lIns="76163" tIns="76163" rIns="76163" bIns="76163"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Questions à considérer</a:t>
            </a:r>
          </a:p>
        </p:txBody>
      </p:sp>
      <p:sp>
        <p:nvSpPr>
          <p:cNvPr id="15" name="Rectangle 13"/>
          <p:cNvSpPr txBox="1"/>
          <p:nvPr/>
        </p:nvSpPr>
        <p:spPr>
          <a:xfrm>
            <a:off x="2645980" y="2589109"/>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6" name="Rectangle 13"/>
          <p:cNvSpPr txBox="1"/>
          <p:nvPr/>
        </p:nvSpPr>
        <p:spPr>
          <a:xfrm>
            <a:off x="2645980" y="3053446"/>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7" name="Rectangle 13"/>
          <p:cNvSpPr txBox="1"/>
          <p:nvPr/>
        </p:nvSpPr>
        <p:spPr>
          <a:xfrm>
            <a:off x="2645980" y="3763991"/>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8" name="Rectangle 13"/>
          <p:cNvSpPr txBox="1"/>
          <p:nvPr/>
        </p:nvSpPr>
        <p:spPr>
          <a:xfrm>
            <a:off x="2645980" y="4228327"/>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21" name="TextBox 22"/>
          <p:cNvSpPr txBox="1"/>
          <p:nvPr>
            <p:custDataLst>
              <p:tags r:id="rId3"/>
            </p:custDataLst>
          </p:nvPr>
        </p:nvSpPr>
        <p:spPr>
          <a:xfrm>
            <a:off x="449178" y="2584468"/>
            <a:ext cx="2023982" cy="2228606"/>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white"/>
                </a:solidFill>
              </a:rPr>
              <a:t>Quelles sont les causes profondes ?</a:t>
            </a:r>
          </a:p>
        </p:txBody>
      </p:sp>
      <p:sp>
        <p:nvSpPr>
          <p:cNvPr id="28" name="TextBox 22"/>
          <p:cNvSpPr txBox="1"/>
          <p:nvPr>
            <p:custDataLst>
              <p:tags r:id="rId4"/>
            </p:custDataLst>
          </p:nvPr>
        </p:nvSpPr>
        <p:spPr>
          <a:xfrm>
            <a:off x="449179" y="4915551"/>
            <a:ext cx="2023980" cy="1114302"/>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a:solidFill>
                  <a:prstClr val="white"/>
                </a:solidFill>
              </a:rPr>
              <a:t>Quelles sont les interventions existantes ?</a:t>
            </a:r>
            <a:endParaRPr lang="fr-FR" sz="1470" b="1" dirty="0">
              <a:solidFill>
                <a:prstClr val="white"/>
              </a:solidFill>
            </a:endParaRPr>
          </a:p>
        </p:txBody>
      </p:sp>
      <p:sp>
        <p:nvSpPr>
          <p:cNvPr id="29" name="TextBox 22"/>
          <p:cNvSpPr txBox="1"/>
          <p:nvPr>
            <p:custDataLst>
              <p:tags r:id="rId5"/>
            </p:custDataLst>
          </p:nvPr>
        </p:nvSpPr>
        <p:spPr>
          <a:xfrm>
            <a:off x="449178" y="1897247"/>
            <a:ext cx="2023982" cy="584741"/>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white"/>
                </a:solidFill>
              </a:rPr>
              <a:t>Est-ce un problème à résoudre ?</a:t>
            </a:r>
          </a:p>
        </p:txBody>
      </p:sp>
      <p:sp>
        <p:nvSpPr>
          <p:cNvPr id="33" name="Rectangle 33"/>
          <p:cNvSpPr txBox="1"/>
          <p:nvPr/>
        </p:nvSpPr>
        <p:spPr>
          <a:xfrm>
            <a:off x="2645983" y="1502271"/>
            <a:ext cx="2909507" cy="323202"/>
          </a:xfrm>
          <a:prstGeom prst="rect">
            <a:avLst/>
          </a:prstGeom>
        </p:spPr>
        <p:txBody>
          <a:bodyPr vert="horz" lIns="91395" tIns="45698" rIns="91395" bIns="45698"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Questions types</a:t>
            </a:r>
          </a:p>
        </p:txBody>
      </p:sp>
      <p:sp>
        <p:nvSpPr>
          <p:cNvPr id="35" name="Rectangle 33"/>
          <p:cNvSpPr txBox="1"/>
          <p:nvPr/>
        </p:nvSpPr>
        <p:spPr>
          <a:xfrm>
            <a:off x="449179" y="1502271"/>
            <a:ext cx="2909507" cy="323202"/>
          </a:xfrm>
          <a:prstGeom prst="rect">
            <a:avLst/>
          </a:prstGeom>
        </p:spPr>
        <p:txBody>
          <a:bodyPr vert="horz" lIns="91395" tIns="45698" rIns="91395" bIns="45698"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Sujet</a:t>
            </a:r>
          </a:p>
        </p:txBody>
      </p:sp>
      <p:cxnSp>
        <p:nvCxnSpPr>
          <p:cNvPr id="37" name="Straight Connector 36"/>
          <p:cNvCxnSpPr/>
          <p:nvPr/>
        </p:nvCxnSpPr>
        <p:spPr>
          <a:xfrm>
            <a:off x="2645985" y="1840804"/>
            <a:ext cx="56783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45985" y="2533222"/>
            <a:ext cx="5678399"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5985" y="4864308"/>
            <a:ext cx="5678399"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11"/>
          <p:cNvSpPr txBox="1">
            <a:spLocks noChangeArrowheads="1"/>
          </p:cNvSpPr>
          <p:nvPr>
            <p:custDataLst>
              <p:tags r:id="rId6"/>
            </p:custDataLst>
          </p:nvPr>
        </p:nvSpPr>
        <p:spPr bwMode="gray">
          <a:xfrm>
            <a:off x="356818" y="217681"/>
            <a:ext cx="5921985" cy="573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sz="1862" dirty="0">
                <a:solidFill>
                  <a:srgbClr val="39302A"/>
                </a:solidFill>
              </a:rPr>
              <a:t>Après avoir trouvé le problème... puis déterminer les causes profondes des sous-performances ... </a:t>
            </a:r>
            <a:endParaRPr lang="fr-FR" sz="1862" kern="0" dirty="0">
              <a:solidFill>
                <a:srgbClr val="39302A"/>
              </a:solidFill>
            </a:endParaRPr>
          </a:p>
        </p:txBody>
      </p:sp>
      <p:sp>
        <p:nvSpPr>
          <p:cNvPr id="3" name="Rectangle 3"/>
          <p:cNvSpPr txBox="1"/>
          <p:nvPr/>
        </p:nvSpPr>
        <p:spPr>
          <a:xfrm>
            <a:off x="2760472" y="1940810"/>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Y a-t-il une claire implication de performance ou faut-il analyser davantage pour cerner les goulots d’étranglement ?</a:t>
            </a:r>
            <a:endParaRPr lang="fr-FR" sz="1568" dirty="0">
              <a:solidFill>
                <a:prstClr val="black"/>
              </a:solidFill>
            </a:endParaRPr>
          </a:p>
        </p:txBody>
      </p:sp>
      <p:sp>
        <p:nvSpPr>
          <p:cNvPr id="40" name="Rectangle 3"/>
          <p:cNvSpPr txBox="1"/>
          <p:nvPr/>
        </p:nvSpPr>
        <p:spPr>
          <a:xfrm>
            <a:off x="2760472" y="2640645"/>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sont les causes profondes des performances de la région ?</a:t>
            </a:r>
            <a:endParaRPr lang="fr-FR" sz="1568" dirty="0">
              <a:solidFill>
                <a:prstClr val="black"/>
              </a:solidFill>
            </a:endParaRPr>
          </a:p>
        </p:txBody>
      </p:sp>
      <p:sp>
        <p:nvSpPr>
          <p:cNvPr id="51" name="Rectangle 3"/>
          <p:cNvSpPr txBox="1"/>
          <p:nvPr/>
        </p:nvSpPr>
        <p:spPr>
          <a:xfrm>
            <a:off x="2760472" y="3184729"/>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Quels sont les facteurs qui impactent le plus les performances de la région sous-nationale ?</a:t>
            </a:r>
            <a:endParaRPr lang="fr-FR" sz="1568" dirty="0">
              <a:solidFill>
                <a:prstClr val="black"/>
              </a:solidFill>
            </a:endParaRPr>
          </a:p>
        </p:txBody>
      </p:sp>
      <p:sp>
        <p:nvSpPr>
          <p:cNvPr id="52" name="Rectangle 3"/>
          <p:cNvSpPr txBox="1"/>
          <p:nvPr/>
        </p:nvSpPr>
        <p:spPr>
          <a:xfrm>
            <a:off x="2760477" y="3706266"/>
            <a:ext cx="5267039"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Quels facteurs peuvent être gérés / contrôlés ?</a:t>
            </a:r>
            <a:endParaRPr lang="fr-FR" sz="1568" dirty="0">
              <a:solidFill>
                <a:prstClr val="black"/>
              </a:solidFill>
            </a:endParaRPr>
          </a:p>
        </p:txBody>
      </p:sp>
      <p:sp>
        <p:nvSpPr>
          <p:cNvPr id="53" name="Rectangle 3"/>
          <p:cNvSpPr txBox="1"/>
          <p:nvPr/>
        </p:nvSpPr>
        <p:spPr>
          <a:xfrm>
            <a:off x="2760477" y="4041654"/>
            <a:ext cx="5267039" cy="723853"/>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Ces facteurs impactent-ils les structures de santé / les individus de manière égale dans toute la région sous-nationale ? </a:t>
            </a:r>
            <a:endParaRPr lang="fr-FR" sz="1568" dirty="0">
              <a:solidFill>
                <a:prstClr val="black"/>
              </a:solidFill>
            </a:endParaRPr>
          </a:p>
        </p:txBody>
      </p:sp>
      <p:sp>
        <p:nvSpPr>
          <p:cNvPr id="54" name="Rectangle 3"/>
          <p:cNvSpPr txBox="1"/>
          <p:nvPr/>
        </p:nvSpPr>
        <p:spPr>
          <a:xfrm>
            <a:off x="2760477" y="5040407"/>
            <a:ext cx="5468908"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sont les interventions en place / déjà essayées ?</a:t>
            </a:r>
            <a:endParaRPr lang="fr-FR" sz="1568" dirty="0">
              <a:solidFill>
                <a:prstClr val="black"/>
              </a:solidFill>
            </a:endParaRPr>
          </a:p>
        </p:txBody>
      </p:sp>
      <p:sp>
        <p:nvSpPr>
          <p:cNvPr id="55" name="Rectangle 3"/>
          <p:cNvSpPr txBox="1"/>
          <p:nvPr/>
        </p:nvSpPr>
        <p:spPr>
          <a:xfrm>
            <a:off x="2760477" y="5448120"/>
            <a:ext cx="5267039"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interventions ont produit de bons résultats ? Lesquelles n'ont pas réussi ?</a:t>
            </a:r>
            <a:endParaRPr lang="fr-FR" sz="1568" dirty="0">
              <a:solidFill>
                <a:prstClr val="black"/>
              </a:solidFill>
            </a:endParaRPr>
          </a:p>
        </p:txBody>
      </p:sp>
    </p:spTree>
    <p:extLst>
      <p:ext uri="{BB962C8B-B14F-4D97-AF65-F5344CB8AC3E}">
        <p14:creationId xmlns:p14="http://schemas.microsoft.com/office/powerpoint/2010/main" val="2441190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65158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Les actions doivent être formulées en utilisant les critères SMART</a:t>
            </a: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693563"/>
            <a:ext cx="7865400" cy="28232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La liste d’indicateurs initiale doit être testée par rapport aux critères SMART.</a:t>
            </a:r>
          </a:p>
        </p:txBody>
      </p:sp>
      <p:grpSp>
        <p:nvGrpSpPr>
          <p:cNvPr id="2" name="Group 1">
            <a:extLst>
              <a:ext uri="{FF2B5EF4-FFF2-40B4-BE49-F238E27FC236}">
                <a16:creationId xmlns:a16="http://schemas.microsoft.com/office/drawing/2014/main" id="{985FDBD5-FAAE-0240-A2EE-C1EF9EFE96CB}"/>
              </a:ext>
            </a:extLst>
          </p:cNvPr>
          <p:cNvGrpSpPr/>
          <p:nvPr/>
        </p:nvGrpSpPr>
        <p:grpSpPr>
          <a:xfrm>
            <a:off x="272267" y="1283234"/>
            <a:ext cx="8264150" cy="4880346"/>
            <a:chOff x="277813" y="1049187"/>
            <a:chExt cx="8432509" cy="4729752"/>
          </a:xfrm>
        </p:grpSpPr>
        <p:sp>
          <p:nvSpPr>
            <p:cNvPr id="70" name="Rectangle 3">
              <a:extLst>
                <a:ext uri="{FF2B5EF4-FFF2-40B4-BE49-F238E27FC236}">
                  <a16:creationId xmlns:a16="http://schemas.microsoft.com/office/drawing/2014/main" id="{517A08F8-F3D8-164D-BCF8-AE665FCAAB1F}"/>
                </a:ext>
              </a:extLst>
            </p:cNvPr>
            <p:cNvSpPr>
              <a:spLocks noChangeArrowheads="1"/>
            </p:cNvSpPr>
            <p:nvPr/>
          </p:nvSpPr>
          <p:spPr bwMode="gray">
            <a:xfrm>
              <a:off x="277813" y="1049187"/>
              <a:ext cx="8405813" cy="4729752"/>
            </a:xfrm>
            <a:prstGeom prst="rect">
              <a:avLst/>
            </a:prstGeom>
            <a:solidFill>
              <a:schemeClr val="bg1"/>
            </a:solidFill>
            <a:ln w="19050" algn="ctr">
              <a:solidFill>
                <a:schemeClr val="accent1"/>
              </a:solidFill>
              <a:miter lim="800000"/>
              <a:headEnd/>
              <a:tailEnd/>
            </a:ln>
            <a:effectLst>
              <a:outerShdw blurRad="50800" dist="38100" dir="2700000" algn="tl" rotWithShape="0">
                <a:prstClr val="black">
                  <a:alpha val="40000"/>
                </a:prstClr>
              </a:outerShdw>
            </a:effectLst>
          </p:spPr>
          <p:txBody>
            <a:bodyPr lIns="62232" tIns="62232" rIns="62232"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eaLnBrk="1" hangingPunct="1">
                <a:buClrTx/>
                <a:buSzTx/>
                <a:buFontTx/>
                <a:buNone/>
              </a:pPr>
              <a:endParaRPr lang="en-US" sz="1372" b="0">
                <a:latin typeface="Arial" panose="020B0604020202020204" pitchFamily="34" charset="0"/>
                <a:cs typeface="Arial" panose="020B0604020202020204" pitchFamily="34" charset="0"/>
              </a:endParaRPr>
            </a:p>
          </p:txBody>
        </p:sp>
        <p:sp>
          <p:nvSpPr>
            <p:cNvPr id="71" name="Rectangle 9">
              <a:extLst>
                <a:ext uri="{FF2B5EF4-FFF2-40B4-BE49-F238E27FC236}">
                  <a16:creationId xmlns:a16="http://schemas.microsoft.com/office/drawing/2014/main" id="{EA51C218-2E07-8840-A792-202EB41F368D}"/>
                </a:ext>
              </a:extLst>
            </p:cNvPr>
            <p:cNvSpPr>
              <a:spLocks noChangeArrowheads="1"/>
            </p:cNvSpPr>
            <p:nvPr/>
          </p:nvSpPr>
          <p:spPr bwMode="gray">
            <a:xfrm>
              <a:off x="1896269" y="1082483"/>
              <a:ext cx="6672263" cy="2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342900" indent="-342900" defTabSz="895350">
                <a:defRPr sz="1600">
                  <a:solidFill>
                    <a:schemeClr val="tx1"/>
                  </a:solidFill>
                  <a:latin typeface="Arial" charset="0"/>
                </a:defRPr>
              </a:lvl1pPr>
              <a:lvl2pPr marL="144463" indent="-142875"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eaLnBrk="1" hangingPunct="1">
                <a:spcBef>
                  <a:spcPct val="20000"/>
                </a:spcBef>
                <a:buClr>
                  <a:srgbClr val="352A49"/>
                </a:buClr>
                <a:buSzPct val="80000"/>
                <a:buFont typeface="Wingdings" pitchFamily="2" charset="2"/>
                <a:buNone/>
              </a:pPr>
              <a:r>
                <a:rPr lang="fr-FR" sz="1372" dirty="0">
                  <a:latin typeface="Arial" panose="020B0604020202020204" pitchFamily="34" charset="0"/>
                  <a:cs typeface="Arial" panose="020B0604020202020204" pitchFamily="34" charset="0"/>
                </a:rPr>
                <a:t>Questions</a:t>
              </a:r>
            </a:p>
          </p:txBody>
        </p:sp>
        <p:grpSp>
          <p:nvGrpSpPr>
            <p:cNvPr id="72" name="Group 10">
              <a:extLst>
                <a:ext uri="{FF2B5EF4-FFF2-40B4-BE49-F238E27FC236}">
                  <a16:creationId xmlns:a16="http://schemas.microsoft.com/office/drawing/2014/main" id="{1FAB0969-FE3B-0A41-A8EC-90AB63D10FE5}"/>
                </a:ext>
              </a:extLst>
            </p:cNvPr>
            <p:cNvGrpSpPr>
              <a:grpSpLocks/>
            </p:cNvGrpSpPr>
            <p:nvPr>
              <p:custDataLst>
                <p:tags r:id="rId1"/>
              </p:custDataLst>
            </p:nvPr>
          </p:nvGrpSpPr>
          <p:grpSpPr bwMode="auto">
            <a:xfrm>
              <a:off x="392906" y="5002356"/>
              <a:ext cx="1439863" cy="584200"/>
              <a:chOff x="352" y="3175"/>
              <a:chExt cx="737" cy="335"/>
            </a:xfrm>
            <a:solidFill>
              <a:schemeClr val="accent1"/>
            </a:solidFill>
            <a:effectLst>
              <a:outerShdw blurRad="50800" dist="38100" dir="2700000" algn="tl" rotWithShape="0">
                <a:prstClr val="black">
                  <a:alpha val="40000"/>
                </a:prstClr>
              </a:outerShdw>
            </a:effectLst>
          </p:grpSpPr>
          <p:sp>
            <p:nvSpPr>
              <p:cNvPr id="73" name="Freeform 12">
                <a:extLst>
                  <a:ext uri="{FF2B5EF4-FFF2-40B4-BE49-F238E27FC236}">
                    <a16:creationId xmlns:a16="http://schemas.microsoft.com/office/drawing/2014/main" id="{3D8437A2-2373-6548-B362-4AA081241073}"/>
                  </a:ext>
                </a:extLst>
              </p:cNvPr>
              <p:cNvSpPr>
                <a:spLocks/>
              </p:cNvSpPr>
              <p:nvPr>
                <p:custDataLst>
                  <p:tags r:id="rId14"/>
                </p:custDataLst>
              </p:nvPr>
            </p:nvSpPr>
            <p:spPr bwMode="gray">
              <a:xfrm>
                <a:off x="352" y="3175"/>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74" name="Rectangle 13">
                <a:extLst>
                  <a:ext uri="{FF2B5EF4-FFF2-40B4-BE49-F238E27FC236}">
                    <a16:creationId xmlns:a16="http://schemas.microsoft.com/office/drawing/2014/main" id="{475BD1DB-5E2E-754D-9279-9AA359A373C2}"/>
                  </a:ext>
                </a:extLst>
              </p:cNvPr>
              <p:cNvSpPr>
                <a:spLocks noChangeArrowheads="1"/>
              </p:cNvSpPr>
              <p:nvPr>
                <p:custDataLst>
                  <p:tags r:id="rId15"/>
                </p:custDataLst>
              </p:nvPr>
            </p:nvSpPr>
            <p:spPr bwMode="gray">
              <a:xfrm>
                <a:off x="384" y="3184"/>
                <a:ext cx="645" cy="309"/>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490" tIns="0" rIns="3490" bIns="0" anchor="ctr">
                <a:noAutofit/>
              </a:bodyP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latin typeface="Arial" panose="020B0604020202020204" pitchFamily="34" charset="0"/>
                    <a:cs typeface="Arial" panose="020B0604020202020204" pitchFamily="34" charset="0"/>
                  </a:rPr>
                  <a:t>Défini dans le </a:t>
                </a:r>
                <a:r>
                  <a:rPr lang="fr-FR" sz="1372" u="sng" dirty="0">
                    <a:latin typeface="Arial" panose="020B0604020202020204" pitchFamily="34" charset="0"/>
                    <a:cs typeface="Arial" panose="020B0604020202020204" pitchFamily="34" charset="0"/>
                  </a:rPr>
                  <a:t>t</a:t>
                </a:r>
                <a:r>
                  <a:rPr lang="fr-FR" sz="1372" dirty="0">
                    <a:latin typeface="Arial" panose="020B0604020202020204" pitchFamily="34" charset="0"/>
                    <a:cs typeface="Arial" panose="020B0604020202020204" pitchFamily="34" charset="0"/>
                  </a:rPr>
                  <a:t>emps</a:t>
                </a:r>
              </a:p>
            </p:txBody>
          </p:sp>
        </p:grpSp>
        <p:sp>
          <p:nvSpPr>
            <p:cNvPr id="75" name="Rectangle 10">
              <a:extLst>
                <a:ext uri="{FF2B5EF4-FFF2-40B4-BE49-F238E27FC236}">
                  <a16:creationId xmlns:a16="http://schemas.microsoft.com/office/drawing/2014/main" id="{BB3A1D64-581B-2A44-8BB8-44449CBF92F3}"/>
                </a:ext>
              </a:extLst>
            </p:cNvPr>
            <p:cNvSpPr>
              <a:spLocks noChangeArrowheads="1"/>
            </p:cNvSpPr>
            <p:nvPr/>
          </p:nvSpPr>
          <p:spPr bwMode="gray">
            <a:xfrm>
              <a:off x="1919791" y="5002356"/>
              <a:ext cx="6790531" cy="6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avoir une date limite spécifique qui indique au propriétaire de l'action quand elle doit être mise en œuvre. Si plusieurs étapes sont requises pour l'action, chaque étape peut être une action distincte, avec un délai défini.</a:t>
              </a:r>
            </a:p>
          </p:txBody>
        </p:sp>
        <p:grpSp>
          <p:nvGrpSpPr>
            <p:cNvPr id="76" name="Group 13">
              <a:extLst>
                <a:ext uri="{FF2B5EF4-FFF2-40B4-BE49-F238E27FC236}">
                  <a16:creationId xmlns:a16="http://schemas.microsoft.com/office/drawing/2014/main" id="{09FA9202-FD98-E547-9E65-5B74241494B3}"/>
                </a:ext>
              </a:extLst>
            </p:cNvPr>
            <p:cNvGrpSpPr>
              <a:grpSpLocks/>
            </p:cNvGrpSpPr>
            <p:nvPr>
              <p:custDataLst>
                <p:tags r:id="rId2"/>
              </p:custDataLst>
            </p:nvPr>
          </p:nvGrpSpPr>
          <p:grpSpPr bwMode="auto">
            <a:xfrm>
              <a:off x="392906" y="2359685"/>
              <a:ext cx="1439863" cy="582613"/>
              <a:chOff x="352" y="1612"/>
              <a:chExt cx="737" cy="335"/>
            </a:xfrm>
            <a:solidFill>
              <a:schemeClr val="accent1"/>
            </a:solidFill>
            <a:effectLst>
              <a:outerShdw blurRad="50800" dist="38100" dir="2700000" algn="tl" rotWithShape="0">
                <a:prstClr val="black">
                  <a:alpha val="40000"/>
                </a:prstClr>
              </a:outerShdw>
            </a:effectLst>
          </p:grpSpPr>
          <p:sp>
            <p:nvSpPr>
              <p:cNvPr id="77" name="Freeform 15">
                <a:extLst>
                  <a:ext uri="{FF2B5EF4-FFF2-40B4-BE49-F238E27FC236}">
                    <a16:creationId xmlns:a16="http://schemas.microsoft.com/office/drawing/2014/main" id="{55A5BA81-97EF-4849-AC1D-44EAD247D115}"/>
                  </a:ext>
                </a:extLst>
              </p:cNvPr>
              <p:cNvSpPr>
                <a:spLocks/>
              </p:cNvSpPr>
              <p:nvPr>
                <p:custDataLst>
                  <p:tags r:id="rId12"/>
                </p:custDataLst>
              </p:nvPr>
            </p:nvSpPr>
            <p:spPr bwMode="gray">
              <a:xfrm>
                <a:off x="352" y="1612"/>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78" name="Rectangle 16">
                <a:extLst>
                  <a:ext uri="{FF2B5EF4-FFF2-40B4-BE49-F238E27FC236}">
                    <a16:creationId xmlns:a16="http://schemas.microsoft.com/office/drawing/2014/main" id="{2CF2C31D-44C6-5F41-9812-F8EAEFF357F7}"/>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u="sng" dirty="0">
                    <a:latin typeface="Arial" panose="020B0604020202020204" pitchFamily="34" charset="0"/>
                    <a:cs typeface="Arial" panose="020B0604020202020204" pitchFamily="34" charset="0"/>
                  </a:rPr>
                  <a:t>M</a:t>
                </a:r>
                <a:r>
                  <a:rPr lang="fr-FR" sz="1372" dirty="0">
                    <a:latin typeface="Arial" panose="020B0604020202020204" pitchFamily="34" charset="0"/>
                    <a:cs typeface="Arial" panose="020B0604020202020204" pitchFamily="34" charset="0"/>
                  </a:rPr>
                  <a:t>esurable</a:t>
                </a:r>
              </a:p>
            </p:txBody>
          </p:sp>
        </p:grpSp>
        <p:sp>
          <p:nvSpPr>
            <p:cNvPr id="79" name="Rectangle 17">
              <a:extLst>
                <a:ext uri="{FF2B5EF4-FFF2-40B4-BE49-F238E27FC236}">
                  <a16:creationId xmlns:a16="http://schemas.microsoft.com/office/drawing/2014/main" id="{BA98BD5D-40BC-284E-BEE4-25861D1CE6DE}"/>
                </a:ext>
              </a:extLst>
            </p:cNvPr>
            <p:cNvSpPr>
              <a:spLocks noChangeArrowheads="1"/>
            </p:cNvSpPr>
            <p:nvPr/>
          </p:nvSpPr>
          <p:spPr bwMode="gray">
            <a:xfrm>
              <a:off x="1919791" y="2334838"/>
              <a:ext cx="6787357" cy="6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être claires et spécifiques. Ils doivent inclure toutes les informations requises pour que le propriétaire de l'action coordonne l'action et être précis sur ce qui est attendu, quand et à quel niveau.</a:t>
              </a:r>
            </a:p>
          </p:txBody>
        </p:sp>
        <p:grpSp>
          <p:nvGrpSpPr>
            <p:cNvPr id="80" name="Group 79">
              <a:extLst>
                <a:ext uri="{FF2B5EF4-FFF2-40B4-BE49-F238E27FC236}">
                  <a16:creationId xmlns:a16="http://schemas.microsoft.com/office/drawing/2014/main" id="{94161678-ED63-0840-AD6C-3F8E5934C694}"/>
                </a:ext>
              </a:extLst>
            </p:cNvPr>
            <p:cNvGrpSpPr>
              <a:grpSpLocks/>
            </p:cNvGrpSpPr>
            <p:nvPr>
              <p:custDataLst>
                <p:tags r:id="rId3"/>
              </p:custDataLst>
            </p:nvPr>
          </p:nvGrpSpPr>
          <p:grpSpPr bwMode="auto">
            <a:xfrm>
              <a:off x="392906" y="3240577"/>
              <a:ext cx="1439863" cy="584200"/>
              <a:chOff x="352" y="2071"/>
              <a:chExt cx="737" cy="335"/>
            </a:xfrm>
            <a:solidFill>
              <a:schemeClr val="accent1"/>
            </a:solidFill>
            <a:effectLst>
              <a:outerShdw blurRad="50800" dist="38100" dir="2700000" algn="tl" rotWithShape="0">
                <a:prstClr val="black">
                  <a:alpha val="40000"/>
                </a:prstClr>
              </a:outerShdw>
            </a:effectLst>
          </p:grpSpPr>
          <p:sp>
            <p:nvSpPr>
              <p:cNvPr id="81" name="Freeform 19">
                <a:extLst>
                  <a:ext uri="{FF2B5EF4-FFF2-40B4-BE49-F238E27FC236}">
                    <a16:creationId xmlns:a16="http://schemas.microsoft.com/office/drawing/2014/main" id="{CED94DF2-DDC2-FE4B-9AA9-E032A077A37D}"/>
                  </a:ext>
                </a:extLst>
              </p:cNvPr>
              <p:cNvSpPr>
                <a:spLocks/>
              </p:cNvSpPr>
              <p:nvPr>
                <p:custDataLst>
                  <p:tags r:id="rId10"/>
                </p:custDataLst>
              </p:nvPr>
            </p:nvSpPr>
            <p:spPr bwMode="gray">
              <a:xfrm>
                <a:off x="352" y="2071"/>
                <a:ext cx="737" cy="335"/>
              </a:xfrm>
              <a:custGeom>
                <a:avLst/>
                <a:gdLst>
                  <a:gd name="T0" fmla="*/ 0 w 737"/>
                  <a:gd name="T1" fmla="*/ 0 h 335"/>
                  <a:gd name="T2" fmla="*/ 814 w 737"/>
                  <a:gd name="T3" fmla="*/ 0 h 335"/>
                  <a:gd name="T4" fmla="*/ 878 w 737"/>
                  <a:gd name="T5" fmla="*/ 178 h 335"/>
                  <a:gd name="T6" fmla="*/ 814 w 737"/>
                  <a:gd name="T7" fmla="*/ 356 h 335"/>
                  <a:gd name="T8" fmla="*/ 0 w 737"/>
                  <a:gd name="T9" fmla="*/ 356 h 335"/>
                  <a:gd name="T10" fmla="*/ 0 w 737"/>
                  <a:gd name="T11" fmla="*/ 178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82" name="Rectangle 20">
                <a:extLst>
                  <a:ext uri="{FF2B5EF4-FFF2-40B4-BE49-F238E27FC236}">
                    <a16:creationId xmlns:a16="http://schemas.microsoft.com/office/drawing/2014/main" id="{1DC6CE35-20EC-1444-8893-70E7234A0546}"/>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u="sng" dirty="0">
                    <a:latin typeface="Arial" panose="020B0604020202020204" pitchFamily="34" charset="0"/>
                    <a:cs typeface="Arial" panose="020B0604020202020204" pitchFamily="34" charset="0"/>
                  </a:rPr>
                  <a:t>A</a:t>
                </a:r>
                <a:r>
                  <a:rPr lang="fr-FR" sz="1372" dirty="0">
                    <a:latin typeface="Arial" panose="020B0604020202020204" pitchFamily="34" charset="0"/>
                    <a:cs typeface="Arial" panose="020B0604020202020204" pitchFamily="34" charset="0"/>
                  </a:rPr>
                  <a:t>ccessible et accepté</a:t>
                </a:r>
              </a:p>
            </p:txBody>
          </p:sp>
        </p:grpSp>
        <p:sp>
          <p:nvSpPr>
            <p:cNvPr id="83" name="Rectangle 21">
              <a:extLst>
                <a:ext uri="{FF2B5EF4-FFF2-40B4-BE49-F238E27FC236}">
                  <a16:creationId xmlns:a16="http://schemas.microsoft.com/office/drawing/2014/main" id="{868A94D3-96BC-C44A-981E-D35DD7EE5A12}"/>
                </a:ext>
              </a:extLst>
            </p:cNvPr>
            <p:cNvSpPr>
              <a:spLocks noChangeArrowheads="1"/>
            </p:cNvSpPr>
            <p:nvPr/>
          </p:nvSpPr>
          <p:spPr bwMode="gray">
            <a:xfrm>
              <a:off x="1919791" y="3390119"/>
              <a:ext cx="6672262" cy="4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être réalistes et réalisables par le propriétaire identifié qui doit avoir les moyens de les mettre en œuvre.</a:t>
              </a:r>
            </a:p>
          </p:txBody>
        </p:sp>
        <p:grpSp>
          <p:nvGrpSpPr>
            <p:cNvPr id="84" name="Group 19">
              <a:extLst>
                <a:ext uri="{FF2B5EF4-FFF2-40B4-BE49-F238E27FC236}">
                  <a16:creationId xmlns:a16="http://schemas.microsoft.com/office/drawing/2014/main" id="{44F93AD6-2DBA-5A42-B4D1-CEAE765AD5C9}"/>
                </a:ext>
              </a:extLst>
            </p:cNvPr>
            <p:cNvGrpSpPr>
              <a:grpSpLocks/>
            </p:cNvGrpSpPr>
            <p:nvPr>
              <p:custDataLst>
                <p:tags r:id="rId4"/>
              </p:custDataLst>
            </p:nvPr>
          </p:nvGrpSpPr>
          <p:grpSpPr bwMode="auto">
            <a:xfrm>
              <a:off x="392906" y="4121468"/>
              <a:ext cx="1439863" cy="584200"/>
              <a:chOff x="352" y="2702"/>
              <a:chExt cx="737" cy="335"/>
            </a:xfrm>
            <a:solidFill>
              <a:schemeClr val="accent1"/>
            </a:solidFill>
            <a:effectLst>
              <a:outerShdw blurRad="50800" dist="38100" dir="2700000" algn="tl" rotWithShape="0">
                <a:prstClr val="black">
                  <a:alpha val="40000"/>
                </a:prstClr>
              </a:outerShdw>
            </a:effectLst>
          </p:grpSpPr>
          <p:sp>
            <p:nvSpPr>
              <p:cNvPr id="85" name="Freeform 23">
                <a:extLst>
                  <a:ext uri="{FF2B5EF4-FFF2-40B4-BE49-F238E27FC236}">
                    <a16:creationId xmlns:a16="http://schemas.microsoft.com/office/drawing/2014/main" id="{2E474C64-86D4-DB4B-907A-8B8466205D40}"/>
                  </a:ext>
                </a:extLst>
              </p:cNvPr>
              <p:cNvSpPr>
                <a:spLocks/>
              </p:cNvSpPr>
              <p:nvPr>
                <p:custDataLst>
                  <p:tags r:id="rId8"/>
                </p:custDataLst>
              </p:nvPr>
            </p:nvSpPr>
            <p:spPr bwMode="gray">
              <a:xfrm>
                <a:off x="352" y="2702"/>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86" name="Rectangle 24">
                <a:extLst>
                  <a:ext uri="{FF2B5EF4-FFF2-40B4-BE49-F238E27FC236}">
                    <a16:creationId xmlns:a16="http://schemas.microsoft.com/office/drawing/2014/main" id="{8AD29EDE-E47B-B244-A1D3-06111378AA55}"/>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latin typeface="Arial" panose="020B0604020202020204" pitchFamily="34" charset="0"/>
                    <a:cs typeface="Arial" panose="020B0604020202020204" pitchFamily="34" charset="0"/>
                  </a:rPr>
                  <a:t>Axé sur les </a:t>
                </a:r>
                <a:r>
                  <a:rPr lang="fr-FR" sz="1372" u="sng" dirty="0">
                    <a:latin typeface="Arial" panose="020B0604020202020204" pitchFamily="34" charset="0"/>
                    <a:cs typeface="Arial" panose="020B0604020202020204" pitchFamily="34" charset="0"/>
                  </a:rPr>
                  <a:t>r</a:t>
                </a:r>
                <a:r>
                  <a:rPr lang="fr-FR" sz="1372" dirty="0">
                    <a:latin typeface="Arial" panose="020B0604020202020204" pitchFamily="34" charset="0"/>
                    <a:cs typeface="Arial" panose="020B0604020202020204" pitchFamily="34" charset="0"/>
                  </a:rPr>
                  <a:t>ésultats</a:t>
                </a:r>
              </a:p>
            </p:txBody>
          </p:sp>
        </p:grpSp>
        <p:sp>
          <p:nvSpPr>
            <p:cNvPr id="87" name="Rectangle 25">
              <a:extLst>
                <a:ext uri="{FF2B5EF4-FFF2-40B4-BE49-F238E27FC236}">
                  <a16:creationId xmlns:a16="http://schemas.microsoft.com/office/drawing/2014/main" id="{609222FF-8700-6348-9A9E-C6D219DC53EB}"/>
                </a:ext>
              </a:extLst>
            </p:cNvPr>
            <p:cNvSpPr>
              <a:spLocks noChangeArrowheads="1"/>
            </p:cNvSpPr>
            <p:nvPr/>
          </p:nvSpPr>
          <p:spPr bwMode="gray">
            <a:xfrm>
              <a:off x="1919791" y="4121468"/>
              <a:ext cx="6672262" cy="4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L'action doit s'attaquer à la cause première du problème d'une manière qui se traduira par une amélioration de la performance de l'indicateur.</a:t>
              </a:r>
            </a:p>
          </p:txBody>
        </p:sp>
        <p:grpSp>
          <p:nvGrpSpPr>
            <p:cNvPr id="88" name="Group 22">
              <a:extLst>
                <a:ext uri="{FF2B5EF4-FFF2-40B4-BE49-F238E27FC236}">
                  <a16:creationId xmlns:a16="http://schemas.microsoft.com/office/drawing/2014/main" id="{2225BD80-9F35-8F4F-A840-DFBB7B1EED57}"/>
                </a:ext>
              </a:extLst>
            </p:cNvPr>
            <p:cNvGrpSpPr>
              <a:grpSpLocks/>
            </p:cNvGrpSpPr>
            <p:nvPr>
              <p:custDataLst>
                <p:tags r:id="rId5"/>
              </p:custDataLst>
            </p:nvPr>
          </p:nvGrpSpPr>
          <p:grpSpPr bwMode="auto">
            <a:xfrm>
              <a:off x="392906" y="1477206"/>
              <a:ext cx="1439863" cy="584200"/>
              <a:chOff x="352" y="975"/>
              <a:chExt cx="737" cy="335"/>
            </a:xfrm>
            <a:solidFill>
              <a:schemeClr val="accent1"/>
            </a:solidFill>
            <a:effectLst>
              <a:outerShdw blurRad="50800" dist="38100" dir="2700000" algn="tl" rotWithShape="0">
                <a:prstClr val="black">
                  <a:alpha val="40000"/>
                </a:prstClr>
              </a:outerShdw>
            </a:effectLst>
          </p:grpSpPr>
          <p:sp>
            <p:nvSpPr>
              <p:cNvPr id="89" name="Freeform 27">
                <a:extLst>
                  <a:ext uri="{FF2B5EF4-FFF2-40B4-BE49-F238E27FC236}">
                    <a16:creationId xmlns:a16="http://schemas.microsoft.com/office/drawing/2014/main" id="{1AB92D35-608C-434F-ABF3-BA93F5B70FEA}"/>
                  </a:ext>
                </a:extLst>
              </p:cNvPr>
              <p:cNvSpPr>
                <a:spLocks/>
              </p:cNvSpPr>
              <p:nvPr>
                <p:custDataLst>
                  <p:tags r:id="rId6"/>
                </p:custDataLst>
              </p:nvPr>
            </p:nvSpPr>
            <p:spPr bwMode="gray">
              <a:xfrm>
                <a:off x="352" y="975"/>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90" name="Rectangle 28">
                <a:extLst>
                  <a:ext uri="{FF2B5EF4-FFF2-40B4-BE49-F238E27FC236}">
                    <a16:creationId xmlns:a16="http://schemas.microsoft.com/office/drawing/2014/main" id="{35D29CFE-48CC-094A-9689-D62FC3198D72}"/>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u="sng" dirty="0">
                    <a:latin typeface="Arial" panose="020B0604020202020204" pitchFamily="34" charset="0"/>
                    <a:cs typeface="Arial" panose="020B0604020202020204" pitchFamily="34" charset="0"/>
                  </a:rPr>
                  <a:t>S</a:t>
                </a:r>
                <a:r>
                  <a:rPr lang="fr-FR" sz="1372" dirty="0">
                    <a:latin typeface="Arial" panose="020B0604020202020204" pitchFamily="34" charset="0"/>
                    <a:cs typeface="Arial" panose="020B0604020202020204" pitchFamily="34" charset="0"/>
                  </a:rPr>
                  <a:t>imple et spécifique</a:t>
                </a:r>
              </a:p>
            </p:txBody>
          </p:sp>
        </p:grpSp>
        <p:sp>
          <p:nvSpPr>
            <p:cNvPr id="91" name="Rectangle 29">
              <a:extLst>
                <a:ext uri="{FF2B5EF4-FFF2-40B4-BE49-F238E27FC236}">
                  <a16:creationId xmlns:a16="http://schemas.microsoft.com/office/drawing/2014/main" id="{6CD5F41B-303C-ED48-A893-1E9AC334DD84}"/>
                </a:ext>
              </a:extLst>
            </p:cNvPr>
            <p:cNvSpPr>
              <a:spLocks noChangeArrowheads="1"/>
            </p:cNvSpPr>
            <p:nvPr/>
          </p:nvSpPr>
          <p:spPr bwMode="gray">
            <a:xfrm>
              <a:off x="1919791" y="1499021"/>
              <a:ext cx="6672262" cy="6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être claires et spécifiques. Ils doivent inclure toutes les informations requises pour que le propriétaire de l'action coordonne l'action et être précis sur ce qui est attendu, quand et à quel niveau.</a:t>
              </a:r>
            </a:p>
          </p:txBody>
        </p:sp>
        <p:sp>
          <p:nvSpPr>
            <p:cNvPr id="92" name="Line 30">
              <a:extLst>
                <a:ext uri="{FF2B5EF4-FFF2-40B4-BE49-F238E27FC236}">
                  <a16:creationId xmlns:a16="http://schemas.microsoft.com/office/drawing/2014/main" id="{8A1AD301-EB89-E047-8406-0ED23DCE9540}"/>
                </a:ext>
              </a:extLst>
            </p:cNvPr>
            <p:cNvSpPr>
              <a:spLocks noChangeShapeType="1"/>
            </p:cNvSpPr>
            <p:nvPr/>
          </p:nvSpPr>
          <p:spPr bwMode="gray">
            <a:xfrm>
              <a:off x="1896269" y="2283112"/>
              <a:ext cx="6672263" cy="3175"/>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3" name="Line 31">
              <a:extLst>
                <a:ext uri="{FF2B5EF4-FFF2-40B4-BE49-F238E27FC236}">
                  <a16:creationId xmlns:a16="http://schemas.microsoft.com/office/drawing/2014/main" id="{DF62F8C2-7031-6A42-90A8-7519FF5679E1}"/>
                </a:ext>
              </a:extLst>
            </p:cNvPr>
            <p:cNvSpPr>
              <a:spLocks noChangeShapeType="1"/>
            </p:cNvSpPr>
            <p:nvPr/>
          </p:nvSpPr>
          <p:spPr bwMode="gray">
            <a:xfrm>
              <a:off x="1896269" y="3165591"/>
              <a:ext cx="6672263" cy="1588"/>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4" name="Line 32">
              <a:extLst>
                <a:ext uri="{FF2B5EF4-FFF2-40B4-BE49-F238E27FC236}">
                  <a16:creationId xmlns:a16="http://schemas.microsoft.com/office/drawing/2014/main" id="{EEB25CA4-9C91-E849-9E6E-FB3BCEB6B3E9}"/>
                </a:ext>
              </a:extLst>
            </p:cNvPr>
            <p:cNvSpPr>
              <a:spLocks noChangeShapeType="1"/>
            </p:cNvSpPr>
            <p:nvPr/>
          </p:nvSpPr>
          <p:spPr bwMode="gray">
            <a:xfrm>
              <a:off x="1896269" y="4046483"/>
              <a:ext cx="6672263" cy="1588"/>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5" name="Line 33">
              <a:extLst>
                <a:ext uri="{FF2B5EF4-FFF2-40B4-BE49-F238E27FC236}">
                  <a16:creationId xmlns:a16="http://schemas.microsoft.com/office/drawing/2014/main" id="{F6BAD5A8-D32C-9B41-A9B0-481275B22D4D}"/>
                </a:ext>
              </a:extLst>
            </p:cNvPr>
            <p:cNvSpPr>
              <a:spLocks noChangeShapeType="1"/>
            </p:cNvSpPr>
            <p:nvPr/>
          </p:nvSpPr>
          <p:spPr bwMode="gray">
            <a:xfrm>
              <a:off x="1896269" y="4927373"/>
              <a:ext cx="6672263" cy="1587"/>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6" name="Line 36">
              <a:extLst>
                <a:ext uri="{FF2B5EF4-FFF2-40B4-BE49-F238E27FC236}">
                  <a16:creationId xmlns:a16="http://schemas.microsoft.com/office/drawing/2014/main" id="{ACF6B76F-4027-DD41-A5E2-E12FB56CA80E}"/>
                </a:ext>
              </a:extLst>
            </p:cNvPr>
            <p:cNvSpPr>
              <a:spLocks noChangeShapeType="1"/>
            </p:cNvSpPr>
            <p:nvPr/>
          </p:nvSpPr>
          <p:spPr bwMode="gray">
            <a:xfrm>
              <a:off x="1896269" y="1393068"/>
              <a:ext cx="667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72">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2768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447278" y="128242"/>
            <a:ext cx="8066088" cy="1107996"/>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400" dirty="0"/>
              <a:t>Une fois qu'un problème a été identifié et que vous en comprenez la cause, générez des éléments d'action spécifiques pour résoudre le problème</a:t>
            </a:r>
            <a:endParaRPr lang="en-GB" sz="2400" dirty="0"/>
          </a:p>
        </p:txBody>
      </p:sp>
      <p:graphicFrame>
        <p:nvGraphicFramePr>
          <p:cNvPr id="40" name="Table 39">
            <a:extLst>
              <a:ext uri="{FF2B5EF4-FFF2-40B4-BE49-F238E27FC236}">
                <a16:creationId xmlns:a16="http://schemas.microsoft.com/office/drawing/2014/main" id="{CEB71251-A04A-A644-A98B-DEB57EBA3B0F}"/>
              </a:ext>
            </a:extLst>
          </p:cNvPr>
          <p:cNvGraphicFramePr>
            <a:graphicFrameLocks noGrp="1"/>
          </p:cNvGraphicFramePr>
          <p:nvPr>
            <p:extLst>
              <p:ext uri="{D42A27DB-BD31-4B8C-83A1-F6EECF244321}">
                <p14:modId xmlns:p14="http://schemas.microsoft.com/office/powerpoint/2010/main" val="2712105356"/>
              </p:ext>
            </p:extLst>
          </p:nvPr>
        </p:nvGraphicFramePr>
        <p:xfrm>
          <a:off x="53789" y="1420904"/>
          <a:ext cx="8907649" cy="4902260"/>
        </p:xfrm>
        <a:graphic>
          <a:graphicData uri="http://schemas.openxmlformats.org/drawingml/2006/table">
            <a:tbl>
              <a:tblPr firstRow="1" firstCol="1" bandRow="1">
                <a:tableStyleId>{C083E6E3-FA7D-4D7B-A595-EF9225AFEA82}</a:tableStyleId>
              </a:tblPr>
              <a:tblGrid>
                <a:gridCol w="2630621">
                  <a:extLst>
                    <a:ext uri="{9D8B030D-6E8A-4147-A177-3AD203B41FA5}">
                      <a16:colId xmlns:a16="http://schemas.microsoft.com/office/drawing/2014/main" val="1626781027"/>
                    </a:ext>
                  </a:extLst>
                </a:gridCol>
                <a:gridCol w="3823966">
                  <a:extLst>
                    <a:ext uri="{9D8B030D-6E8A-4147-A177-3AD203B41FA5}">
                      <a16:colId xmlns:a16="http://schemas.microsoft.com/office/drawing/2014/main" val="3864351043"/>
                    </a:ext>
                  </a:extLst>
                </a:gridCol>
                <a:gridCol w="2453062">
                  <a:extLst>
                    <a:ext uri="{9D8B030D-6E8A-4147-A177-3AD203B41FA5}">
                      <a16:colId xmlns:a16="http://schemas.microsoft.com/office/drawing/2014/main" val="893572735"/>
                    </a:ext>
                  </a:extLst>
                </a:gridCol>
              </a:tblGrid>
              <a:tr h="336113">
                <a:tc>
                  <a:txBody>
                    <a:bodyPr/>
                    <a:lstStyle/>
                    <a:p>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r>
                        <a:rPr lang="en-US" sz="1400" dirty="0">
                          <a:solidFill>
                            <a:schemeClr val="tx2"/>
                          </a:solidFill>
                          <a:latin typeface="Arial" panose="020B0604020202020204" pitchFamily="34" charset="0"/>
                          <a:cs typeface="Arial" panose="020B0604020202020204" pitchFamily="34" charset="0"/>
                        </a:rPr>
                        <a:t>Bon </a:t>
                      </a:r>
                      <a:r>
                        <a:rPr lang="en-US" sz="1400" dirty="0" err="1">
                          <a:solidFill>
                            <a:schemeClr val="tx2"/>
                          </a:solidFill>
                          <a:latin typeface="Arial" panose="020B0604020202020204" pitchFamily="34" charset="0"/>
                          <a:cs typeface="Arial" panose="020B0604020202020204" pitchFamily="34" charset="0"/>
                        </a:rPr>
                        <a:t>exemple</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err="1">
                          <a:solidFill>
                            <a:schemeClr val="tx2"/>
                          </a:solidFill>
                          <a:latin typeface="Arial" panose="020B0604020202020204" pitchFamily="34" charset="0"/>
                          <a:cs typeface="Arial" panose="020B0604020202020204" pitchFamily="34" charset="0"/>
                        </a:rPr>
                        <a:t>Mauvais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exemple</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58275634"/>
                  </a:ext>
                </a:extLst>
              </a:tr>
              <a:tr h="963413">
                <a:tc>
                  <a:txBody>
                    <a:bodyPr/>
                    <a:lstStyle/>
                    <a:p>
                      <a:r>
                        <a:rPr lang="fr-FR" sz="1400" b="1" dirty="0">
                          <a:solidFill>
                            <a:schemeClr val="tx2"/>
                          </a:solidFill>
                          <a:latin typeface="Arial" panose="020B0604020202020204" pitchFamily="34" charset="0"/>
                          <a:cs typeface="Arial" panose="020B0604020202020204" pitchFamily="34" charset="0"/>
                        </a:rPr>
                        <a:t>Les actions sont spécifiques : qui, quoi, quand, où</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Le coordinateur national de S&amp;E devrait installer 3 nouveaux ordinateurs avec le logiciel DHIS2 dans chaque bureau régional de santé d'ici décembre 2021.</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Améliorer la qualité des données</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787484"/>
                  </a:ext>
                </a:extLst>
              </a:tr>
              <a:tr h="1172514">
                <a:tc>
                  <a:txBody>
                    <a:bodyPr/>
                    <a:lstStyle/>
                    <a:p>
                      <a:r>
                        <a:rPr lang="fr-FR" sz="1400" b="1" dirty="0">
                          <a:solidFill>
                            <a:schemeClr val="tx2"/>
                          </a:solidFill>
                          <a:latin typeface="Arial" panose="020B0604020202020204" pitchFamily="34" charset="0"/>
                          <a:cs typeface="Arial" panose="020B0604020202020204" pitchFamily="34" charset="0"/>
                        </a:rPr>
                        <a:t>Devrait décrire le processus de « comment » pour atteindre l'objectif final. Ne devrait pas être l'objectif final. </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Le responsable du programme du PNLP écrira une lettre au bureau de pays du Fonds mondial pour demander des fonds d'urgence pour 50 000 MILD pour les régions A, B, C.</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Acheter 50 000 MILD pour augmenter la couverture de 12 % à 80 %.</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353510"/>
                  </a:ext>
                </a:extLst>
              </a:tr>
              <a:tr h="1172514">
                <a:tc>
                  <a:txBody>
                    <a:bodyPr/>
                    <a:lstStyle/>
                    <a:p>
                      <a:r>
                        <a:rPr lang="fr-FR" sz="1400" b="1" dirty="0">
                          <a:solidFill>
                            <a:schemeClr val="tx2"/>
                          </a:solidFill>
                          <a:latin typeface="Arial" panose="020B0604020202020204" pitchFamily="34" charset="0"/>
                          <a:cs typeface="Arial" panose="020B0604020202020204" pitchFamily="34" charset="0"/>
                        </a:rPr>
                        <a:t>Il est clair qui est responsable de l'action et la personne doit être en mesure de mettre en œuvre</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Le directeur de la santé maternelle et néonatale établira un forum mensuel pour engager les partenaires, mobiliser des fonds et améliorer l'allocation des fonds à la SRMNIA</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Augmenter la contribution des donateurs à la SRMNIA</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393756"/>
                  </a:ext>
                </a:extLst>
              </a:tr>
              <a:tr h="963413">
                <a:tc>
                  <a:txBody>
                    <a:bodyPr/>
                    <a:lstStyle/>
                    <a:p>
                      <a:r>
                        <a:rPr lang="fr-FR" sz="1400" b="1" dirty="0">
                          <a:solidFill>
                            <a:schemeClr val="tx2"/>
                          </a:solidFill>
                          <a:latin typeface="Arial" panose="020B0604020202020204" pitchFamily="34" charset="0"/>
                          <a:cs typeface="Arial" panose="020B0604020202020204" pitchFamily="34" charset="0"/>
                        </a:rPr>
                        <a:t>Vous pouvez surveiller clairement les progrès de l'action en utilisant des chiffres lorsque cela est possible</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La Direction de la santé du district devrait organiser des </a:t>
                      </a:r>
                      <a:r>
                        <a:rPr lang="fr-FR" sz="1400" dirty="0" err="1">
                          <a:solidFill>
                            <a:schemeClr val="tx2"/>
                          </a:solidFill>
                          <a:latin typeface="Arial" panose="020B0604020202020204" pitchFamily="34" charset="0"/>
                          <a:cs typeface="Arial" panose="020B0604020202020204" pitchFamily="34" charset="0"/>
                        </a:rPr>
                        <a:t>durbars</a:t>
                      </a:r>
                      <a:r>
                        <a:rPr lang="fr-FR" sz="1400" dirty="0">
                          <a:solidFill>
                            <a:schemeClr val="tx2"/>
                          </a:solidFill>
                          <a:latin typeface="Arial" panose="020B0604020202020204" pitchFamily="34" charset="0"/>
                          <a:cs typeface="Arial" panose="020B0604020202020204" pitchFamily="34" charset="0"/>
                        </a:rPr>
                        <a:t> communautaires dans les 5 communautés du district X, afin de les sensibiliser à la prochaine campagne IRS</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Veiller à ce que les communautés soient sensibilisées pour la prochaine campagne PID</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17451"/>
                  </a:ext>
                </a:extLst>
              </a:tr>
            </a:tbl>
          </a:graphicData>
        </a:graphic>
      </p:graphicFrame>
      <p:pic>
        <p:nvPicPr>
          <p:cNvPr id="41" name="Picture 29" descr="Symbol-Delete">
            <a:extLst>
              <a:ext uri="{FF2B5EF4-FFF2-40B4-BE49-F238E27FC236}">
                <a16:creationId xmlns:a16="http://schemas.microsoft.com/office/drawing/2014/main" id="{86136D1B-4504-1240-B5FA-6CF9B857FCE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8051993" y="1665989"/>
            <a:ext cx="376026" cy="3760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Symbol-Check">
            <a:extLst>
              <a:ext uri="{FF2B5EF4-FFF2-40B4-BE49-F238E27FC236}">
                <a16:creationId xmlns:a16="http://schemas.microsoft.com/office/drawing/2014/main" id="{38CC37B5-0AC1-6340-9657-52B5AC8BE51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329221" y="1636696"/>
            <a:ext cx="376026" cy="3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8989" y="3900190"/>
            <a:ext cx="6858728" cy="1930272"/>
          </a:xfrm>
        </p:spPr>
        <p:txBody>
          <a:bodyPr/>
          <a:lstStyle/>
          <a:p>
            <a:pPr algn="ctr"/>
            <a:r>
              <a:rPr lang="fr-FR" sz="3136" dirty="0">
                <a:solidFill>
                  <a:schemeClr val="tx1"/>
                </a:solidFill>
              </a:rPr>
              <a:t>Matériel de formation</a:t>
            </a:r>
            <a:br>
              <a:rPr lang="fr-FR" sz="3136" dirty="0">
                <a:solidFill>
                  <a:schemeClr val="tx1"/>
                </a:solidFill>
              </a:rPr>
            </a:br>
            <a:r>
              <a:rPr lang="fr-FR" sz="3136" dirty="0">
                <a:solidFill>
                  <a:schemeClr val="tx1"/>
                </a:solidFill>
              </a:rPr>
              <a:t>pour les Formateurs</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24242" y="5182963"/>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BD3EC41E-2E01-4968-9C5E-48C4A7D40588}"/>
              </a:ext>
            </a:extLst>
          </p:cNvPr>
          <p:cNvPicPr>
            <a:picLocks noChangeAspect="1"/>
          </p:cNvPicPr>
          <p:nvPr/>
        </p:nvPicPr>
        <p:blipFill>
          <a:blip r:embed="rId3"/>
          <a:stretch>
            <a:fillRect/>
          </a:stretch>
        </p:blipFill>
        <p:spPr>
          <a:xfrm>
            <a:off x="3072511" y="477067"/>
            <a:ext cx="3011685" cy="3036071"/>
          </a:xfrm>
          <a:prstGeom prst="rect">
            <a:avLst/>
          </a:prstGeom>
        </p:spPr>
      </p:pic>
    </p:spTree>
    <p:extLst>
      <p:ext uri="{BB962C8B-B14F-4D97-AF65-F5344CB8AC3E}">
        <p14:creationId xmlns:p14="http://schemas.microsoft.com/office/powerpoint/2010/main" val="3925084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10" hidden="1"/>
          <p:cNvGraphicFramePr>
            <a:graphicFrameLocks noChangeAspect="1"/>
          </p:cNvGraphicFramePr>
          <p:nvPr>
            <p:custDataLst>
              <p:tags r:id="rId3"/>
            </p:custDataLst>
          </p:nvPr>
        </p:nvGraphicFramePr>
        <p:xfrm>
          <a:off x="266" y="199"/>
          <a:ext cx="158742" cy="158740"/>
        </p:xfrm>
        <a:graphic>
          <a:graphicData uri="http://schemas.openxmlformats.org/presentationml/2006/ole">
            <mc:AlternateContent xmlns:mc="http://schemas.openxmlformats.org/markup-compatibility/2006">
              <mc:Choice xmlns:v="urn:schemas-microsoft-com:vml" Requires="v">
                <p:oleObj spid="_x0000_s15361" name="think-cell Slide" r:id="rId50" imgW="360" imgH="360" progId="">
                  <p:embed/>
                </p:oleObj>
              </mc:Choice>
              <mc:Fallback>
                <p:oleObj name="think-cell Slide" r:id="rId50" imgW="360" imgH="360" progId="">
                  <p:embed/>
                  <p:pic>
                    <p:nvPicPr>
                      <p:cNvPr id="34819" name="Object 10" hidden="1"/>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66" y="199"/>
                        <a:ext cx="158742" cy="1587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4822" name="McK 5. Source"/>
          <p:cNvSpPr>
            <a:spLocks noChangeArrowheads="1"/>
          </p:cNvSpPr>
          <p:nvPr>
            <p:custDataLst>
              <p:tags r:id="rId4"/>
            </p:custDataLst>
          </p:nvPr>
        </p:nvSpPr>
        <p:spPr bwMode="gray">
          <a:xfrm>
            <a:off x="119322" y="6434795"/>
            <a:ext cx="6862357"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536" indent="-609536" defTabSz="895255">
              <a:tabLst>
                <a:tab pos="612710" algn="l"/>
              </a:tabLst>
            </a:pPr>
            <a:r>
              <a:rPr lang="fr-FR" sz="1000" dirty="0">
                <a:solidFill>
                  <a:srgbClr val="000000"/>
                </a:solidFill>
              </a:rPr>
              <a:t>SOURCE : Capture d’écran de l’outil Suivi d’action.</a:t>
            </a:r>
          </a:p>
        </p:txBody>
      </p:sp>
      <p:sp>
        <p:nvSpPr>
          <p:cNvPr id="34825" name="Rectangle 10"/>
          <p:cNvSpPr>
            <a:spLocks noGrp="1" noChangeArrowheads="1"/>
          </p:cNvSpPr>
          <p:nvPr>
            <p:ph type="title"/>
            <p:custDataLst>
              <p:tags r:id="rId5"/>
            </p:custDataLst>
          </p:nvPr>
        </p:nvSpPr>
        <p:spPr bwMode="gray">
          <a:xfrm>
            <a:off x="119323" y="230375"/>
            <a:ext cx="8618028" cy="584741"/>
          </a:xfr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fr-FR" dirty="0"/>
              <a:t>Le suivi d’action appuie le suivi des actions recommandées et la redevabilité.</a:t>
            </a:r>
          </a:p>
        </p:txBody>
      </p:sp>
      <p:grpSp>
        <p:nvGrpSpPr>
          <p:cNvPr id="27" name="Group 26"/>
          <p:cNvGrpSpPr/>
          <p:nvPr>
            <p:custDataLst>
              <p:tags r:id="rId6"/>
            </p:custDataLst>
          </p:nvPr>
        </p:nvGrpSpPr>
        <p:grpSpPr>
          <a:xfrm>
            <a:off x="7678565" y="730913"/>
            <a:ext cx="1139669" cy="216072"/>
            <a:chOff x="7616845" y="285750"/>
            <a:chExt cx="1139737" cy="216085"/>
          </a:xfrm>
        </p:grpSpPr>
        <p:sp>
          <p:nvSpPr>
            <p:cNvPr id="28" name="StickerRectangle"/>
            <p:cNvSpPr>
              <a:spLocks noChangeArrowheads="1"/>
            </p:cNvSpPr>
            <p:nvPr/>
          </p:nvSpPr>
          <p:spPr bwMode="auto">
            <a:xfrm>
              <a:off x="7616845" y="285750"/>
              <a:ext cx="1139737" cy="216085"/>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0" tIns="0" rIns="0" bIns="27430">
              <a:spAutoFit/>
            </a:bodyPr>
            <a:lstStyle/>
            <a:p>
              <a:pPr defTabSz="895255" eaLnBrk="0" hangingPunct="0">
                <a:buClr>
                  <a:srgbClr val="002960"/>
                </a:buClr>
                <a:buSzPct val="125000"/>
              </a:pPr>
              <a:r>
                <a:rPr lang="fr-FR" sz="1200" dirty="0">
                  <a:solidFill>
                    <a:srgbClr val="808080"/>
                  </a:solidFill>
                </a:rPr>
                <a:t>ILLUSTRATION</a:t>
              </a:r>
            </a:p>
          </p:txBody>
        </p:sp>
        <p:cxnSp>
          <p:nvCxnSpPr>
            <p:cNvPr id="29" name="AutoShape 31"/>
            <p:cNvCxnSpPr>
              <a:cxnSpLocks noChangeShapeType="1"/>
              <a:stCxn id="28" idx="2"/>
              <a:endCxn id="28" idx="4"/>
            </p:cNvCxnSpPr>
            <p:nvPr/>
          </p:nvCxnSpPr>
          <p:spPr bwMode="auto">
            <a:xfrm>
              <a:off x="7616845" y="285750"/>
              <a:ext cx="0" cy="216085"/>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30" name="AutoShape 32"/>
            <p:cNvCxnSpPr>
              <a:cxnSpLocks noChangeShapeType="1"/>
              <a:stCxn id="28" idx="4"/>
              <a:endCxn id="28" idx="6"/>
            </p:cNvCxnSpPr>
            <p:nvPr/>
          </p:nvCxnSpPr>
          <p:spPr bwMode="auto">
            <a:xfrm>
              <a:off x="7616845" y="501835"/>
              <a:ext cx="1139737"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17" name="Rectangle 286"/>
          <p:cNvSpPr>
            <a:spLocks noChangeArrowheads="1"/>
          </p:cNvSpPr>
          <p:nvPr>
            <p:custDataLst>
              <p:tags r:id="rId7"/>
            </p:custDataLst>
          </p:nvPr>
        </p:nvSpPr>
        <p:spPr bwMode="gray">
          <a:xfrm>
            <a:off x="799620" y="3968244"/>
            <a:ext cx="3424632" cy="1238086"/>
          </a:xfrm>
          <a:prstGeom prst="rect">
            <a:avLst/>
          </a:prstGeom>
          <a:solidFill>
            <a:schemeClr val="bg1"/>
          </a:solidFill>
          <a:ln w="9525">
            <a:solidFill>
              <a:schemeClr val="accent6"/>
            </a:solidFill>
            <a:miter lim="800000"/>
            <a:headEnd/>
            <a:tailEnd/>
          </a:ln>
          <a:effectLst>
            <a:outerShdw blurRad="50800" dist="38100" dir="2700000" algn="tl" rotWithShape="0">
              <a:prstClr val="black">
                <a:alpha val="40000"/>
              </a:prstClr>
            </a:outerShdw>
          </a:effectLst>
        </p:spPr>
        <p:txBody>
          <a:bodyPr wrap="square" lIns="72005" tIns="72005" rIns="72005" bIns="72005" anchor="ctr">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0" fontAlgn="base" hangingPunct="0">
              <a:spcBef>
                <a:spcPct val="40000"/>
              </a:spcBef>
              <a:spcAft>
                <a:spcPct val="0"/>
              </a:spcAft>
              <a:buClr>
                <a:srgbClr val="002960"/>
              </a:buClr>
            </a:pPr>
            <a:r>
              <a:rPr lang="fr-FR" sz="1200" b="1" dirty="0">
                <a:solidFill>
                  <a:srgbClr val="002960"/>
                </a:solidFill>
              </a:rPr>
              <a:t>Le suivi d'action capte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La(les) personne(s) responsable(s)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L'échéance fixée pour chaque mesure/action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L'état de progression actuel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D'autres commentaires. </a:t>
            </a:r>
          </a:p>
        </p:txBody>
      </p:sp>
      <p:sp>
        <p:nvSpPr>
          <p:cNvPr id="85" name="TextBox 8"/>
          <p:cNvSpPr txBox="1"/>
          <p:nvPr>
            <p:custDataLst>
              <p:tags r:id="rId8"/>
            </p:custDataLst>
          </p:nvPr>
        </p:nvSpPr>
        <p:spPr>
          <a:xfrm>
            <a:off x="4229713" y="1658280"/>
            <a:ext cx="666113" cy="690506"/>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15/11/2016</a:t>
            </a:r>
          </a:p>
        </p:txBody>
      </p:sp>
      <p:grpSp>
        <p:nvGrpSpPr>
          <p:cNvPr id="6" name="Group 5"/>
          <p:cNvGrpSpPr/>
          <p:nvPr/>
        </p:nvGrpSpPr>
        <p:grpSpPr>
          <a:xfrm>
            <a:off x="51354" y="1181891"/>
            <a:ext cx="8770272" cy="2718908"/>
            <a:chOff x="51092" y="1181761"/>
            <a:chExt cx="8770790" cy="2719069"/>
          </a:xfrm>
        </p:grpSpPr>
        <p:pic>
          <p:nvPicPr>
            <p:cNvPr id="3" name="Picture 2" descr="Screen Clipping"/>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3157" y="1181761"/>
              <a:ext cx="8748725" cy="2719069"/>
            </a:xfrm>
            <a:prstGeom prst="rect">
              <a:avLst/>
            </a:prstGeom>
          </p:spPr>
        </p:pic>
        <p:grpSp>
          <p:nvGrpSpPr>
            <p:cNvPr id="4" name="Group 3"/>
            <p:cNvGrpSpPr/>
            <p:nvPr/>
          </p:nvGrpSpPr>
          <p:grpSpPr>
            <a:xfrm>
              <a:off x="51092" y="1200235"/>
              <a:ext cx="8686510" cy="2683953"/>
              <a:chOff x="51092" y="1200235"/>
              <a:chExt cx="8686510" cy="2683953"/>
            </a:xfrm>
          </p:grpSpPr>
          <p:sp>
            <p:nvSpPr>
              <p:cNvPr id="47" name="TextBox 8"/>
              <p:cNvSpPr txBox="1"/>
              <p:nvPr>
                <p:custDataLst>
                  <p:tags r:id="rId10"/>
                </p:custDataLst>
              </p:nvPr>
            </p:nvSpPr>
            <p:spPr>
              <a:xfrm>
                <a:off x="51092" y="1708224"/>
                <a:ext cx="591583" cy="418602"/>
              </a:xfrm>
              <a:prstGeom prst="rect">
                <a:avLst/>
              </a:prstGeom>
              <a:solidFill>
                <a:srgbClr val="FFFFFF"/>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Région</a:t>
                </a:r>
                <a:r>
                  <a:rPr lang="fr-FR" sz="800" b="1" dirty="0">
                    <a:solidFill>
                      <a:srgbClr val="000000"/>
                    </a:solidFill>
                  </a:rPr>
                  <a:t> 2</a:t>
                </a:r>
              </a:p>
            </p:txBody>
          </p:sp>
          <p:sp>
            <p:nvSpPr>
              <p:cNvPr id="48" name="TextBox 8"/>
              <p:cNvSpPr txBox="1"/>
              <p:nvPr>
                <p:custDataLst>
                  <p:tags r:id="rId11"/>
                </p:custDataLst>
              </p:nvPr>
            </p:nvSpPr>
            <p:spPr>
              <a:xfrm>
                <a:off x="88210" y="3197226"/>
                <a:ext cx="591583" cy="418602"/>
              </a:xfrm>
              <a:prstGeom prst="rect">
                <a:avLst/>
              </a:prstGeom>
              <a:solidFill>
                <a:srgbClr val="FFFFFF"/>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Région </a:t>
                </a:r>
                <a:r>
                  <a:rPr lang="fr-FR" sz="800" b="1" dirty="0">
                    <a:solidFill>
                      <a:srgbClr val="000000"/>
                    </a:solidFill>
                  </a:rPr>
                  <a:t>3</a:t>
                </a:r>
              </a:p>
            </p:txBody>
          </p:sp>
          <p:sp>
            <p:nvSpPr>
              <p:cNvPr id="49" name="TextBox 8"/>
              <p:cNvSpPr txBox="1"/>
              <p:nvPr>
                <p:custDataLst>
                  <p:tags r:id="rId12"/>
                </p:custDataLst>
              </p:nvPr>
            </p:nvSpPr>
            <p:spPr>
              <a:xfrm>
                <a:off x="88210" y="2411828"/>
                <a:ext cx="566139" cy="418602"/>
              </a:xfrm>
              <a:prstGeom prst="rect">
                <a:avLst/>
              </a:prstGeom>
              <a:solidFill>
                <a:srgbClr val="F2F2F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700" b="1" dirty="0">
                    <a:solidFill>
                      <a:srgbClr val="000000"/>
                    </a:solidFill>
                  </a:rPr>
                  <a:t>District A</a:t>
                </a:r>
              </a:p>
            </p:txBody>
          </p:sp>
          <p:sp>
            <p:nvSpPr>
              <p:cNvPr id="79" name="TextBox 8"/>
              <p:cNvSpPr txBox="1"/>
              <p:nvPr>
                <p:custDataLst>
                  <p:tags r:id="rId13"/>
                </p:custDataLst>
              </p:nvPr>
            </p:nvSpPr>
            <p:spPr>
              <a:xfrm>
                <a:off x="1586518" y="1640613"/>
                <a:ext cx="2576593" cy="67298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Engager trois membres de personnel de S-É temporaires pour liquider l'arriéré SIGS.</a:t>
                </a:r>
              </a:p>
            </p:txBody>
          </p:sp>
          <p:sp>
            <p:nvSpPr>
              <p:cNvPr id="80" name="TextBox 8"/>
              <p:cNvSpPr txBox="1"/>
              <p:nvPr>
                <p:custDataLst>
                  <p:tags r:id="rId14"/>
                </p:custDataLst>
              </p:nvPr>
            </p:nvSpPr>
            <p:spPr>
              <a:xfrm>
                <a:off x="1586518" y="2429401"/>
                <a:ext cx="2559101" cy="63699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Améliorer la régularité et la qualité des données en reformant les agents des USP à la gestion des données.</a:t>
                </a:r>
              </a:p>
            </p:txBody>
          </p:sp>
          <p:sp>
            <p:nvSpPr>
              <p:cNvPr id="81" name="TextBox 8"/>
              <p:cNvSpPr txBox="1"/>
              <p:nvPr>
                <p:custDataLst>
                  <p:tags r:id="rId15"/>
                </p:custDataLst>
              </p:nvPr>
            </p:nvSpPr>
            <p:spPr>
              <a:xfrm>
                <a:off x="1586518" y="3210572"/>
                <a:ext cx="2559101" cy="65512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Mettre en œuvre un programme d'allaitement maternel exclusif pendant 6 mois aux USP et mener une campagne de sensibilisation de la communauté à l'AME.</a:t>
                </a:r>
              </a:p>
            </p:txBody>
          </p:sp>
          <p:sp>
            <p:nvSpPr>
              <p:cNvPr id="82" name="TextBox 8"/>
              <p:cNvSpPr txBox="1"/>
              <p:nvPr>
                <p:custDataLst>
                  <p:tags r:id="rId16"/>
                </p:custDataLst>
              </p:nvPr>
            </p:nvSpPr>
            <p:spPr>
              <a:xfrm>
                <a:off x="867740" y="1658178"/>
                <a:ext cx="465760" cy="67298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S-É</a:t>
                </a:r>
              </a:p>
            </p:txBody>
          </p:sp>
          <p:sp>
            <p:nvSpPr>
              <p:cNvPr id="83" name="TextBox 8"/>
              <p:cNvSpPr txBox="1"/>
              <p:nvPr>
                <p:custDataLst>
                  <p:tags r:id="rId17"/>
                </p:custDataLst>
              </p:nvPr>
            </p:nvSpPr>
            <p:spPr>
              <a:xfrm>
                <a:off x="856221" y="3133903"/>
                <a:ext cx="659524" cy="65512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Santé néonatale</a:t>
                </a:r>
              </a:p>
            </p:txBody>
          </p:sp>
          <p:sp>
            <p:nvSpPr>
              <p:cNvPr id="84" name="TextBox 8"/>
              <p:cNvSpPr txBox="1"/>
              <p:nvPr>
                <p:custDataLst>
                  <p:tags r:id="rId18"/>
                </p:custDataLst>
              </p:nvPr>
            </p:nvSpPr>
            <p:spPr>
              <a:xfrm>
                <a:off x="4895850" y="1623824"/>
                <a:ext cx="676275" cy="724902"/>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15/12/2016</a:t>
                </a:r>
              </a:p>
            </p:txBody>
          </p:sp>
          <p:sp>
            <p:nvSpPr>
              <p:cNvPr id="86" name="TextBox 8"/>
              <p:cNvSpPr txBox="1"/>
              <p:nvPr>
                <p:custDataLst>
                  <p:tags r:id="rId19"/>
                </p:custDataLst>
              </p:nvPr>
            </p:nvSpPr>
            <p:spPr>
              <a:xfrm>
                <a:off x="4905452" y="3177813"/>
                <a:ext cx="655761" cy="639000"/>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30/09/2016</a:t>
                </a:r>
              </a:p>
            </p:txBody>
          </p:sp>
          <p:sp>
            <p:nvSpPr>
              <p:cNvPr id="87" name="TextBox 8"/>
              <p:cNvSpPr txBox="1"/>
              <p:nvPr>
                <p:custDataLst>
                  <p:tags r:id="rId20"/>
                </p:custDataLst>
              </p:nvPr>
            </p:nvSpPr>
            <p:spPr>
              <a:xfrm>
                <a:off x="4229698" y="3157583"/>
                <a:ext cx="676275" cy="708113"/>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30/03/2016</a:t>
                </a:r>
              </a:p>
            </p:txBody>
          </p:sp>
          <p:sp>
            <p:nvSpPr>
              <p:cNvPr id="88" name="TextBox 8"/>
              <p:cNvSpPr txBox="1"/>
              <p:nvPr>
                <p:custDataLst>
                  <p:tags r:id="rId21"/>
                </p:custDataLst>
              </p:nvPr>
            </p:nvSpPr>
            <p:spPr>
              <a:xfrm>
                <a:off x="4149728" y="1658178"/>
                <a:ext cx="676275" cy="69054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15/12/2016</a:t>
                </a:r>
              </a:p>
            </p:txBody>
          </p:sp>
          <p:sp>
            <p:nvSpPr>
              <p:cNvPr id="89" name="TextBox 8"/>
              <p:cNvSpPr txBox="1"/>
              <p:nvPr>
                <p:custDataLst>
                  <p:tags r:id="rId22"/>
                </p:custDataLst>
              </p:nvPr>
            </p:nvSpPr>
            <p:spPr>
              <a:xfrm>
                <a:off x="4224236" y="2434460"/>
                <a:ext cx="631605"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600" b="1" dirty="0">
                    <a:solidFill>
                      <a:srgbClr val="000000"/>
                    </a:solidFill>
                  </a:rPr>
                  <a:t>25/10/2016</a:t>
                </a:r>
              </a:p>
            </p:txBody>
          </p:sp>
          <p:sp>
            <p:nvSpPr>
              <p:cNvPr id="90" name="TextBox 8"/>
              <p:cNvSpPr txBox="1"/>
              <p:nvPr>
                <p:custDataLst>
                  <p:tags r:id="rId23"/>
                </p:custDataLst>
              </p:nvPr>
            </p:nvSpPr>
            <p:spPr>
              <a:xfrm>
                <a:off x="6445939" y="1640611"/>
                <a:ext cx="1066800" cy="708113"/>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endParaRPr lang="en-US" sz="600" b="1" dirty="0">
                  <a:solidFill>
                    <a:srgbClr val="000000"/>
                  </a:solidFill>
                </a:endParaRPr>
              </a:p>
            </p:txBody>
          </p:sp>
          <p:sp>
            <p:nvSpPr>
              <p:cNvPr id="91" name="TextBox 8"/>
              <p:cNvSpPr txBox="1"/>
              <p:nvPr>
                <p:custDataLst>
                  <p:tags r:id="rId24"/>
                </p:custDataLst>
              </p:nvPr>
            </p:nvSpPr>
            <p:spPr>
              <a:xfrm>
                <a:off x="7534803" y="1672267"/>
                <a:ext cx="704879"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Utilisateur 1</a:t>
                </a:r>
              </a:p>
            </p:txBody>
          </p:sp>
          <p:sp>
            <p:nvSpPr>
              <p:cNvPr id="92" name="TextBox 8"/>
              <p:cNvSpPr txBox="1"/>
              <p:nvPr>
                <p:custDataLst>
                  <p:tags r:id="rId25"/>
                </p:custDataLst>
              </p:nvPr>
            </p:nvSpPr>
            <p:spPr>
              <a:xfrm>
                <a:off x="4876800" y="2366291"/>
                <a:ext cx="695325" cy="748964"/>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600" b="1" dirty="0">
                    <a:solidFill>
                      <a:srgbClr val="000000"/>
                    </a:solidFill>
                  </a:rPr>
                  <a:t>25/11/2016</a:t>
                </a:r>
              </a:p>
            </p:txBody>
          </p:sp>
          <p:sp>
            <p:nvSpPr>
              <p:cNvPr id="93" name="TextBox 14"/>
              <p:cNvSpPr txBox="1"/>
              <p:nvPr>
                <p:custDataLst>
                  <p:tags r:id="rId26"/>
                </p:custDataLst>
              </p:nvPr>
            </p:nvSpPr>
            <p:spPr>
              <a:xfrm>
                <a:off x="5594190" y="2366291"/>
                <a:ext cx="808861" cy="739247"/>
              </a:xfrm>
              <a:prstGeom prst="rect">
                <a:avLst/>
              </a:prstGeom>
              <a:solidFill>
                <a:srgbClr val="FF000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4" name="TextBox 8"/>
              <p:cNvSpPr txBox="1"/>
              <p:nvPr>
                <p:custDataLst>
                  <p:tags r:id="rId27"/>
                </p:custDataLst>
              </p:nvPr>
            </p:nvSpPr>
            <p:spPr>
              <a:xfrm>
                <a:off x="5623054" y="2491136"/>
                <a:ext cx="680252" cy="426390"/>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Pas de progrès</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5" name="TextBox 14"/>
              <p:cNvSpPr txBox="1"/>
              <p:nvPr>
                <p:custDataLst>
                  <p:tags r:id="rId28"/>
                </p:custDataLst>
              </p:nvPr>
            </p:nvSpPr>
            <p:spPr>
              <a:xfrm>
                <a:off x="5561213" y="3115255"/>
                <a:ext cx="841838" cy="768933"/>
              </a:xfrm>
              <a:prstGeom prst="rect">
                <a:avLst/>
              </a:prstGeom>
              <a:solidFill>
                <a:srgbClr val="FFFF0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6" name="TextBox 8"/>
              <p:cNvSpPr txBox="1"/>
              <p:nvPr>
                <p:custDataLst>
                  <p:tags r:id="rId29"/>
                </p:custDataLst>
              </p:nvPr>
            </p:nvSpPr>
            <p:spPr>
              <a:xfrm>
                <a:off x="5590386" y="3262829"/>
                <a:ext cx="763902" cy="397276"/>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Des progrès</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7" name="TextBox 14"/>
              <p:cNvSpPr txBox="1"/>
              <p:nvPr>
                <p:custDataLst>
                  <p:tags r:id="rId30"/>
                </p:custDataLst>
              </p:nvPr>
            </p:nvSpPr>
            <p:spPr>
              <a:xfrm>
                <a:off x="5572125" y="1621892"/>
                <a:ext cx="830926" cy="718023"/>
              </a:xfrm>
              <a:prstGeom prst="rect">
                <a:avLst/>
              </a:prstGeom>
              <a:solidFill>
                <a:srgbClr val="00B05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8" name="TextBox 8"/>
              <p:cNvSpPr txBox="1"/>
              <p:nvPr>
                <p:custDataLst>
                  <p:tags r:id="rId31"/>
                </p:custDataLst>
              </p:nvPr>
            </p:nvSpPr>
            <p:spPr>
              <a:xfrm>
                <a:off x="5623054" y="1756503"/>
                <a:ext cx="680252" cy="426390"/>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Action accomplie</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9" name="TextBox 8"/>
              <p:cNvSpPr txBox="1"/>
              <p:nvPr>
                <p:custDataLst>
                  <p:tags r:id="rId32"/>
                </p:custDataLst>
              </p:nvPr>
            </p:nvSpPr>
            <p:spPr>
              <a:xfrm>
                <a:off x="817550" y="2411828"/>
                <a:ext cx="566139" cy="418602"/>
              </a:xfrm>
              <a:prstGeom prst="rect">
                <a:avLst/>
              </a:prstGeom>
              <a:solidFill>
                <a:srgbClr val="F2F2F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S-É</a:t>
                </a:r>
              </a:p>
            </p:txBody>
          </p:sp>
          <p:sp>
            <p:nvSpPr>
              <p:cNvPr id="100" name="TextBox 8"/>
              <p:cNvSpPr txBox="1"/>
              <p:nvPr>
                <p:custDataLst>
                  <p:tags r:id="rId33"/>
                </p:custDataLst>
              </p:nvPr>
            </p:nvSpPr>
            <p:spPr>
              <a:xfrm>
                <a:off x="8311359" y="1697679"/>
                <a:ext cx="359582" cy="53457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1</a:t>
                </a:r>
              </a:p>
            </p:txBody>
          </p:sp>
          <p:sp>
            <p:nvSpPr>
              <p:cNvPr id="101" name="TextBox 8"/>
              <p:cNvSpPr txBox="1"/>
              <p:nvPr>
                <p:custDataLst>
                  <p:tags r:id="rId34"/>
                </p:custDataLst>
              </p:nvPr>
            </p:nvSpPr>
            <p:spPr>
              <a:xfrm>
                <a:off x="8322162" y="2429401"/>
                <a:ext cx="415440"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2</a:t>
                </a:r>
              </a:p>
            </p:txBody>
          </p:sp>
          <p:sp>
            <p:nvSpPr>
              <p:cNvPr id="102" name="TextBox 8"/>
              <p:cNvSpPr txBox="1"/>
              <p:nvPr>
                <p:custDataLst>
                  <p:tags r:id="rId35"/>
                </p:custDataLst>
              </p:nvPr>
            </p:nvSpPr>
            <p:spPr>
              <a:xfrm>
                <a:off x="7534803" y="3165897"/>
                <a:ext cx="704879"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Utilisateur 4</a:t>
                </a:r>
              </a:p>
            </p:txBody>
          </p:sp>
          <p:sp>
            <p:nvSpPr>
              <p:cNvPr id="105" name="TextBox 8"/>
              <p:cNvSpPr txBox="1"/>
              <p:nvPr>
                <p:custDataLst>
                  <p:tags r:id="rId36"/>
                </p:custDataLst>
              </p:nvPr>
            </p:nvSpPr>
            <p:spPr>
              <a:xfrm>
                <a:off x="7542723" y="2429401"/>
                <a:ext cx="661444"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Admin 3</a:t>
                </a:r>
              </a:p>
            </p:txBody>
          </p:sp>
          <p:sp>
            <p:nvSpPr>
              <p:cNvPr id="106" name="TextBox 8"/>
              <p:cNvSpPr txBox="1"/>
              <p:nvPr>
                <p:custDataLst>
                  <p:tags r:id="rId37"/>
                </p:custDataLst>
              </p:nvPr>
            </p:nvSpPr>
            <p:spPr>
              <a:xfrm>
                <a:off x="8311359" y="3155786"/>
                <a:ext cx="359582" cy="53457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0</a:t>
                </a:r>
              </a:p>
            </p:txBody>
          </p:sp>
          <p:sp>
            <p:nvSpPr>
              <p:cNvPr id="107" name="TextBox 8"/>
              <p:cNvSpPr txBox="1"/>
              <p:nvPr>
                <p:custDataLst>
                  <p:tags r:id="rId38"/>
                </p:custDataLst>
              </p:nvPr>
            </p:nvSpPr>
            <p:spPr>
              <a:xfrm>
                <a:off x="6445939" y="2374590"/>
                <a:ext cx="978789" cy="736496"/>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Formation annulée</a:t>
                </a:r>
              </a:p>
            </p:txBody>
          </p:sp>
          <p:sp>
            <p:nvSpPr>
              <p:cNvPr id="108" name="TextBox 8"/>
              <p:cNvSpPr txBox="1"/>
              <p:nvPr>
                <p:custDataLst>
                  <p:tags r:id="rId39"/>
                </p:custDataLst>
              </p:nvPr>
            </p:nvSpPr>
            <p:spPr>
              <a:xfrm>
                <a:off x="6459254" y="3180764"/>
                <a:ext cx="1026785"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Responsables contactés</a:t>
                </a:r>
              </a:p>
            </p:txBody>
          </p:sp>
          <p:sp>
            <p:nvSpPr>
              <p:cNvPr id="54" name="TextBox 8"/>
              <p:cNvSpPr txBox="1"/>
              <p:nvPr>
                <p:custDataLst>
                  <p:tags r:id="rId40"/>
                </p:custDataLst>
              </p:nvPr>
            </p:nvSpPr>
            <p:spPr>
              <a:xfrm>
                <a:off x="88210" y="1210651"/>
                <a:ext cx="566139"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Région</a:t>
                </a:r>
                <a:endParaRPr lang="fr-FR" sz="900" b="1" dirty="0">
                  <a:solidFill>
                    <a:srgbClr val="000000"/>
                  </a:solidFill>
                </a:endParaRPr>
              </a:p>
            </p:txBody>
          </p:sp>
          <p:sp>
            <p:nvSpPr>
              <p:cNvPr id="55" name="TextBox 8"/>
              <p:cNvSpPr txBox="1"/>
              <p:nvPr>
                <p:custDataLst>
                  <p:tags r:id="rId41"/>
                </p:custDataLst>
              </p:nvPr>
            </p:nvSpPr>
            <p:spPr>
              <a:xfrm>
                <a:off x="867740" y="1210651"/>
                <a:ext cx="712955"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Catégorie</a:t>
                </a:r>
                <a:endParaRPr lang="fr-FR" sz="900" b="1" dirty="0">
                  <a:solidFill>
                    <a:srgbClr val="000000"/>
                  </a:solidFill>
                </a:endParaRPr>
              </a:p>
            </p:txBody>
          </p:sp>
          <p:sp>
            <p:nvSpPr>
              <p:cNvPr id="56" name="TextBox 8"/>
              <p:cNvSpPr txBox="1"/>
              <p:nvPr>
                <p:custDataLst>
                  <p:tags r:id="rId42"/>
                </p:custDataLst>
              </p:nvPr>
            </p:nvSpPr>
            <p:spPr>
              <a:xfrm>
                <a:off x="2313434" y="1210651"/>
                <a:ext cx="917857"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Description</a:t>
                </a:r>
                <a:endParaRPr lang="fr-FR" sz="900" b="1" dirty="0">
                  <a:solidFill>
                    <a:srgbClr val="000000"/>
                  </a:solidFill>
                </a:endParaRPr>
              </a:p>
            </p:txBody>
          </p:sp>
          <p:sp>
            <p:nvSpPr>
              <p:cNvPr id="57" name="TextBox 8"/>
              <p:cNvSpPr txBox="1"/>
              <p:nvPr>
                <p:custDataLst>
                  <p:tags r:id="rId43"/>
                </p:custDataLst>
              </p:nvPr>
            </p:nvSpPr>
            <p:spPr>
              <a:xfrm>
                <a:off x="4247147" y="1210651"/>
                <a:ext cx="53237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Date crée</a:t>
                </a:r>
                <a:endParaRPr lang="fr-FR" sz="900" b="1" dirty="0">
                  <a:solidFill>
                    <a:srgbClr val="000000"/>
                  </a:solidFill>
                </a:endParaRPr>
              </a:p>
            </p:txBody>
          </p:sp>
          <p:sp>
            <p:nvSpPr>
              <p:cNvPr id="58" name="TextBox 8"/>
              <p:cNvSpPr txBox="1"/>
              <p:nvPr>
                <p:custDataLst>
                  <p:tags r:id="rId44"/>
                </p:custDataLst>
              </p:nvPr>
            </p:nvSpPr>
            <p:spPr>
              <a:xfrm>
                <a:off x="4905452" y="1210651"/>
                <a:ext cx="71760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Echéance</a:t>
                </a:r>
                <a:endParaRPr lang="fr-FR" sz="900" b="1" dirty="0">
                  <a:solidFill>
                    <a:srgbClr val="000000"/>
                  </a:solidFill>
                </a:endParaRPr>
              </a:p>
            </p:txBody>
          </p:sp>
          <p:sp>
            <p:nvSpPr>
              <p:cNvPr id="59" name="TextBox 8"/>
              <p:cNvSpPr txBox="1"/>
              <p:nvPr>
                <p:custDataLst>
                  <p:tags r:id="rId45"/>
                </p:custDataLst>
              </p:nvPr>
            </p:nvSpPr>
            <p:spPr>
              <a:xfrm>
                <a:off x="5639819" y="1210651"/>
                <a:ext cx="71760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Statut</a:t>
                </a:r>
                <a:endParaRPr lang="fr-FR" sz="900" b="1" dirty="0">
                  <a:solidFill>
                    <a:srgbClr val="000000"/>
                  </a:solidFill>
                </a:endParaRPr>
              </a:p>
            </p:txBody>
          </p:sp>
          <p:sp>
            <p:nvSpPr>
              <p:cNvPr id="60" name="TextBox 8"/>
              <p:cNvSpPr txBox="1"/>
              <p:nvPr>
                <p:custDataLst>
                  <p:tags r:id="rId46"/>
                </p:custDataLst>
              </p:nvPr>
            </p:nvSpPr>
            <p:spPr>
              <a:xfrm>
                <a:off x="6479400" y="1210651"/>
                <a:ext cx="945327"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Explication du statut</a:t>
                </a:r>
                <a:endParaRPr lang="fr-FR" sz="900" b="1" dirty="0">
                  <a:solidFill>
                    <a:srgbClr val="000000"/>
                  </a:solidFill>
                </a:endParaRPr>
              </a:p>
            </p:txBody>
          </p:sp>
          <p:sp>
            <p:nvSpPr>
              <p:cNvPr id="61" name="TextBox 8"/>
              <p:cNvSpPr txBox="1"/>
              <p:nvPr>
                <p:custDataLst>
                  <p:tags r:id="rId47"/>
                </p:custDataLst>
              </p:nvPr>
            </p:nvSpPr>
            <p:spPr>
              <a:xfrm>
                <a:off x="7499313" y="1200235"/>
                <a:ext cx="886633"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Responsable</a:t>
                </a:r>
                <a:endParaRPr lang="fr-FR" sz="800" b="1" dirty="0">
                  <a:solidFill>
                    <a:srgbClr val="000000"/>
                  </a:solidFill>
                </a:endParaRPr>
              </a:p>
            </p:txBody>
          </p:sp>
          <p:sp>
            <p:nvSpPr>
              <p:cNvPr id="62" name="TextBox 8"/>
              <p:cNvSpPr txBox="1"/>
              <p:nvPr>
                <p:custDataLst>
                  <p:tags r:id="rId48"/>
                </p:custDataLst>
              </p:nvPr>
            </p:nvSpPr>
            <p:spPr>
              <a:xfrm>
                <a:off x="8291919" y="1200235"/>
                <a:ext cx="445683"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700" b="1" dirty="0">
                    <a:solidFill>
                      <a:prstClr val="black"/>
                    </a:solidFill>
                  </a:rPr>
                  <a:t># de com…</a:t>
                </a:r>
                <a:endParaRPr lang="fr-FR" sz="700" b="1" dirty="0">
                  <a:solidFill>
                    <a:srgbClr val="000000"/>
                  </a:solidFill>
                </a:endParaRPr>
              </a:p>
            </p:txBody>
          </p:sp>
        </p:grpSp>
      </p:grpSp>
      <p:cxnSp>
        <p:nvCxnSpPr>
          <p:cNvPr id="18" name="Elbow Connector 17"/>
          <p:cNvCxnSpPr>
            <a:cxnSpLocks/>
            <a:stCxn id="17" idx="0"/>
          </p:cNvCxnSpPr>
          <p:nvPr/>
        </p:nvCxnSpPr>
        <p:spPr>
          <a:xfrm flipH="1" flipV="1">
            <a:off x="2486738" y="3177825"/>
            <a:ext cx="25197" cy="790418"/>
          </a:xfrm>
          <a:prstGeom prst="straightConnector1">
            <a:avLst/>
          </a:prstGeom>
          <a:ln w="285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9" name="Rectangle 108"/>
          <p:cNvSpPr/>
          <p:nvPr>
            <p:custDataLst>
              <p:tags r:id="rId9"/>
            </p:custDataLst>
          </p:nvPr>
        </p:nvSpPr>
        <p:spPr>
          <a:xfrm>
            <a:off x="51354" y="2370760"/>
            <a:ext cx="8770272" cy="699662"/>
          </a:xfrm>
          <a:prstGeom prst="rect">
            <a:avLst/>
          </a:prstGeom>
          <a:noFill/>
          <a:ln w="63500" algn="ctr">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fontAlgn="base">
              <a:spcBef>
                <a:spcPct val="0"/>
              </a:spcBef>
              <a:spcAft>
                <a:spcPct val="0"/>
              </a:spcAft>
            </a:pPr>
            <a:endParaRPr lang="en-US" sz="1599" dirty="0" err="1">
              <a:solidFill>
                <a:srgbClr val="000000"/>
              </a:solidFill>
            </a:endParaRPr>
          </a:p>
        </p:txBody>
      </p:sp>
    </p:spTree>
    <p:custDataLst>
      <p:tags r:id="rId2"/>
    </p:custDataLst>
    <p:extLst>
      <p:ext uri="{BB962C8B-B14F-4D97-AF65-F5344CB8AC3E}">
        <p14:creationId xmlns:p14="http://schemas.microsoft.com/office/powerpoint/2010/main" val="1564789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19582" y="230564"/>
            <a:ext cx="6993431" cy="573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685211" rtl="0" eaLnBrk="1" fontAlgn="base" hangingPunct="1">
              <a:spcBef>
                <a:spcPct val="0"/>
              </a:spcBef>
              <a:spcAft>
                <a:spcPct val="0"/>
              </a:spcAft>
              <a:tabLst>
                <a:tab pos="206535" algn="l"/>
              </a:tabLst>
              <a:defRPr sz="1454" b="1" baseline="0">
                <a:solidFill>
                  <a:schemeClr val="tx2"/>
                </a:solidFill>
                <a:latin typeface="+mj-lt"/>
                <a:ea typeface="Arial Unicode MS" pitchFamily="34" charset="-128"/>
                <a:cs typeface="Arial Unicode MS" pitchFamily="34" charset="-128"/>
              </a:defRPr>
            </a:lvl1pPr>
            <a:lvl2pPr algn="l" defTabSz="685211" rtl="0" eaLnBrk="1" fontAlgn="base" hangingPunct="1">
              <a:spcBef>
                <a:spcPct val="0"/>
              </a:spcBef>
              <a:spcAft>
                <a:spcPct val="0"/>
              </a:spcAft>
              <a:defRPr sz="1454" b="1">
                <a:solidFill>
                  <a:schemeClr val="tx2"/>
                </a:solidFill>
                <a:latin typeface="Arial" charset="0"/>
              </a:defRPr>
            </a:lvl2pPr>
            <a:lvl3pPr algn="l" defTabSz="685211" rtl="0" eaLnBrk="1" fontAlgn="base" hangingPunct="1">
              <a:spcBef>
                <a:spcPct val="0"/>
              </a:spcBef>
              <a:spcAft>
                <a:spcPct val="0"/>
              </a:spcAft>
              <a:defRPr sz="1454" b="1">
                <a:solidFill>
                  <a:schemeClr val="tx2"/>
                </a:solidFill>
                <a:latin typeface="Arial" charset="0"/>
              </a:defRPr>
            </a:lvl3pPr>
            <a:lvl4pPr algn="l" defTabSz="685211" rtl="0" eaLnBrk="1" fontAlgn="base" hangingPunct="1">
              <a:spcBef>
                <a:spcPct val="0"/>
              </a:spcBef>
              <a:spcAft>
                <a:spcPct val="0"/>
              </a:spcAft>
              <a:defRPr sz="1454" b="1">
                <a:solidFill>
                  <a:schemeClr val="tx2"/>
                </a:solidFill>
                <a:latin typeface="Arial" charset="0"/>
              </a:defRPr>
            </a:lvl4pPr>
            <a:lvl5pPr algn="l" defTabSz="685211" rtl="0" eaLnBrk="1" fontAlgn="base" hangingPunct="1">
              <a:spcBef>
                <a:spcPct val="0"/>
              </a:spcBef>
              <a:spcAft>
                <a:spcPct val="0"/>
              </a:spcAft>
              <a:defRPr sz="1454" b="1">
                <a:solidFill>
                  <a:schemeClr val="tx2"/>
                </a:solidFill>
                <a:latin typeface="Arial" charset="0"/>
              </a:defRPr>
            </a:lvl5pPr>
            <a:lvl6pPr marL="349895" algn="l" defTabSz="685211" rtl="0" eaLnBrk="1" fontAlgn="base" hangingPunct="1">
              <a:spcBef>
                <a:spcPct val="0"/>
              </a:spcBef>
              <a:spcAft>
                <a:spcPct val="0"/>
              </a:spcAft>
              <a:defRPr sz="1454" b="1">
                <a:solidFill>
                  <a:schemeClr val="tx2"/>
                </a:solidFill>
                <a:latin typeface="Arial" charset="0"/>
              </a:defRPr>
            </a:lvl6pPr>
            <a:lvl7pPr marL="699790" algn="l" defTabSz="685211" rtl="0" eaLnBrk="1" fontAlgn="base" hangingPunct="1">
              <a:spcBef>
                <a:spcPct val="0"/>
              </a:spcBef>
              <a:spcAft>
                <a:spcPct val="0"/>
              </a:spcAft>
              <a:defRPr sz="1454" b="1">
                <a:solidFill>
                  <a:schemeClr val="tx2"/>
                </a:solidFill>
                <a:latin typeface="Arial" charset="0"/>
              </a:defRPr>
            </a:lvl7pPr>
            <a:lvl8pPr marL="1049685" algn="l" defTabSz="685211" rtl="0" eaLnBrk="1" fontAlgn="base" hangingPunct="1">
              <a:spcBef>
                <a:spcPct val="0"/>
              </a:spcBef>
              <a:spcAft>
                <a:spcPct val="0"/>
              </a:spcAft>
              <a:defRPr sz="1454" b="1">
                <a:solidFill>
                  <a:schemeClr val="tx2"/>
                </a:solidFill>
                <a:latin typeface="Arial" charset="0"/>
              </a:defRPr>
            </a:lvl8pPr>
            <a:lvl9pPr marL="1399581" algn="l" defTabSz="685211" rtl="0" eaLnBrk="1" fontAlgn="base" hangingPunct="1">
              <a:spcBef>
                <a:spcPct val="0"/>
              </a:spcBef>
              <a:spcAft>
                <a:spcPct val="0"/>
              </a:spcAft>
              <a:defRPr sz="1454" b="1">
                <a:solidFill>
                  <a:schemeClr val="tx2"/>
                </a:solidFill>
                <a:latin typeface="Arial" charset="0"/>
              </a:defRPr>
            </a:lvl9pPr>
          </a:lstStyle>
          <a:p>
            <a:pPr marL="685419"/>
            <a:r>
              <a:rPr lang="fr-FR" sz="1862" kern="0" dirty="0">
                <a:solidFill>
                  <a:srgbClr val="39302A"/>
                </a:solidFill>
              </a:rPr>
              <a:t>La plupart des mesures/actions tombent dans l’une des catégories suivantes.</a:t>
            </a:r>
          </a:p>
        </p:txBody>
      </p:sp>
      <p:graphicFrame>
        <p:nvGraphicFramePr>
          <p:cNvPr id="59" name="Object 58" hidden="1"/>
          <p:cNvGraphicFramePr>
            <a:graphicFrameLocks/>
          </p:cNvGraphicFramePr>
          <p:nvPr>
            <p:custDataLst>
              <p:tags r:id="rId2"/>
            </p:custDataLst>
          </p:nvPr>
        </p:nvGraphicFramePr>
        <p:xfrm>
          <a:off x="1960322" y="397"/>
          <a:ext cx="89298" cy="158730"/>
        </p:xfrm>
        <a:graphic>
          <a:graphicData uri="http://schemas.openxmlformats.org/presentationml/2006/ole">
            <mc:AlternateContent xmlns:mc="http://schemas.openxmlformats.org/markup-compatibility/2006">
              <mc:Choice xmlns:v="urn:schemas-microsoft-com:vml" Requires="v">
                <p:oleObj spid="_x0000_s16385" name="think-cell Slide" r:id="rId17" imgW="360" imgH="360" progId="">
                  <p:embed/>
                </p:oleObj>
              </mc:Choice>
              <mc:Fallback>
                <p:oleObj name="think-cell Slide" r:id="rId17" imgW="360" imgH="360" progId="">
                  <p:embed/>
                  <p:pic>
                    <p:nvPicPr>
                      <p:cNvPr id="59" name="Object 58" hidden="1"/>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60322" y="397"/>
                        <a:ext cx="89298" cy="15873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4" name="TextBox 6"/>
          <p:cNvSpPr txBox="1">
            <a:spLocks/>
          </p:cNvSpPr>
          <p:nvPr>
            <p:custDataLst>
              <p:tags r:id="rId3"/>
            </p:custDataLst>
          </p:nvPr>
        </p:nvSpPr>
        <p:spPr bwMode="gray">
          <a:xfrm>
            <a:off x="97143" y="850057"/>
            <a:ext cx="8685972" cy="5438311"/>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vert="horz" lIns="57123" tIns="57123" rIns="57123" bIns="57123" rtlCol="0" anchor="t" anchorCtr="0">
            <a:noAutofit/>
          </a:bodyPr>
          <a:lstStyle>
            <a:defPPr>
              <a:defRPr lang="en-US"/>
            </a:defPPr>
            <a:lvl1pPr marL="0" lvl="0" indent="0" defTabSz="895350" eaLnBrk="0" hangingPunct="0">
              <a:buClr>
                <a:schemeClr val="tx2"/>
              </a:buClr>
              <a:buFontTx/>
              <a:buNone/>
              <a:defRPr sz="1500">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endParaRPr lang="en-US" sz="1372" dirty="0">
              <a:solidFill>
                <a:srgbClr val="000000"/>
              </a:solidFill>
            </a:endParaRPr>
          </a:p>
        </p:txBody>
      </p:sp>
      <p:sp>
        <p:nvSpPr>
          <p:cNvPr id="117" name="Rectangle 3"/>
          <p:cNvSpPr txBox="1">
            <a:spLocks/>
          </p:cNvSpPr>
          <p:nvPr/>
        </p:nvSpPr>
        <p:spPr bwMode="gray">
          <a:xfrm>
            <a:off x="286107" y="912630"/>
            <a:ext cx="2344854" cy="211148"/>
          </a:xfrm>
          <a:prstGeom prst="rect">
            <a:avLst/>
          </a:prstGeom>
        </p:spPr>
        <p:txBody>
          <a:bodyPr vert="horz" wrap="square" lIns="0" tIns="0" rIns="0" bIns="0" rtlCol="0" anchor="b">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372" b="1" dirty="0">
                <a:solidFill>
                  <a:srgbClr val="002960"/>
                </a:solidFill>
              </a:rPr>
              <a:t>Catégorie</a:t>
            </a:r>
          </a:p>
        </p:txBody>
      </p:sp>
      <p:sp>
        <p:nvSpPr>
          <p:cNvPr id="118" name="Rectangle 3"/>
          <p:cNvSpPr txBox="1">
            <a:spLocks/>
          </p:cNvSpPr>
          <p:nvPr/>
        </p:nvSpPr>
        <p:spPr bwMode="gray">
          <a:xfrm>
            <a:off x="2630956" y="931954"/>
            <a:ext cx="3254013" cy="211148"/>
          </a:xfrm>
          <a:prstGeom prst="rect">
            <a:avLst/>
          </a:prstGeom>
        </p:spPr>
        <p:txBody>
          <a:bodyPr vert="horz" wrap="square" lIns="0" tIns="0" rIns="0" bIns="0" rtlCol="0" anchor="b">
            <a:spAutoFit/>
          </a:bodyPr>
          <a:lstStyle>
            <a:defPPr>
              <a:defRPr lang="en-US"/>
            </a:defPPr>
            <a:lvl1pPr marL="0" lvl="0" indent="0" defTabSz="895350" eaLnBrk="0" hangingPunct="0">
              <a:buClr>
                <a:schemeClr val="tx2"/>
              </a:buClr>
              <a:buFontTx/>
              <a:buNone/>
              <a:defRPr sz="1400" b="1">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372" dirty="0">
                <a:solidFill>
                  <a:srgbClr val="002960"/>
                </a:solidFill>
              </a:rPr>
              <a:t>Description</a:t>
            </a:r>
          </a:p>
        </p:txBody>
      </p:sp>
      <p:grpSp>
        <p:nvGrpSpPr>
          <p:cNvPr id="5" name="Group 4"/>
          <p:cNvGrpSpPr/>
          <p:nvPr/>
        </p:nvGrpSpPr>
        <p:grpSpPr>
          <a:xfrm>
            <a:off x="278717" y="1203450"/>
            <a:ext cx="8468617" cy="583861"/>
            <a:chOff x="278468" y="1243072"/>
            <a:chExt cx="8469117" cy="534126"/>
          </a:xfrm>
        </p:grpSpPr>
        <p:sp>
          <p:nvSpPr>
            <p:cNvPr id="145" name="TextBox 7"/>
            <p:cNvSpPr txBox="1">
              <a:spLocks/>
            </p:cNvSpPr>
            <p:nvPr>
              <p:custDataLst>
                <p:tags r:id="rId14"/>
              </p:custDataLst>
            </p:nvPr>
          </p:nvSpPr>
          <p:spPr bwMode="gray">
            <a:xfrm>
              <a:off x="278468" y="1243072"/>
              <a:ext cx="2216478" cy="5341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Instaurer un changement de politique et de stratégie de haut niveau</a:t>
              </a:r>
            </a:p>
          </p:txBody>
        </p:sp>
        <p:sp>
          <p:nvSpPr>
            <p:cNvPr id="146" name="Rectangle 3"/>
            <p:cNvSpPr txBox="1">
              <a:spLocks/>
            </p:cNvSpPr>
            <p:nvPr/>
          </p:nvSpPr>
          <p:spPr bwMode="gray">
            <a:xfrm>
              <a:off x="2630846" y="1279387"/>
              <a:ext cx="6116739" cy="33106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Changements de politique et/ou de stratégie nationale ou locale au profit d'une exécution et/ou adoption plus efficace des initiatives contre le paludisme.</a:t>
              </a:r>
            </a:p>
          </p:txBody>
        </p:sp>
      </p:grpSp>
      <p:grpSp>
        <p:nvGrpSpPr>
          <p:cNvPr id="4" name="Group 3"/>
          <p:cNvGrpSpPr/>
          <p:nvPr/>
        </p:nvGrpSpPr>
        <p:grpSpPr>
          <a:xfrm>
            <a:off x="278717" y="1842500"/>
            <a:ext cx="8468617" cy="694314"/>
            <a:chOff x="278468" y="1917905"/>
            <a:chExt cx="8469117" cy="710922"/>
          </a:xfrm>
        </p:grpSpPr>
        <p:sp>
          <p:nvSpPr>
            <p:cNvPr id="143" name="TextBox 7"/>
            <p:cNvSpPr txBox="1">
              <a:spLocks/>
            </p:cNvSpPr>
            <p:nvPr>
              <p:custDataLst>
                <p:tags r:id="rId13"/>
              </p:custDataLst>
            </p:nvPr>
          </p:nvSpPr>
          <p:spPr bwMode="gray">
            <a:xfrm>
              <a:off x="278468" y="1917905"/>
              <a:ext cx="2216478" cy="710922"/>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Gestion des achats et de la </a:t>
              </a:r>
              <a:br>
                <a:rPr sz="1372">
                  <a:solidFill>
                    <a:prstClr val="black"/>
                  </a:solidFill>
                </a:rPr>
              </a:br>
              <a:r>
                <a:rPr lang="fr-FR" sz="1176" b="1" dirty="0">
                  <a:solidFill>
                    <a:prstClr val="white"/>
                  </a:solidFill>
                </a:rPr>
                <a:t>chaîne d’approvisionnement</a:t>
              </a:r>
            </a:p>
          </p:txBody>
        </p:sp>
        <p:sp>
          <p:nvSpPr>
            <p:cNvPr id="144" name="Rectangle 3"/>
            <p:cNvSpPr txBox="1">
              <a:spLocks/>
            </p:cNvSpPr>
            <p:nvPr/>
          </p:nvSpPr>
          <p:spPr bwMode="gray">
            <a:xfrm>
              <a:off x="2630846" y="1927244"/>
              <a:ext cx="6116739" cy="555826"/>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 de modèle d’achats et de distribution (prévisions, appels d’offre, achats, gestion des stocks) pour éviter les perturbations de la chaîne d’approvisionnement et les délais de livraison prolongés des produits antipaludiques.</a:t>
              </a:r>
            </a:p>
          </p:txBody>
        </p:sp>
      </p:grpSp>
      <p:grpSp>
        <p:nvGrpSpPr>
          <p:cNvPr id="3" name="Group 2"/>
          <p:cNvGrpSpPr/>
          <p:nvPr/>
        </p:nvGrpSpPr>
        <p:grpSpPr>
          <a:xfrm>
            <a:off x="278717" y="2578824"/>
            <a:ext cx="8468617" cy="472695"/>
            <a:chOff x="278468" y="2774207"/>
            <a:chExt cx="8469117" cy="441426"/>
          </a:xfrm>
        </p:grpSpPr>
        <p:sp>
          <p:nvSpPr>
            <p:cNvPr id="141" name="TextBox 7"/>
            <p:cNvSpPr txBox="1">
              <a:spLocks/>
            </p:cNvSpPr>
            <p:nvPr>
              <p:custDataLst>
                <p:tags r:id="rId12"/>
              </p:custDataLst>
            </p:nvPr>
          </p:nvSpPr>
          <p:spPr bwMode="gray">
            <a:xfrm>
              <a:off x="278468" y="2774207"/>
              <a:ext cx="2216478" cy="4414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a:solidFill>
                    <a:prstClr val="white"/>
                  </a:solidFill>
                </a:rPr>
                <a:t>Renforcement de capacité</a:t>
              </a:r>
              <a:endParaRPr lang="fr-FR" sz="1176" b="1" dirty="0">
                <a:solidFill>
                  <a:prstClr val="white"/>
                </a:solidFill>
              </a:endParaRPr>
            </a:p>
          </p:txBody>
        </p:sp>
        <p:sp>
          <p:nvSpPr>
            <p:cNvPr id="142" name="Rectangle 3"/>
            <p:cNvSpPr txBox="1">
              <a:spLocks/>
            </p:cNvSpPr>
            <p:nvPr/>
          </p:nvSpPr>
          <p:spPr bwMode="gray">
            <a:xfrm>
              <a:off x="2630846" y="2879546"/>
              <a:ext cx="6116739" cy="16897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Formation du personnel pour maximiser l’efficacité d'utilisation des ressources.</a:t>
              </a:r>
            </a:p>
          </p:txBody>
        </p:sp>
      </p:grpSp>
      <p:grpSp>
        <p:nvGrpSpPr>
          <p:cNvPr id="2" name="Group 1"/>
          <p:cNvGrpSpPr/>
          <p:nvPr/>
        </p:nvGrpSpPr>
        <p:grpSpPr>
          <a:xfrm>
            <a:off x="278717" y="3098681"/>
            <a:ext cx="8468617" cy="534094"/>
            <a:chOff x="278468" y="3456228"/>
            <a:chExt cx="8469117" cy="534126"/>
          </a:xfrm>
        </p:grpSpPr>
        <p:sp>
          <p:nvSpPr>
            <p:cNvPr id="139" name="TextBox 7"/>
            <p:cNvSpPr txBox="1">
              <a:spLocks/>
            </p:cNvSpPr>
            <p:nvPr>
              <p:custDataLst>
                <p:tags r:id="rId11"/>
              </p:custDataLst>
            </p:nvPr>
          </p:nvSpPr>
          <p:spPr bwMode="gray">
            <a:xfrm>
              <a:off x="278468" y="3456228"/>
              <a:ext cx="2216478" cy="5341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Résoudre la question du financement</a:t>
              </a:r>
            </a:p>
          </p:txBody>
        </p:sp>
        <p:sp>
          <p:nvSpPr>
            <p:cNvPr id="140" name="Rectangle 3"/>
            <p:cNvSpPr txBox="1">
              <a:spLocks/>
            </p:cNvSpPr>
            <p:nvPr/>
          </p:nvSpPr>
          <p:spPr bwMode="gray">
            <a:xfrm>
              <a:off x="2630846" y="3492542"/>
              <a:ext cx="6116739" cy="361916"/>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Identification, assurance et libération des fonds nécessaires aux produits de santé, initiatives et améliorations d'infrastructure et de technologie.</a:t>
              </a:r>
            </a:p>
          </p:txBody>
        </p:sp>
      </p:grpSp>
      <p:grpSp>
        <p:nvGrpSpPr>
          <p:cNvPr id="8" name="Group 7"/>
          <p:cNvGrpSpPr/>
          <p:nvPr/>
        </p:nvGrpSpPr>
        <p:grpSpPr>
          <a:xfrm>
            <a:off x="278717" y="3697977"/>
            <a:ext cx="8468617" cy="683936"/>
            <a:chOff x="278468" y="4128516"/>
            <a:chExt cx="8469117" cy="646294"/>
          </a:xfrm>
        </p:grpSpPr>
        <p:sp>
          <p:nvSpPr>
            <p:cNvPr id="137" name="TextBox 7"/>
            <p:cNvSpPr txBox="1">
              <a:spLocks/>
            </p:cNvSpPr>
            <p:nvPr>
              <p:custDataLst>
                <p:tags r:id="rId10"/>
              </p:custDataLst>
            </p:nvPr>
          </p:nvSpPr>
          <p:spPr bwMode="gray">
            <a:xfrm>
              <a:off x="278468" y="4128517"/>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schemeClr val="bg1"/>
                  </a:solidFill>
                </a:rPr>
                <a:t>Améliorer la qualité et l’utilisation </a:t>
              </a:r>
              <a:br>
                <a:rPr sz="1176" dirty="0">
                  <a:solidFill>
                    <a:schemeClr val="bg1"/>
                  </a:solidFill>
                </a:rPr>
              </a:br>
              <a:r>
                <a:rPr lang="fr-FR" sz="1176" b="1" dirty="0">
                  <a:solidFill>
                    <a:schemeClr val="bg1"/>
                  </a:solidFill>
                </a:rPr>
                <a:t>des données</a:t>
              </a:r>
            </a:p>
          </p:txBody>
        </p:sp>
        <p:sp>
          <p:nvSpPr>
            <p:cNvPr id="138" name="Rectangle 3"/>
            <p:cNvSpPr txBox="1">
              <a:spLocks/>
            </p:cNvSpPr>
            <p:nvPr/>
          </p:nvSpPr>
          <p:spPr bwMode="gray">
            <a:xfrm>
              <a:off x="2630846" y="4128516"/>
              <a:ext cx="6116739" cy="512964"/>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Analyse des goulots d’étranglement pour déterminer l’amélioration de qualité des données collectées et des systèmes de S-É pour suivre l’état actuel et la progression vers le contrôle et l’élimination du paludisme.</a:t>
              </a:r>
            </a:p>
          </p:txBody>
        </p:sp>
      </p:grpSp>
      <p:grpSp>
        <p:nvGrpSpPr>
          <p:cNvPr id="7" name="Group 6"/>
          <p:cNvGrpSpPr/>
          <p:nvPr/>
        </p:nvGrpSpPr>
        <p:grpSpPr>
          <a:xfrm>
            <a:off x="278717" y="4436034"/>
            <a:ext cx="8468617" cy="769985"/>
            <a:chOff x="278468" y="4829076"/>
            <a:chExt cx="8469117" cy="710922"/>
          </a:xfrm>
        </p:grpSpPr>
        <p:sp>
          <p:nvSpPr>
            <p:cNvPr id="135" name="TextBox 7"/>
            <p:cNvSpPr txBox="1">
              <a:spLocks/>
            </p:cNvSpPr>
            <p:nvPr>
              <p:custDataLst>
                <p:tags r:id="rId9"/>
              </p:custDataLst>
            </p:nvPr>
          </p:nvSpPr>
          <p:spPr bwMode="gray">
            <a:xfrm>
              <a:off x="278468" y="4829076"/>
              <a:ext cx="2216478" cy="710922"/>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Communications pour le changement comportemental</a:t>
              </a:r>
            </a:p>
          </p:txBody>
        </p:sp>
        <p:sp>
          <p:nvSpPr>
            <p:cNvPr id="136" name="Rectangle 3"/>
            <p:cNvSpPr txBox="1">
              <a:spLocks/>
            </p:cNvSpPr>
            <p:nvPr/>
          </p:nvSpPr>
          <p:spPr bwMode="gray">
            <a:xfrm>
              <a:off x="2630846" y="4856887"/>
              <a:ext cx="6116739" cy="501201"/>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Communications sur les messages clés aux parties prenantes et au grand public en vue de l’adoption des meilleurs pratiques de prévention de la maladie, traitement et prise en charge.</a:t>
              </a:r>
            </a:p>
          </p:txBody>
        </p:sp>
      </p:grpSp>
      <p:grpSp>
        <p:nvGrpSpPr>
          <p:cNvPr id="6" name="Group 5"/>
          <p:cNvGrpSpPr/>
          <p:nvPr/>
        </p:nvGrpSpPr>
        <p:grpSpPr>
          <a:xfrm>
            <a:off x="278717" y="5256644"/>
            <a:ext cx="8468617" cy="542280"/>
            <a:chOff x="278468" y="5585260"/>
            <a:chExt cx="8469117" cy="646293"/>
          </a:xfrm>
        </p:grpSpPr>
        <p:sp>
          <p:nvSpPr>
            <p:cNvPr id="133" name="TextBox 7"/>
            <p:cNvSpPr txBox="1">
              <a:spLocks/>
            </p:cNvSpPr>
            <p:nvPr>
              <p:custDataLst>
                <p:tags r:id="rId8"/>
              </p:custDataLst>
            </p:nvPr>
          </p:nvSpPr>
          <p:spPr bwMode="gray">
            <a:xfrm>
              <a:off x="278468" y="5585260"/>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Optimiser les prestations des technologies de la santé</a:t>
              </a:r>
            </a:p>
          </p:txBody>
        </p:sp>
        <p:sp>
          <p:nvSpPr>
            <p:cNvPr id="134" name="Rectangle 3"/>
            <p:cNvSpPr txBox="1">
              <a:spLocks/>
            </p:cNvSpPr>
            <p:nvPr/>
          </p:nvSpPr>
          <p:spPr bwMode="gray">
            <a:xfrm>
              <a:off x="2630846" y="5793032"/>
              <a:ext cx="6116739" cy="215654"/>
            </a:xfrm>
            <a:prstGeom prst="rect">
              <a:avLst/>
            </a:prstGeom>
          </p:spPr>
          <p:txBody>
            <a:bodyPr vert="horz" wrap="square" lIns="0" tIns="0" rIns="0" bIns="0" rtlCol="0">
              <a:sp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sz="1400">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Changements de prestation des outils aux populations affectées.</a:t>
              </a:r>
            </a:p>
          </p:txBody>
        </p:sp>
      </p:grpSp>
      <p:cxnSp>
        <p:nvCxnSpPr>
          <p:cNvPr id="126" name="Straight Connector 125"/>
          <p:cNvCxnSpPr>
            <a:cxnSpLocks/>
          </p:cNvCxnSpPr>
          <p:nvPr/>
        </p:nvCxnSpPr>
        <p:spPr bwMode="gray">
          <a:xfrm>
            <a:off x="2630961" y="1158689"/>
            <a:ext cx="61163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p:cNvCxnSpPr>
          <p:nvPr/>
        </p:nvCxnSpPr>
        <p:spPr bwMode="gray">
          <a:xfrm>
            <a:off x="2630961" y="179664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bwMode="gray">
          <a:xfrm>
            <a:off x="2630961" y="2612478"/>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p:cNvCxnSpPr>
          <p:nvPr/>
        </p:nvCxnSpPr>
        <p:spPr bwMode="gray">
          <a:xfrm>
            <a:off x="2630961" y="3119079"/>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bwMode="gray">
          <a:xfrm>
            <a:off x="2630961" y="3638870"/>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p:cNvCxnSpPr>
          <p:nvPr/>
        </p:nvCxnSpPr>
        <p:spPr bwMode="gray">
          <a:xfrm>
            <a:off x="2630961" y="4396276"/>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p:cNvCxnSpPr>
          <p:nvPr/>
        </p:nvCxnSpPr>
        <p:spPr bwMode="gray">
          <a:xfrm>
            <a:off x="2630961" y="524774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40" name="TextBox 4"/>
          <p:cNvSpPr txBox="1"/>
          <p:nvPr>
            <p:custDataLst>
              <p:tags r:id="rId4"/>
            </p:custDataLst>
          </p:nvPr>
        </p:nvSpPr>
        <p:spPr>
          <a:xfrm>
            <a:off x="166464" y="244200"/>
            <a:ext cx="448974" cy="448974"/>
          </a:xfrm>
          <a:prstGeom prst="ellipse">
            <a:avLst/>
          </a:prstGeom>
          <a:solidFill>
            <a:schemeClr val="accent2"/>
          </a:solidFill>
          <a:ln w="19050">
            <a:solidFill>
              <a:schemeClr val="bg1"/>
            </a:solidFill>
          </a:ln>
          <a:effectLst>
            <a:outerShdw blurRad="50800" dist="38100" dir="5400000" algn="t" rotWithShape="0">
              <a:prstClr val="black">
                <a:alpha val="40000"/>
              </a:prstClr>
            </a:outerShdw>
          </a:effectLst>
        </p:spPr>
        <p:txBody>
          <a:bodyPr vert="horz" wrap="none" lIns="3805" tIns="0" rIns="3805" bIns="0" rtlCol="0" anchor="ctr" anchorCtr="1">
            <a:noAutofit/>
          </a:bodyPr>
          <a:lstStyle>
            <a:defPPr>
              <a:defRPr lang="en-US"/>
            </a:defPPr>
            <a:lvl1pPr marL="0" lvl="0" indent="0" algn="ctr"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r>
              <a:rPr lang="fr-FR" sz="2254" dirty="0">
                <a:solidFill>
                  <a:prstClr val="white"/>
                </a:solidFill>
              </a:rPr>
              <a:t>C</a:t>
            </a:r>
          </a:p>
        </p:txBody>
      </p:sp>
      <p:grpSp>
        <p:nvGrpSpPr>
          <p:cNvPr id="37" name="Group 36"/>
          <p:cNvGrpSpPr>
            <a:grpSpLocks/>
          </p:cNvGrpSpPr>
          <p:nvPr/>
        </p:nvGrpSpPr>
        <p:grpSpPr>
          <a:xfrm>
            <a:off x="97145" y="251006"/>
            <a:ext cx="485565" cy="485565"/>
            <a:chOff x="724833" y="1360468"/>
            <a:chExt cx="646325" cy="646325"/>
          </a:xfrm>
          <a:effectLst>
            <a:outerShdw blurRad="50800" dist="38100" dir="5400000" algn="t" rotWithShape="0">
              <a:prstClr val="black">
                <a:alpha val="40000"/>
              </a:prstClr>
            </a:outerShdw>
          </a:effectLst>
        </p:grpSpPr>
        <p:sp>
          <p:nvSpPr>
            <p:cNvPr id="38" name="TextBox 9"/>
            <p:cNvSpPr txBox="1"/>
            <p:nvPr>
              <p:custDataLst>
                <p:tags r:id="rId6"/>
              </p:custDataLst>
            </p:nvPr>
          </p:nvSpPr>
          <p:spPr>
            <a:xfrm>
              <a:off x="724833" y="1360468"/>
              <a:ext cx="646325" cy="646325"/>
            </a:xfrm>
            <a:prstGeom prst="ellipse">
              <a:avLst/>
            </a:prstGeom>
            <a:solidFill>
              <a:schemeClr val="accent2"/>
            </a:solidFill>
            <a:ln w="19050">
              <a:solidFill>
                <a:schemeClr val="bg1"/>
              </a:solidFill>
            </a:ln>
          </p:spPr>
          <p:txBody>
            <a:bodyPr vert="horz" lIns="3809" tIns="0" rIns="3809" bIns="0" rtlCol="0" anchor="ctr" anchorCtr="1">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39302A"/>
                </a:buClr>
              </a:pPr>
              <a:endParaRPr lang="en-US" sz="1568" b="1" dirty="0">
                <a:solidFill>
                  <a:prstClr val="white"/>
                </a:solidFill>
              </a:endParaRPr>
            </a:p>
          </p:txBody>
        </p:sp>
        <p:sp>
          <p:nvSpPr>
            <p:cNvPr id="42" name="TextBox 5"/>
            <p:cNvSpPr txBox="1"/>
            <p:nvPr>
              <p:custDataLst>
                <p:tags r:id="rId7"/>
              </p:custDataLst>
            </p:nvPr>
          </p:nvSpPr>
          <p:spPr>
            <a:xfrm>
              <a:off x="829095" y="1470343"/>
              <a:ext cx="437801" cy="426575"/>
            </a:xfrm>
            <a:prstGeom prst="rightArrow">
              <a:avLst>
                <a:gd name="adj1" fmla="val 54000"/>
                <a:gd name="adj2" fmla="val 37678"/>
              </a:avLst>
            </a:prstGeom>
            <a:solidFill>
              <a:schemeClr val="bg1"/>
            </a:solidFill>
            <a:ln>
              <a:noFill/>
            </a:ln>
          </p:spPr>
          <p:txBody>
            <a:bodyPr vert="horz" lIns="76196" tIns="0" rIns="0" bIns="0" rtlCol="0" anchor="ctr"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endParaRPr lang="en-US" sz="1568" dirty="0">
                <a:solidFill>
                  <a:prstClr val="black"/>
                </a:solidFill>
              </a:endParaRPr>
            </a:p>
          </p:txBody>
        </p:sp>
      </p:grpSp>
      <p:grpSp>
        <p:nvGrpSpPr>
          <p:cNvPr id="43" name="Group 42"/>
          <p:cNvGrpSpPr/>
          <p:nvPr/>
        </p:nvGrpSpPr>
        <p:grpSpPr>
          <a:xfrm>
            <a:off x="278717" y="5862988"/>
            <a:ext cx="8468617" cy="393492"/>
            <a:chOff x="278468" y="5585260"/>
            <a:chExt cx="8469117" cy="646293"/>
          </a:xfrm>
        </p:grpSpPr>
        <p:sp>
          <p:nvSpPr>
            <p:cNvPr id="44" name="TextBox 7"/>
            <p:cNvSpPr txBox="1">
              <a:spLocks/>
            </p:cNvSpPr>
            <p:nvPr>
              <p:custDataLst>
                <p:tags r:id="rId5"/>
              </p:custDataLst>
            </p:nvPr>
          </p:nvSpPr>
          <p:spPr bwMode="gray">
            <a:xfrm>
              <a:off x="278468" y="5585260"/>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Encourager la transparence</a:t>
              </a:r>
            </a:p>
          </p:txBody>
        </p:sp>
        <p:sp>
          <p:nvSpPr>
            <p:cNvPr id="45" name="Rectangle 3"/>
            <p:cNvSpPr txBox="1">
              <a:spLocks/>
            </p:cNvSpPr>
            <p:nvPr/>
          </p:nvSpPr>
          <p:spPr bwMode="gray">
            <a:xfrm>
              <a:off x="2630846" y="5793031"/>
              <a:ext cx="6116739" cy="297197"/>
            </a:xfrm>
            <a:prstGeom prst="rect">
              <a:avLst/>
            </a:prstGeom>
            <a:noFill/>
          </p:spPr>
          <p:txBody>
            <a:bodyPr vert="horz" wrap="square" lIns="0" tIns="0" rIns="0" bIns="0" rtlCol="0">
              <a:sp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sz="1400">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Partage de la carte de score avec les partenaires multisectoriels. </a:t>
              </a:r>
            </a:p>
          </p:txBody>
        </p:sp>
      </p:grpSp>
      <p:cxnSp>
        <p:nvCxnSpPr>
          <p:cNvPr id="46" name="Straight Connector 45"/>
          <p:cNvCxnSpPr>
            <a:cxnSpLocks/>
          </p:cNvCxnSpPr>
          <p:nvPr/>
        </p:nvCxnSpPr>
        <p:spPr bwMode="gray">
          <a:xfrm>
            <a:off x="2630961" y="585635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58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447704"/>
          </a:xfrm>
        </p:spPr>
        <p:txBody>
          <a:bodyPr/>
          <a:lstStyle/>
          <a:p>
            <a:pPr algn="ct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35224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DFD7C837-8E9A-454A-9226-3BAA65143ABB}"/>
              </a:ext>
            </a:extLst>
          </p:cNvPr>
          <p:cNvSpPr txBox="1"/>
          <p:nvPr/>
        </p:nvSpPr>
        <p:spPr>
          <a:xfrm>
            <a:off x="1330960" y="3953406"/>
            <a:ext cx="6785961" cy="1384995"/>
          </a:xfrm>
          <a:prstGeom prst="rect">
            <a:avLst/>
          </a:prstGeom>
          <a:noFill/>
        </p:spPr>
        <p:txBody>
          <a:bodyPr wrap="square" rtlCol="0">
            <a:spAutoFit/>
          </a:bodyPr>
          <a:lstStyle/>
          <a:p>
            <a:pPr algn="ctr"/>
            <a:r>
              <a:rPr lang="fr-FR" sz="2800" dirty="0">
                <a:effectLst/>
                <a:latin typeface="+mj-lt"/>
                <a:ea typeface="Calibri" panose="020F0502020204030204" pitchFamily="34" charset="0"/>
              </a:rPr>
              <a:t>Comment intégrer la revue de l’outil carte de score dans les mécanismes de redevabilité existants</a:t>
            </a:r>
            <a:endParaRPr lang="fr-FR" sz="2800" dirty="0">
              <a:latin typeface="+mj-lt"/>
            </a:endParaRPr>
          </a:p>
        </p:txBody>
      </p:sp>
      <p:pic>
        <p:nvPicPr>
          <p:cNvPr id="12" name="Picture 11">
            <a:extLst>
              <a:ext uri="{FF2B5EF4-FFF2-40B4-BE49-F238E27FC236}">
                <a16:creationId xmlns:a16="http://schemas.microsoft.com/office/drawing/2014/main" id="{3178AA8E-B1FD-449C-A75A-C1B49B062D60}"/>
              </a:ext>
            </a:extLst>
          </p:cNvPr>
          <p:cNvPicPr>
            <a:picLocks noChangeAspect="1"/>
          </p:cNvPicPr>
          <p:nvPr/>
        </p:nvPicPr>
        <p:blipFill>
          <a:blip r:embed="rId3"/>
          <a:stretch>
            <a:fillRect/>
          </a:stretch>
        </p:blipFill>
        <p:spPr>
          <a:xfrm>
            <a:off x="3049343" y="769225"/>
            <a:ext cx="3011685" cy="3036071"/>
          </a:xfrm>
          <a:prstGeom prst="rect">
            <a:avLst/>
          </a:prstGeom>
        </p:spPr>
      </p:pic>
    </p:spTree>
    <p:extLst>
      <p:ext uri="{BB962C8B-B14F-4D97-AF65-F5344CB8AC3E}">
        <p14:creationId xmlns:p14="http://schemas.microsoft.com/office/powerpoint/2010/main" val="4232284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B5D52972-7541-43F5-A57D-0BC5C642342E}"/>
              </a:ext>
            </a:extLst>
          </p:cNvPr>
          <p:cNvSpPr txBox="1"/>
          <p:nvPr/>
        </p:nvSpPr>
        <p:spPr>
          <a:xfrm>
            <a:off x="1056640" y="180010"/>
            <a:ext cx="6777778" cy="646331"/>
          </a:xfrm>
          <a:prstGeom prst="rect">
            <a:avLst/>
          </a:prstGeom>
          <a:noFill/>
        </p:spPr>
        <p:txBody>
          <a:bodyPr wrap="square" rtlCol="0">
            <a:spAutoFit/>
          </a:bodyPr>
          <a:lstStyle/>
          <a:p>
            <a:r>
              <a:rPr lang="fr-FR" sz="1800" dirty="0">
                <a:effectLst/>
                <a:latin typeface="+mj-lt"/>
                <a:ea typeface="Calibri" panose="020F0502020204030204" pitchFamily="34" charset="0"/>
              </a:rPr>
              <a:t>Comment intégrer la revue de l’outil carte de score dans les mécanismes de redevabilité existants</a:t>
            </a:r>
            <a:endParaRPr lang="fr-FR" dirty="0">
              <a:latin typeface="+mj-lt"/>
            </a:endParaRPr>
          </a:p>
        </p:txBody>
      </p:sp>
      <p:pic>
        <p:nvPicPr>
          <p:cNvPr id="4" name="Online Media 3" title="Comment intégrer la revue de l’outil carte de score dans les mécanismes de redevabilité existants">
            <a:hlinkClick r:id="" action="ppaction://media"/>
            <a:extLst>
              <a:ext uri="{FF2B5EF4-FFF2-40B4-BE49-F238E27FC236}">
                <a16:creationId xmlns:a16="http://schemas.microsoft.com/office/drawing/2014/main" id="{E8C3CC13-C972-4A01-91AA-2EFAB315A26A}"/>
              </a:ext>
            </a:extLst>
          </p:cNvPr>
          <p:cNvPicPr>
            <a:picLocks noRot="1" noChangeAspect="1"/>
          </p:cNvPicPr>
          <p:nvPr>
            <a:videoFile r:link="rId1"/>
          </p:nvPr>
        </p:nvPicPr>
        <p:blipFill>
          <a:blip r:embed="rId4"/>
          <a:stretch>
            <a:fillRect/>
          </a:stretch>
        </p:blipFill>
        <p:spPr>
          <a:xfrm>
            <a:off x="733659" y="894343"/>
            <a:ext cx="7423739" cy="5369297"/>
          </a:xfrm>
          <a:prstGeom prst="rect">
            <a:avLst/>
          </a:prstGeom>
        </p:spPr>
      </p:pic>
      <p:sp>
        <p:nvSpPr>
          <p:cNvPr id="6" name="TextBox 5">
            <a:extLst>
              <a:ext uri="{FF2B5EF4-FFF2-40B4-BE49-F238E27FC236}">
                <a16:creationId xmlns:a16="http://schemas.microsoft.com/office/drawing/2014/main" id="{14E2B3D7-BF5D-4219-934F-554392C76769}"/>
              </a:ext>
            </a:extLst>
          </p:cNvPr>
          <p:cNvSpPr txBox="1"/>
          <p:nvPr/>
        </p:nvSpPr>
        <p:spPr>
          <a:xfrm>
            <a:off x="285751" y="6407457"/>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210091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570588"/>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591654"/>
            <a:ext cx="8513366" cy="844590"/>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Les cartes de score renforcent l’action et la redevabilité</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243058"/>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699097"/>
            <a:ext cx="7865400" cy="590098"/>
          </a:xfrm>
        </p:spPr>
        <p:txBody>
          <a:bodyPr/>
          <a:lstStyle/>
          <a:p>
            <a:pPr>
              <a:lnSpc>
                <a:spcPts val="2352"/>
              </a:lnSpc>
              <a:spcAft>
                <a:spcPts val="588"/>
              </a:spcAft>
            </a:pPr>
            <a:r>
              <a:rPr lang="fr-FR" sz="1764" dirty="0">
                <a:solidFill>
                  <a:schemeClr val="bg1"/>
                </a:solidFill>
              </a:rPr>
              <a:t>L'intégration des cartes de score dans les processus nationaux existants facilite l’utilisation et améliore la pérennité.</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478623"/>
            <a:ext cx="7865400" cy="343703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1764"/>
              </a:spcAft>
            </a:pPr>
            <a:r>
              <a:rPr lang="fr-FR" sz="1764" dirty="0">
                <a:solidFill>
                  <a:schemeClr val="bg2">
                    <a:lumMod val="10000"/>
                  </a:schemeClr>
                </a:solidFill>
              </a:rPr>
              <a:t>La carte de score vise à faciliter et renforcer les mécanismes de gestion existants, tels que les rencontres</a:t>
            </a:r>
            <a:r>
              <a:rPr lang="fr-FR" sz="1764" dirty="0"/>
              <a:t> ministérielles, du programme ou des partenaires de la mise en œuvre </a:t>
            </a:r>
            <a:r>
              <a:rPr lang="fr-FR" sz="1764" dirty="0">
                <a:solidFill>
                  <a:schemeClr val="bg2">
                    <a:lumMod val="10000"/>
                  </a:schemeClr>
                </a:solidFill>
              </a:rPr>
              <a:t>et les initiatives d’engagement communautaire.</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La carte de score aide à </a:t>
            </a:r>
            <a:r>
              <a:rPr lang="fr-FR" sz="1764" b="1" dirty="0">
                <a:solidFill>
                  <a:schemeClr val="accent3"/>
                </a:solidFill>
              </a:rPr>
              <a:t>attirer l’attention des dirigeants administratifs et politiques </a:t>
            </a:r>
            <a:r>
              <a:rPr lang="fr-FR" sz="1764" dirty="0">
                <a:solidFill>
                  <a:schemeClr val="bg2">
                    <a:lumMod val="10000"/>
                  </a:schemeClr>
                </a:solidFill>
              </a:rPr>
              <a:t>sur les priorités à considérer.</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 suivi d’action intégré offre un moyen de </a:t>
            </a:r>
            <a:r>
              <a:rPr lang="fr-FR" sz="1764" b="1" dirty="0">
                <a:solidFill>
                  <a:schemeClr val="accent3"/>
                </a:solidFill>
              </a:rPr>
              <a:t>documenter et de suivre l’action</a:t>
            </a:r>
            <a:r>
              <a:rPr lang="fr-FR" sz="1764" dirty="0">
                <a:solidFill>
                  <a:schemeClr val="bg2">
                    <a:lumMod val="10000"/>
                  </a:schemeClr>
                </a:solidFill>
              </a:rPr>
              <a:t> et la résolution de ces goulots d’étranglement et autres difficultés.</a:t>
            </a:r>
          </a:p>
          <a:p>
            <a:pPr marL="336042" lvl="1" indent="-336042">
              <a:lnSpc>
                <a:spcPts val="2352"/>
              </a:lnSpc>
              <a:spcAft>
                <a:spcPts val="588"/>
              </a:spcAft>
            </a:pPr>
            <a:r>
              <a:rPr lang="fr-FR" sz="1764" dirty="0">
                <a:solidFill>
                  <a:schemeClr val="bg2">
                    <a:lumMod val="10000"/>
                  </a:schemeClr>
                </a:solidFill>
              </a:rPr>
              <a:t>La carte de score </a:t>
            </a:r>
            <a:r>
              <a:rPr lang="fr-FR" sz="1764" b="1" dirty="0">
                <a:solidFill>
                  <a:schemeClr val="accent3"/>
                </a:solidFill>
              </a:rPr>
              <a:t>renforce aussi la coordination</a:t>
            </a:r>
            <a:r>
              <a:rPr lang="fr-FR" sz="1764" dirty="0">
                <a:solidFill>
                  <a:schemeClr val="bg2">
                    <a:lumMod val="10000"/>
                  </a:schemeClr>
                </a:solidFill>
              </a:rPr>
              <a:t> en procurant un outil commun de suivi des interventions.</a:t>
            </a:r>
            <a:endParaRPr lang="en-US" sz="1764" dirty="0">
              <a:solidFill>
                <a:schemeClr val="bg2">
                  <a:lumMod val="10000"/>
                </a:schemeClr>
              </a:solidFill>
            </a:endParaRPr>
          </a:p>
        </p:txBody>
      </p:sp>
    </p:spTree>
    <p:extLst>
      <p:ext uri="{BB962C8B-B14F-4D97-AF65-F5344CB8AC3E}">
        <p14:creationId xmlns:p14="http://schemas.microsoft.com/office/powerpoint/2010/main" val="2668001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Comment intégrer les cartes de score dans les mécanismes de redevabilité existants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269431"/>
            <a:ext cx="7865400" cy="226223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lnSpc>
                <a:spcPts val="2352"/>
              </a:lnSpc>
              <a:spcAft>
                <a:spcPts val="2940"/>
              </a:spcAft>
              <a:buFont typeface="Arial" panose="020B0604020202020204" pitchFamily="34" charset="0"/>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intervenants clés </a:t>
            </a:r>
            <a:r>
              <a:rPr lang="fr-FR" sz="1764" dirty="0">
                <a:solidFill>
                  <a:schemeClr val="bg2">
                    <a:lumMod val="10000"/>
                  </a:schemeClr>
                </a:solidFill>
              </a:rPr>
              <a:t>à engager dans la revue des cartes </a:t>
            </a:r>
          </a:p>
          <a:p>
            <a:pPr marL="336042" indent="-336042">
              <a:lnSpc>
                <a:spcPts val="2352"/>
              </a:lnSpc>
              <a:spcAft>
                <a:spcPts val="2940"/>
              </a:spcAft>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principaux forums de redevabilité</a:t>
            </a:r>
            <a:r>
              <a:rPr lang="fr-FR" sz="1764" dirty="0"/>
              <a:t> </a:t>
            </a:r>
            <a:r>
              <a:rPr lang="fr-FR" sz="1764" dirty="0">
                <a:solidFill>
                  <a:schemeClr val="bg2">
                    <a:lumMod val="10000"/>
                  </a:schemeClr>
                </a:solidFill>
              </a:rPr>
              <a:t>où la carte de score peut être intégrée pour revue et action</a:t>
            </a:r>
          </a:p>
          <a:p>
            <a:pPr marL="336042" indent="-336042">
              <a:lnSpc>
                <a:spcPts val="2352"/>
              </a:lnSpc>
              <a:spcAft>
                <a:spcPts val="2940"/>
              </a:spcAft>
              <a:buAutoNum type="arabicPeriod"/>
            </a:pPr>
            <a:r>
              <a:rPr lang="fr-FR" sz="1764" dirty="0">
                <a:solidFill>
                  <a:schemeClr val="bg2">
                    <a:lumMod val="10000"/>
                  </a:schemeClr>
                </a:solidFill>
              </a:rPr>
              <a:t>Définir le</a:t>
            </a:r>
            <a:r>
              <a:rPr lang="fr-FR" sz="1764" dirty="0"/>
              <a:t> </a:t>
            </a:r>
            <a:r>
              <a:rPr lang="fr-FR" sz="1764" b="1" dirty="0">
                <a:solidFill>
                  <a:schemeClr val="accent3"/>
                </a:solidFill>
              </a:rPr>
              <a:t>processus trimestriel </a:t>
            </a:r>
            <a:r>
              <a:rPr lang="fr-FR" sz="1764" dirty="0">
                <a:solidFill>
                  <a:schemeClr val="bg2">
                    <a:lumMod val="10000"/>
                  </a:schemeClr>
                </a:solidFill>
              </a:rPr>
              <a:t>de chargement des données, d’analyse de la carte de score et de documentation et suivi des actions </a:t>
            </a:r>
            <a:endParaRPr lang="en-US" sz="1764" dirty="0">
              <a:solidFill>
                <a:schemeClr val="bg2">
                  <a:lumMod val="10000"/>
                </a:schemeClr>
              </a:solidFill>
            </a:endParaRPr>
          </a:p>
        </p:txBody>
      </p:sp>
    </p:spTree>
    <p:extLst>
      <p:ext uri="{BB962C8B-B14F-4D97-AF65-F5344CB8AC3E}">
        <p14:creationId xmlns:p14="http://schemas.microsoft.com/office/powerpoint/2010/main" val="3852873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Avec qui faut-il partager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1. Identifier les intervenants clés  </a:t>
            </a:r>
          </a:p>
        </p:txBody>
      </p:sp>
      <p:grpSp>
        <p:nvGrpSpPr>
          <p:cNvPr id="4" name="Group 3">
            <a:extLst>
              <a:ext uri="{FF2B5EF4-FFF2-40B4-BE49-F238E27FC236}">
                <a16:creationId xmlns:a16="http://schemas.microsoft.com/office/drawing/2014/main" id="{8E9AED16-60DB-F84A-882E-AB98EB6B7C04}"/>
              </a:ext>
            </a:extLst>
          </p:cNvPr>
          <p:cNvGrpSpPr/>
          <p:nvPr/>
        </p:nvGrpSpPr>
        <p:grpSpPr>
          <a:xfrm>
            <a:off x="436440" y="1258902"/>
            <a:ext cx="8354305" cy="4930483"/>
            <a:chOff x="747586" y="1088404"/>
            <a:chExt cx="7535322" cy="5030927"/>
          </a:xfrm>
        </p:grpSpPr>
        <p:sp>
          <p:nvSpPr>
            <p:cNvPr id="10" name="Rectangle 32">
              <a:extLst>
                <a:ext uri="{FF2B5EF4-FFF2-40B4-BE49-F238E27FC236}">
                  <a16:creationId xmlns:a16="http://schemas.microsoft.com/office/drawing/2014/main" id="{1531C194-23FE-C94E-B977-8C87D071CC6D}"/>
                </a:ext>
              </a:extLst>
            </p:cNvPr>
            <p:cNvSpPr>
              <a:spLocks noChangeArrowheads="1"/>
            </p:cNvSpPr>
            <p:nvPr/>
          </p:nvSpPr>
          <p:spPr bwMode="gray">
            <a:xfrm>
              <a:off x="2510757" y="1088404"/>
              <a:ext cx="5169920" cy="24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342900" indent="-342900" defTabSz="895350">
                <a:defRPr sz="1600">
                  <a:solidFill>
                    <a:schemeClr val="tx1"/>
                  </a:solidFill>
                  <a:latin typeface="Arial" charset="0"/>
                </a:defRPr>
              </a:lvl1pPr>
              <a:lvl2pPr marL="728663" indent="-280988" defTabSz="895350">
                <a:defRPr sz="1600">
                  <a:solidFill>
                    <a:schemeClr val="tx1"/>
                  </a:solidFill>
                  <a:latin typeface="Arial" charset="0"/>
                </a:defRPr>
              </a:lvl2pPr>
              <a:lvl3pPr marL="1120775" indent="-225425" defTabSz="895350">
                <a:buSzPct val="120000"/>
                <a:buChar char="–"/>
                <a:defRPr sz="1600">
                  <a:solidFill>
                    <a:schemeClr val="tx1"/>
                  </a:solidFill>
                  <a:latin typeface="Arial" charset="0"/>
                </a:defRPr>
              </a:lvl3pPr>
              <a:lvl4pPr marL="1568450" indent="-223838" defTabSz="895350">
                <a:buSzPct val="120000"/>
                <a:buChar char="▫"/>
                <a:defRPr sz="1600">
                  <a:solidFill>
                    <a:schemeClr val="tx1"/>
                  </a:solidFill>
                  <a:latin typeface="Arial" charset="0"/>
                </a:defRPr>
              </a:lvl4pPr>
              <a:lvl5pPr marL="2016125" indent="-223838" defTabSz="895350">
                <a:buSzPct val="89000"/>
                <a:buChar char="-"/>
                <a:defRPr sz="1600">
                  <a:solidFill>
                    <a:schemeClr val="tx1"/>
                  </a:solidFill>
                  <a:latin typeface="Arial" charset="0"/>
                </a:defRPr>
              </a:lvl5pPr>
              <a:lvl6pPr marL="24733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305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3877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449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342864" indent="-342864" defTabSz="895255">
                <a:buClr>
                  <a:srgbClr val="002960"/>
                </a:buClr>
                <a:defRPr/>
              </a:pPr>
              <a:r>
                <a:rPr lang="fr-FR" sz="1598" b="1" dirty="0">
                  <a:cs typeface="Arial" charset="0"/>
                </a:rPr>
                <a:t>Responsabilités générales</a:t>
              </a:r>
            </a:p>
          </p:txBody>
        </p:sp>
        <p:sp>
          <p:nvSpPr>
            <p:cNvPr id="11" name="Line 4">
              <a:extLst>
                <a:ext uri="{FF2B5EF4-FFF2-40B4-BE49-F238E27FC236}">
                  <a16:creationId xmlns:a16="http://schemas.microsoft.com/office/drawing/2014/main" id="{34C5DC76-A138-724C-AC9E-057562B84E51}"/>
                </a:ext>
              </a:extLst>
            </p:cNvPr>
            <p:cNvSpPr>
              <a:spLocks noChangeShapeType="1"/>
            </p:cNvSpPr>
            <p:nvPr/>
          </p:nvSpPr>
          <p:spPr bwMode="gray">
            <a:xfrm>
              <a:off x="2510757" y="1447775"/>
              <a:ext cx="516992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defTabSz="914303">
                <a:buClr>
                  <a:srgbClr val="002960"/>
                </a:buClr>
                <a:defRPr/>
              </a:pPr>
              <a:endParaRPr lang="en-US" sz="1800"/>
            </a:p>
          </p:txBody>
        </p:sp>
        <p:sp>
          <p:nvSpPr>
            <p:cNvPr id="12" name="Line 23">
              <a:extLst>
                <a:ext uri="{FF2B5EF4-FFF2-40B4-BE49-F238E27FC236}">
                  <a16:creationId xmlns:a16="http://schemas.microsoft.com/office/drawing/2014/main" id="{0A7766CF-FECF-5447-8692-DFC26C4AADB4}"/>
                </a:ext>
              </a:extLst>
            </p:cNvPr>
            <p:cNvSpPr>
              <a:spLocks noChangeShapeType="1"/>
            </p:cNvSpPr>
            <p:nvPr/>
          </p:nvSpPr>
          <p:spPr bwMode="gray">
            <a:xfrm>
              <a:off x="2510757" y="3328549"/>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a:p>
          </p:txBody>
        </p:sp>
        <p:sp>
          <p:nvSpPr>
            <p:cNvPr id="13" name="Line 24">
              <a:extLst>
                <a:ext uri="{FF2B5EF4-FFF2-40B4-BE49-F238E27FC236}">
                  <a16:creationId xmlns:a16="http://schemas.microsoft.com/office/drawing/2014/main" id="{F0CEC73B-A91D-9547-A798-68CEBC6ECD5C}"/>
                </a:ext>
              </a:extLst>
            </p:cNvPr>
            <p:cNvSpPr>
              <a:spLocks noChangeShapeType="1"/>
            </p:cNvSpPr>
            <p:nvPr/>
          </p:nvSpPr>
          <p:spPr bwMode="gray">
            <a:xfrm>
              <a:off x="2467447" y="4564734"/>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dirty="0"/>
            </a:p>
          </p:txBody>
        </p:sp>
        <p:sp>
          <p:nvSpPr>
            <p:cNvPr id="14" name="Line 23">
              <a:extLst>
                <a:ext uri="{FF2B5EF4-FFF2-40B4-BE49-F238E27FC236}">
                  <a16:creationId xmlns:a16="http://schemas.microsoft.com/office/drawing/2014/main" id="{A309D38F-3815-A44F-83A5-1EF73B0A9D4B}"/>
                </a:ext>
              </a:extLst>
            </p:cNvPr>
            <p:cNvSpPr>
              <a:spLocks noChangeShapeType="1"/>
            </p:cNvSpPr>
            <p:nvPr/>
          </p:nvSpPr>
          <p:spPr bwMode="gray">
            <a:xfrm>
              <a:off x="2510757" y="2277761"/>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a:p>
          </p:txBody>
        </p:sp>
        <p:sp>
          <p:nvSpPr>
            <p:cNvPr id="18" name="Rectangle 2">
              <a:extLst>
                <a:ext uri="{FF2B5EF4-FFF2-40B4-BE49-F238E27FC236}">
                  <a16:creationId xmlns:a16="http://schemas.microsoft.com/office/drawing/2014/main" id="{B37F047B-09D8-684B-A7E4-B39A4228F7A2}"/>
                </a:ext>
              </a:extLst>
            </p:cNvPr>
            <p:cNvSpPr txBox="1"/>
            <p:nvPr/>
          </p:nvSpPr>
          <p:spPr>
            <a:xfrm>
              <a:off x="2510758" y="1510941"/>
              <a:ext cx="5427775" cy="752730"/>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Transparence des performances</a:t>
              </a:r>
            </a:p>
            <a:p>
              <a:pPr marL="287307" lvl="1" indent="-285720" defTabSz="895255">
                <a:buClr>
                  <a:srgbClr val="002960"/>
                </a:buClr>
                <a:buFont typeface="Arial" panose="020B0604020202020204" pitchFamily="34" charset="0"/>
                <a:buChar char="•"/>
                <a:defRPr/>
              </a:pPr>
              <a:r>
                <a:rPr lang="fr-FR" sz="1598" dirty="0">
                  <a:latin typeface="Arial"/>
                </a:rPr>
                <a:t>User de leur pouvoir politique et ressources pour améliorer la santé là où cela importe le plus</a:t>
              </a:r>
            </a:p>
          </p:txBody>
        </p:sp>
        <p:sp>
          <p:nvSpPr>
            <p:cNvPr id="19" name="Rectangle 6">
              <a:extLst>
                <a:ext uri="{FF2B5EF4-FFF2-40B4-BE49-F238E27FC236}">
                  <a16:creationId xmlns:a16="http://schemas.microsoft.com/office/drawing/2014/main" id="{B72C8B02-D3F2-AD49-BB6C-8BEB9771F9F0}"/>
                </a:ext>
              </a:extLst>
            </p:cNvPr>
            <p:cNvSpPr txBox="1"/>
            <p:nvPr/>
          </p:nvSpPr>
          <p:spPr>
            <a:xfrm>
              <a:off x="2491727" y="2303829"/>
              <a:ext cx="5791181" cy="1003865"/>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Identifier les principales insuffisances des programmes</a:t>
              </a:r>
            </a:p>
            <a:p>
              <a:pPr marL="287307" lvl="1" indent="-285720" defTabSz="895255">
                <a:buClr>
                  <a:srgbClr val="002960"/>
                </a:buClr>
                <a:buFont typeface="Arial" panose="020B0604020202020204" pitchFamily="34" charset="0"/>
                <a:buChar char="•"/>
                <a:defRPr/>
              </a:pPr>
              <a:r>
                <a:rPr lang="fr-FR" sz="1598" dirty="0">
                  <a:latin typeface="Arial"/>
                </a:rPr>
                <a:t>Changer les politiques au profit de l’amélioration </a:t>
              </a:r>
            </a:p>
            <a:p>
              <a:pPr marL="287307" lvl="1" indent="-285720" defTabSz="895255">
                <a:buClr>
                  <a:srgbClr val="002960"/>
                </a:buClr>
                <a:buFont typeface="Arial" panose="020B0604020202020204" pitchFamily="34" charset="0"/>
                <a:buChar char="•"/>
                <a:defRPr/>
              </a:pPr>
              <a:r>
                <a:rPr lang="fr-FR" sz="1598" dirty="0">
                  <a:latin typeface="Arial"/>
                </a:rPr>
                <a:t>Réaffecter les ressources pour résoudre les problèmes de financement</a:t>
              </a:r>
            </a:p>
          </p:txBody>
        </p:sp>
        <p:sp>
          <p:nvSpPr>
            <p:cNvPr id="22" name="Rectangle 10">
              <a:extLst>
                <a:ext uri="{FF2B5EF4-FFF2-40B4-BE49-F238E27FC236}">
                  <a16:creationId xmlns:a16="http://schemas.microsoft.com/office/drawing/2014/main" id="{45263246-BE61-5C41-9A54-BA58354F3D60}"/>
                </a:ext>
              </a:extLst>
            </p:cNvPr>
            <p:cNvSpPr txBox="1"/>
            <p:nvPr/>
          </p:nvSpPr>
          <p:spPr>
            <a:xfrm>
              <a:off x="2467447" y="3314092"/>
              <a:ext cx="5815461" cy="1003641"/>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Avec les programmes du </a:t>
              </a:r>
              <a:r>
                <a:rPr lang="fr-FR" sz="1598" dirty="0" err="1">
                  <a:latin typeface="Arial"/>
                </a:rPr>
                <a:t>MdS</a:t>
              </a:r>
              <a:r>
                <a:rPr lang="fr-FR" sz="1598" dirty="0">
                  <a:latin typeface="Arial"/>
                </a:rPr>
                <a:t>, identifier et fournir les ressources financières et/ou humaines (par ex., assistance technique) dont les programmes ont besoin</a:t>
              </a:r>
            </a:p>
            <a:p>
              <a:pPr marL="287307" lvl="1" indent="-285720" defTabSz="895255">
                <a:buClr>
                  <a:srgbClr val="002960"/>
                </a:buClr>
                <a:buFont typeface="Arial" panose="020B0604020202020204" pitchFamily="34" charset="0"/>
                <a:buChar char="•"/>
                <a:defRPr/>
              </a:pPr>
              <a:r>
                <a:rPr lang="fr-FR" sz="1598" dirty="0">
                  <a:latin typeface="Arial"/>
                </a:rPr>
                <a:t>Engager la communauté concernant certains goulots d’étranglement</a:t>
              </a:r>
            </a:p>
          </p:txBody>
        </p:sp>
        <p:sp>
          <p:nvSpPr>
            <p:cNvPr id="23" name="Rectangle 14">
              <a:extLst>
                <a:ext uri="{FF2B5EF4-FFF2-40B4-BE49-F238E27FC236}">
                  <a16:creationId xmlns:a16="http://schemas.microsoft.com/office/drawing/2014/main" id="{22C0F729-86C0-B14E-BF17-9AADBFAE1F30}"/>
                </a:ext>
              </a:extLst>
            </p:cNvPr>
            <p:cNvSpPr txBox="1"/>
            <p:nvPr/>
          </p:nvSpPr>
          <p:spPr>
            <a:xfrm>
              <a:off x="2467447" y="4592525"/>
              <a:ext cx="5169921" cy="752898"/>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Faciliter la mise en œuvre</a:t>
              </a:r>
            </a:p>
            <a:p>
              <a:pPr marL="287307" lvl="1" indent="-285720" defTabSz="895255">
                <a:buClr>
                  <a:srgbClr val="002960"/>
                </a:buClr>
                <a:buFont typeface="Arial" panose="020B0604020202020204" pitchFamily="34" charset="0"/>
                <a:buChar char="•"/>
                <a:defRPr/>
              </a:pPr>
              <a:r>
                <a:rPr lang="fr-FR" sz="1598" dirty="0">
                  <a:latin typeface="Arial"/>
                </a:rPr>
                <a:t>Étalonner les performances, validation des données</a:t>
              </a:r>
            </a:p>
            <a:p>
              <a:pPr marL="287307" lvl="1" indent="-285720" defTabSz="895255">
                <a:buClr>
                  <a:srgbClr val="002960"/>
                </a:buClr>
                <a:buFont typeface="Arial" panose="020B0604020202020204" pitchFamily="34" charset="0"/>
                <a:buChar char="•"/>
                <a:defRPr/>
              </a:pPr>
              <a:r>
                <a:rPr lang="fr-FR" sz="1598" dirty="0">
                  <a:latin typeface="Arial"/>
                </a:rPr>
                <a:t>Feedback sur l’efficacité de la mise en œuvre</a:t>
              </a:r>
            </a:p>
          </p:txBody>
        </p:sp>
        <p:sp>
          <p:nvSpPr>
            <p:cNvPr id="24" name="Line 24">
              <a:extLst>
                <a:ext uri="{FF2B5EF4-FFF2-40B4-BE49-F238E27FC236}">
                  <a16:creationId xmlns:a16="http://schemas.microsoft.com/office/drawing/2014/main" id="{73745705-9740-D343-8CA7-B5C9E5B73E9D}"/>
                </a:ext>
              </a:extLst>
            </p:cNvPr>
            <p:cNvSpPr>
              <a:spLocks noChangeShapeType="1"/>
            </p:cNvSpPr>
            <p:nvPr/>
          </p:nvSpPr>
          <p:spPr bwMode="gray">
            <a:xfrm>
              <a:off x="2491731" y="5362179"/>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dirty="0"/>
            </a:p>
          </p:txBody>
        </p:sp>
        <p:grpSp>
          <p:nvGrpSpPr>
            <p:cNvPr id="25" name="Group 24">
              <a:extLst>
                <a:ext uri="{FF2B5EF4-FFF2-40B4-BE49-F238E27FC236}">
                  <a16:creationId xmlns:a16="http://schemas.microsoft.com/office/drawing/2014/main" id="{7A132F30-DB43-4640-B921-1A574273FF14}"/>
                </a:ext>
              </a:extLst>
            </p:cNvPr>
            <p:cNvGrpSpPr/>
            <p:nvPr/>
          </p:nvGrpSpPr>
          <p:grpSpPr>
            <a:xfrm>
              <a:off x="747586" y="1364173"/>
              <a:ext cx="1543897" cy="4726746"/>
              <a:chOff x="1096686" y="1398807"/>
              <a:chExt cx="1513252" cy="4632923"/>
            </a:xfrm>
          </p:grpSpPr>
          <p:sp>
            <p:nvSpPr>
              <p:cNvPr id="26" name="Rectangle 32">
                <a:extLst>
                  <a:ext uri="{FF2B5EF4-FFF2-40B4-BE49-F238E27FC236}">
                    <a16:creationId xmlns:a16="http://schemas.microsoft.com/office/drawing/2014/main" id="{A8BC18F5-59E8-D940-B730-F6356768B641}"/>
                  </a:ext>
                </a:extLst>
              </p:cNvPr>
              <p:cNvSpPr>
                <a:spLocks noChangeArrowheads="1"/>
              </p:cNvSpPr>
              <p:nvPr/>
            </p:nvSpPr>
            <p:spPr bwMode="gray">
              <a:xfrm>
                <a:off x="1106971" y="1398807"/>
                <a:ext cx="1465262"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27" name="Rectangle 32">
                <a:extLst>
                  <a:ext uri="{FF2B5EF4-FFF2-40B4-BE49-F238E27FC236}">
                    <a16:creationId xmlns:a16="http://schemas.microsoft.com/office/drawing/2014/main" id="{43149943-3F8D-4F4C-9856-C770850FFB60}"/>
                  </a:ext>
                </a:extLst>
              </p:cNvPr>
              <p:cNvSpPr>
                <a:spLocks noChangeArrowheads="1"/>
              </p:cNvSpPr>
              <p:nvPr/>
            </p:nvSpPr>
            <p:spPr bwMode="gray">
              <a:xfrm>
                <a:off x="1216114" y="1596772"/>
                <a:ext cx="1322387" cy="49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Dirigeants politiques</a:t>
                </a:r>
              </a:p>
            </p:txBody>
          </p:sp>
          <p:sp>
            <p:nvSpPr>
              <p:cNvPr id="28" name="Rectangle 32">
                <a:extLst>
                  <a:ext uri="{FF2B5EF4-FFF2-40B4-BE49-F238E27FC236}">
                    <a16:creationId xmlns:a16="http://schemas.microsoft.com/office/drawing/2014/main" id="{08370250-4D5B-954C-B1AF-821E0BFE19E6}"/>
                  </a:ext>
                </a:extLst>
              </p:cNvPr>
              <p:cNvSpPr>
                <a:spLocks noChangeArrowheads="1"/>
              </p:cNvSpPr>
              <p:nvPr/>
            </p:nvSpPr>
            <p:spPr bwMode="gray">
              <a:xfrm>
                <a:off x="1106971" y="2223178"/>
                <a:ext cx="1502967" cy="103448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29" name="Rectangle 32">
                <a:extLst>
                  <a:ext uri="{FF2B5EF4-FFF2-40B4-BE49-F238E27FC236}">
                    <a16:creationId xmlns:a16="http://schemas.microsoft.com/office/drawing/2014/main" id="{EB2BEFDB-BC63-F740-97CB-CE7B1639C9E0}"/>
                  </a:ext>
                </a:extLst>
              </p:cNvPr>
              <p:cNvSpPr>
                <a:spLocks noChangeArrowheads="1"/>
              </p:cNvSpPr>
              <p:nvPr/>
            </p:nvSpPr>
            <p:spPr bwMode="gray">
              <a:xfrm>
                <a:off x="1216114" y="2385953"/>
                <a:ext cx="1383538" cy="7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Directeurs de programmes et du </a:t>
                </a:r>
                <a:r>
                  <a:rPr lang="fr-FR" sz="1598" dirty="0" err="1">
                    <a:cs typeface="Arial" charset="0"/>
                  </a:rPr>
                  <a:t>MdS</a:t>
                </a:r>
                <a:endParaRPr lang="fr-FR" sz="1598" dirty="0">
                  <a:cs typeface="Arial" charset="0"/>
                </a:endParaRPr>
              </a:p>
            </p:txBody>
          </p:sp>
          <p:sp>
            <p:nvSpPr>
              <p:cNvPr id="30" name="Rectangle 32">
                <a:extLst>
                  <a:ext uri="{FF2B5EF4-FFF2-40B4-BE49-F238E27FC236}">
                    <a16:creationId xmlns:a16="http://schemas.microsoft.com/office/drawing/2014/main" id="{FD8F8EE0-E745-054B-8415-F585F6160DF2}"/>
                  </a:ext>
                </a:extLst>
              </p:cNvPr>
              <p:cNvSpPr>
                <a:spLocks noChangeArrowheads="1"/>
              </p:cNvSpPr>
              <p:nvPr/>
            </p:nvSpPr>
            <p:spPr bwMode="gray">
              <a:xfrm>
                <a:off x="1106971" y="3387155"/>
                <a:ext cx="1502967" cy="871532"/>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1" name="Rectangle 32">
                <a:extLst>
                  <a:ext uri="{FF2B5EF4-FFF2-40B4-BE49-F238E27FC236}">
                    <a16:creationId xmlns:a16="http://schemas.microsoft.com/office/drawing/2014/main" id="{A7EB3631-91EE-0C4A-BB27-AD27D5733AA6}"/>
                  </a:ext>
                </a:extLst>
              </p:cNvPr>
              <p:cNvSpPr>
                <a:spLocks noChangeArrowheads="1"/>
              </p:cNvSpPr>
              <p:nvPr/>
            </p:nvSpPr>
            <p:spPr bwMode="gray">
              <a:xfrm>
                <a:off x="1205828" y="3564105"/>
                <a:ext cx="1322387" cy="49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Partenaires de développement</a:t>
                </a:r>
              </a:p>
            </p:txBody>
          </p:sp>
          <p:sp>
            <p:nvSpPr>
              <p:cNvPr id="32" name="Rectangle 32">
                <a:extLst>
                  <a:ext uri="{FF2B5EF4-FFF2-40B4-BE49-F238E27FC236}">
                    <a16:creationId xmlns:a16="http://schemas.microsoft.com/office/drawing/2014/main" id="{23936503-29A1-2147-A094-01E39CF176E9}"/>
                  </a:ext>
                </a:extLst>
              </p:cNvPr>
              <p:cNvSpPr>
                <a:spLocks noChangeArrowheads="1"/>
              </p:cNvSpPr>
              <p:nvPr/>
            </p:nvSpPr>
            <p:spPr bwMode="gray">
              <a:xfrm>
                <a:off x="1106971" y="4422424"/>
                <a:ext cx="1502967"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3" name="Rectangle 32">
                <a:extLst>
                  <a:ext uri="{FF2B5EF4-FFF2-40B4-BE49-F238E27FC236}">
                    <a16:creationId xmlns:a16="http://schemas.microsoft.com/office/drawing/2014/main" id="{E73366BA-228C-4B40-9A97-2563496BE7F6}"/>
                  </a:ext>
                </a:extLst>
              </p:cNvPr>
              <p:cNvSpPr>
                <a:spLocks noChangeArrowheads="1"/>
              </p:cNvSpPr>
              <p:nvPr/>
            </p:nvSpPr>
            <p:spPr bwMode="gray">
              <a:xfrm>
                <a:off x="1216114" y="4569055"/>
                <a:ext cx="1322387" cy="49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Intervenants sous-nationaux</a:t>
                </a:r>
              </a:p>
            </p:txBody>
          </p:sp>
          <p:sp>
            <p:nvSpPr>
              <p:cNvPr id="34" name="Rectangle 32">
                <a:extLst>
                  <a:ext uri="{FF2B5EF4-FFF2-40B4-BE49-F238E27FC236}">
                    <a16:creationId xmlns:a16="http://schemas.microsoft.com/office/drawing/2014/main" id="{E465FC05-919B-4E47-B893-92B549D2ECD3}"/>
                  </a:ext>
                </a:extLst>
              </p:cNvPr>
              <p:cNvSpPr>
                <a:spLocks noChangeArrowheads="1"/>
              </p:cNvSpPr>
              <p:nvPr/>
            </p:nvSpPr>
            <p:spPr bwMode="gray">
              <a:xfrm>
                <a:off x="1096686" y="5307830"/>
                <a:ext cx="1502967"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5" name="Rectangle 32">
                <a:extLst>
                  <a:ext uri="{FF2B5EF4-FFF2-40B4-BE49-F238E27FC236}">
                    <a16:creationId xmlns:a16="http://schemas.microsoft.com/office/drawing/2014/main" id="{475FFCF8-4C7A-404B-BF99-CCA519201954}"/>
                  </a:ext>
                </a:extLst>
              </p:cNvPr>
              <p:cNvSpPr>
                <a:spLocks noChangeArrowheads="1"/>
              </p:cNvSpPr>
              <p:nvPr/>
            </p:nvSpPr>
            <p:spPr bwMode="gray">
              <a:xfrm>
                <a:off x="1216114" y="5541552"/>
                <a:ext cx="1322387" cy="24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Communauté</a:t>
                </a:r>
              </a:p>
            </p:txBody>
          </p:sp>
        </p:grpSp>
        <p:sp>
          <p:nvSpPr>
            <p:cNvPr id="36" name="Rectangle 14">
              <a:extLst>
                <a:ext uri="{FF2B5EF4-FFF2-40B4-BE49-F238E27FC236}">
                  <a16:creationId xmlns:a16="http://schemas.microsoft.com/office/drawing/2014/main" id="{78970B18-CDE4-2247-BCBC-0FC0FCB93D86}"/>
                </a:ext>
              </a:extLst>
            </p:cNvPr>
            <p:cNvSpPr txBox="1"/>
            <p:nvPr/>
          </p:nvSpPr>
          <p:spPr>
            <a:xfrm>
              <a:off x="2467446" y="5366601"/>
              <a:ext cx="5751161" cy="752730"/>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Valider et compléter les données</a:t>
              </a:r>
            </a:p>
            <a:p>
              <a:pPr marL="287307" lvl="1" indent="-285720" defTabSz="895255">
                <a:buClr>
                  <a:srgbClr val="002960"/>
                </a:buClr>
                <a:buFont typeface="Arial" panose="020B0604020202020204" pitchFamily="34" charset="0"/>
                <a:buChar char="•"/>
                <a:defRPr/>
              </a:pPr>
              <a:r>
                <a:rPr lang="fr-FR" sz="1598" dirty="0">
                  <a:latin typeface="Arial"/>
                </a:rPr>
                <a:t>Résoudre collectivement les problèmes pour identifier les goulots d’étranglement et proposer des solutions axées sur la communauté</a:t>
              </a:r>
            </a:p>
          </p:txBody>
        </p:sp>
      </p:grpSp>
    </p:spTree>
    <p:extLst>
      <p:ext uri="{BB962C8B-B14F-4D97-AF65-F5344CB8AC3E}">
        <p14:creationId xmlns:p14="http://schemas.microsoft.com/office/powerpoint/2010/main" val="2556764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cNvSpPr txBox="1">
            <a:spLocks noGrp="1"/>
          </p:cNvSpPr>
          <p:nvPr>
            <p:ph type="sldNum" sz="quarter" idx="4294967295"/>
          </p:nvPr>
        </p:nvSpPr>
        <p:spPr>
          <a:xfrm>
            <a:off x="8641383" y="6447197"/>
            <a:ext cx="127061" cy="135610"/>
          </a:xfrm>
          <a:prstGeom prst="rect">
            <a:avLst/>
          </a:prstGeom>
          <a:extLst>
            <a:ext uri="{C572A759-6A51-4108-AA02-DFA0A04FC94B}">
              <ma14:wrappingTextBoxFlag xmlns="" xmlns:ma14="http://schemas.microsoft.com/office/mac/drawingml/2011/main" val="1"/>
            </a:ext>
          </a:extLst>
        </p:spPr>
        <p:txBody>
          <a:bodyPr/>
          <a:lstStyle/>
          <a:p>
            <a:endParaRPr dirty="0"/>
          </a:p>
        </p:txBody>
      </p:sp>
      <p:sp>
        <p:nvSpPr>
          <p:cNvPr id="25" name="Title 1">
            <a:extLst>
              <a:ext uri="{FF2B5EF4-FFF2-40B4-BE49-F238E27FC236}">
                <a16:creationId xmlns:a16="http://schemas.microsoft.com/office/drawing/2014/main" id="{1DCB6210-29D2-5D49-B862-F6000E8273FE}"/>
              </a:ext>
            </a:extLst>
          </p:cNvPr>
          <p:cNvSpPr txBox="1">
            <a:spLocks/>
          </p:cNvSpPr>
          <p:nvPr/>
        </p:nvSpPr>
        <p:spPr>
          <a:xfrm>
            <a:off x="643003" y="204945"/>
            <a:ext cx="7001805" cy="5850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1pPr>
            <a:lvl2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2pPr>
            <a:lvl3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3pPr>
            <a:lvl4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4pPr>
            <a:lvl5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5pPr>
            <a:lvl6pPr marL="0" marR="0" indent="4572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6pPr>
            <a:lvl7pPr marL="0" marR="0" indent="9144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7pPr>
            <a:lvl8pPr marL="0" marR="0" indent="13716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8pPr>
            <a:lvl9pPr marL="0" marR="0" indent="18288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9pPr>
          </a:lstStyle>
          <a:p>
            <a:pPr hangingPunct="1"/>
            <a:r>
              <a:rPr lang="fr-FR" sz="1800" dirty="0"/>
              <a:t>Processus de gestion existants -  La carte de score </a:t>
            </a:r>
            <a:r>
              <a:rPr lang="fr-FR" sz="1800" u="sng" dirty="0"/>
              <a:t>SRMNIA</a:t>
            </a:r>
            <a:r>
              <a:rPr lang="fr-FR" sz="1800" dirty="0"/>
              <a:t> devraient être intégrées dans les mécanismes existants d'action et de redevabilité du Burundi.  </a:t>
            </a:r>
            <a:endParaRPr lang="en-GB" sz="1800" dirty="0"/>
          </a:p>
        </p:txBody>
      </p:sp>
      <p:sp>
        <p:nvSpPr>
          <p:cNvPr id="22" name="TextBox 153">
            <a:extLst>
              <a:ext uri="{FF2B5EF4-FFF2-40B4-BE49-F238E27FC236}">
                <a16:creationId xmlns:a16="http://schemas.microsoft.com/office/drawing/2014/main" id="{BC0DB2EB-97F8-EF4A-B3A0-3DF7025C6294}"/>
              </a:ext>
            </a:extLst>
          </p:cNvPr>
          <p:cNvSpPr/>
          <p:nvPr/>
        </p:nvSpPr>
        <p:spPr>
          <a:xfrm>
            <a:off x="5981910" y="1654499"/>
            <a:ext cx="2659472" cy="4074967"/>
          </a:xfrm>
          <a:prstGeom prst="rect">
            <a:avLst/>
          </a:prstGeom>
          <a:ln w="28575">
            <a:solidFill>
              <a:schemeClr val="accent3"/>
            </a:solidFill>
          </a:ln>
        </p:spPr>
        <p:txBody>
          <a:bodyPr lIns="45741" rIns="45741"/>
          <a:lstStyle/>
          <a:p>
            <a:pPr defTabSz="895798"/>
            <a:endParaRPr sz="1601"/>
          </a:p>
        </p:txBody>
      </p:sp>
      <p:sp>
        <p:nvSpPr>
          <p:cNvPr id="23" name="TextBox 153">
            <a:extLst>
              <a:ext uri="{FF2B5EF4-FFF2-40B4-BE49-F238E27FC236}">
                <a16:creationId xmlns:a16="http://schemas.microsoft.com/office/drawing/2014/main" id="{E1C5D71B-86A7-6449-8320-9C24B24AA3F2}"/>
              </a:ext>
            </a:extLst>
          </p:cNvPr>
          <p:cNvSpPr/>
          <p:nvPr/>
        </p:nvSpPr>
        <p:spPr>
          <a:xfrm>
            <a:off x="3086433" y="1654916"/>
            <a:ext cx="3011040" cy="4074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76" y="0"/>
                </a:lnTo>
                <a:lnTo>
                  <a:pt x="21600" y="10800"/>
                </a:lnTo>
                <a:lnTo>
                  <a:pt x="19776" y="21600"/>
                </a:lnTo>
                <a:lnTo>
                  <a:pt x="0" y="21600"/>
                </a:lnTo>
                <a:close/>
              </a:path>
            </a:pathLst>
          </a:custGeom>
          <a:solidFill>
            <a:srgbClr val="FFFFFF"/>
          </a:solidFill>
          <a:ln w="28575">
            <a:solidFill>
              <a:schemeClr val="accent2"/>
            </a:solidFill>
          </a:ln>
        </p:spPr>
        <p:txBody>
          <a:bodyPr lIns="45741" rIns="45741"/>
          <a:lstStyle/>
          <a:p>
            <a:pPr defTabSz="895798"/>
            <a:endParaRPr sz="1601"/>
          </a:p>
        </p:txBody>
      </p:sp>
      <p:sp>
        <p:nvSpPr>
          <p:cNvPr id="24" name="TextBox 153">
            <a:extLst>
              <a:ext uri="{FF2B5EF4-FFF2-40B4-BE49-F238E27FC236}">
                <a16:creationId xmlns:a16="http://schemas.microsoft.com/office/drawing/2014/main" id="{DB9A9358-B0D0-9F43-8FA0-8CE19773C0FA}"/>
              </a:ext>
            </a:extLst>
          </p:cNvPr>
          <p:cNvSpPr/>
          <p:nvPr/>
        </p:nvSpPr>
        <p:spPr>
          <a:xfrm>
            <a:off x="223375" y="1654500"/>
            <a:ext cx="3011039" cy="40749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76" y="0"/>
                </a:lnTo>
                <a:lnTo>
                  <a:pt x="21600" y="10800"/>
                </a:lnTo>
                <a:lnTo>
                  <a:pt x="19776" y="21600"/>
                </a:lnTo>
                <a:lnTo>
                  <a:pt x="0" y="21600"/>
                </a:lnTo>
                <a:close/>
              </a:path>
            </a:pathLst>
          </a:custGeom>
          <a:solidFill>
            <a:srgbClr val="FFFFFF"/>
          </a:solidFill>
          <a:ln w="28575">
            <a:solidFill>
              <a:schemeClr val="accent1"/>
            </a:solidFill>
          </a:ln>
        </p:spPr>
        <p:txBody>
          <a:bodyPr lIns="45741" rIns="45741"/>
          <a:lstStyle/>
          <a:p>
            <a:pPr defTabSz="895798"/>
            <a:endParaRPr sz="2001"/>
          </a:p>
        </p:txBody>
      </p:sp>
      <p:sp>
        <p:nvSpPr>
          <p:cNvPr id="73" name="Rectangle 72">
            <a:extLst>
              <a:ext uri="{FF2B5EF4-FFF2-40B4-BE49-F238E27FC236}">
                <a16:creationId xmlns:a16="http://schemas.microsoft.com/office/drawing/2014/main" id="{B99F1D3D-CA46-614F-9D39-578828E8F8E4}"/>
              </a:ext>
            </a:extLst>
          </p:cNvPr>
          <p:cNvSpPr/>
          <p:nvPr/>
        </p:nvSpPr>
        <p:spPr>
          <a:xfrm>
            <a:off x="7256108" y="3354474"/>
            <a:ext cx="1266329" cy="33884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41" tIns="45741" rIns="45741" bIns="45741" numCol="1" spcCol="38100" rtlCol="0" anchor="ctr">
            <a:spAutoFit/>
          </a:bodyPr>
          <a:lstStyle/>
          <a:p>
            <a:pPr defTabSz="914857" fontAlgn="auto" hangingPunct="0">
              <a:spcBef>
                <a:spcPts val="0"/>
              </a:spcBef>
              <a:spcAft>
                <a:spcPts val="0"/>
              </a:spcAft>
            </a:pPr>
            <a:endParaRPr lang="en-GB" sz="1601">
              <a:solidFill>
                <a:srgbClr val="000000"/>
              </a:solidFill>
              <a:latin typeface="+mj-lt"/>
              <a:ea typeface="+mj-ea"/>
              <a:cs typeface="+mj-cs"/>
              <a:sym typeface="Arial"/>
            </a:endParaRPr>
          </a:p>
        </p:txBody>
      </p:sp>
      <p:sp>
        <p:nvSpPr>
          <p:cNvPr id="3" name="Rectangle 2">
            <a:extLst>
              <a:ext uri="{FF2B5EF4-FFF2-40B4-BE49-F238E27FC236}">
                <a16:creationId xmlns:a16="http://schemas.microsoft.com/office/drawing/2014/main" id="{B80D9203-865A-014B-A2A0-FB4C0B07C96B}"/>
              </a:ext>
            </a:extLst>
          </p:cNvPr>
          <p:cNvSpPr/>
          <p:nvPr/>
        </p:nvSpPr>
        <p:spPr>
          <a:xfrm>
            <a:off x="263360" y="3595961"/>
            <a:ext cx="2929489" cy="2293064"/>
          </a:xfrm>
          <a:prstGeom prst="rect">
            <a:avLst/>
          </a:prstGeom>
        </p:spPr>
        <p:txBody>
          <a:bodyPr wrap="square">
            <a:spAutoFit/>
          </a:bodyPr>
          <a:lstStyle/>
          <a:p>
            <a:pPr marL="285893" indent="-285893">
              <a:buFont typeface="Arial" panose="020B0604020202020204" pitchFamily="34" charset="0"/>
              <a:buChar char="•"/>
            </a:pPr>
            <a:r>
              <a:rPr lang="fr-FR" sz="1200" dirty="0"/>
              <a:t>Réunion  trimestrielle d’ évaluation</a:t>
            </a:r>
          </a:p>
          <a:p>
            <a:pPr marL="285893" indent="-285893">
              <a:buFont typeface="Arial" panose="020B0604020202020204" pitchFamily="34" charset="0"/>
              <a:buChar char="•"/>
            </a:pPr>
            <a:r>
              <a:rPr lang="fr-FR" sz="1200" dirty="0"/>
              <a:t>Réunion  trimestrielle de validation des données</a:t>
            </a:r>
          </a:p>
          <a:p>
            <a:pPr marL="285893" indent="-285893">
              <a:buFont typeface="Arial" panose="020B0604020202020204" pitchFamily="34" charset="0"/>
              <a:buChar char="•"/>
            </a:pPr>
            <a:r>
              <a:rPr lang="fr-FR" sz="1200" dirty="0"/>
              <a:t>Réunion  trimestrielle de coordination PNSR</a:t>
            </a:r>
          </a:p>
          <a:p>
            <a:pPr marL="285893" indent="-285893">
              <a:buFont typeface="Arial" panose="020B0604020202020204" pitchFamily="34" charset="0"/>
              <a:buChar char="•"/>
            </a:pPr>
            <a:r>
              <a:rPr lang="fr-FR" sz="1200" dirty="0"/>
              <a:t>Cadre de concertation du partenariat pour la sante et le développement (CPSD)</a:t>
            </a:r>
          </a:p>
          <a:p>
            <a:pPr marL="285893" indent="-285893">
              <a:buFont typeface="Arial" panose="020B0604020202020204" pitchFamily="34" charset="0"/>
              <a:buChar char="•"/>
            </a:pPr>
            <a:r>
              <a:rPr lang="fr-FR" sz="1200" dirty="0"/>
              <a:t>Revue annuelle conjointe </a:t>
            </a:r>
          </a:p>
          <a:p>
            <a:pPr marL="285893" indent="-285893">
              <a:buFont typeface="Arial" panose="020B0604020202020204" pitchFamily="34" charset="0"/>
              <a:buChar char="•"/>
            </a:pPr>
            <a:endParaRPr lang="fr-FR" sz="1200" dirty="0"/>
          </a:p>
          <a:p>
            <a:pPr marL="285893" indent="-285893">
              <a:buFont typeface="Arial" panose="020B0604020202020204" pitchFamily="34" charset="0"/>
              <a:buChar char="•"/>
            </a:pPr>
            <a:endParaRPr lang="en-GB" sz="1101" dirty="0"/>
          </a:p>
        </p:txBody>
      </p:sp>
      <p:sp>
        <p:nvSpPr>
          <p:cNvPr id="75" name="Rectangle 74">
            <a:extLst>
              <a:ext uri="{FF2B5EF4-FFF2-40B4-BE49-F238E27FC236}">
                <a16:creationId xmlns:a16="http://schemas.microsoft.com/office/drawing/2014/main" id="{C022D9FE-D450-2547-8F24-4AA6419DECD0}"/>
              </a:ext>
            </a:extLst>
          </p:cNvPr>
          <p:cNvSpPr/>
          <p:nvPr/>
        </p:nvSpPr>
        <p:spPr>
          <a:xfrm>
            <a:off x="3316164" y="4125902"/>
            <a:ext cx="2488709" cy="1169551"/>
          </a:xfrm>
          <a:prstGeom prst="rect">
            <a:avLst/>
          </a:prstGeom>
        </p:spPr>
        <p:txBody>
          <a:bodyPr wrap="square">
            <a:spAutoFit/>
          </a:bodyPr>
          <a:lstStyle/>
          <a:p>
            <a:pPr marL="285893" indent="-285893">
              <a:buFont typeface="Arial" panose="020B0604020202020204" pitchFamily="34" charset="0"/>
              <a:buChar char="•"/>
            </a:pPr>
            <a:r>
              <a:rPr lang="fr-FR" sz="1400" dirty="0"/>
              <a:t>Réunion du CPSD provincial</a:t>
            </a:r>
          </a:p>
          <a:p>
            <a:pPr marL="285893" indent="-285893">
              <a:buFont typeface="Arial" panose="020B0604020202020204" pitchFamily="34" charset="0"/>
              <a:buChar char="•"/>
            </a:pPr>
            <a:r>
              <a:rPr lang="fr-FR" sz="1400" dirty="0"/>
              <a:t>Analyse des données SIS et vérification/ validation des données</a:t>
            </a:r>
          </a:p>
        </p:txBody>
      </p:sp>
      <p:sp>
        <p:nvSpPr>
          <p:cNvPr id="76" name="Rectangle 75">
            <a:extLst>
              <a:ext uri="{FF2B5EF4-FFF2-40B4-BE49-F238E27FC236}">
                <a16:creationId xmlns:a16="http://schemas.microsoft.com/office/drawing/2014/main" id="{2984AA4D-5D0B-C941-896E-2229AA956088}"/>
              </a:ext>
            </a:extLst>
          </p:cNvPr>
          <p:cNvSpPr/>
          <p:nvPr/>
        </p:nvSpPr>
        <p:spPr>
          <a:xfrm>
            <a:off x="6152674" y="4105120"/>
            <a:ext cx="2488709" cy="1631729"/>
          </a:xfrm>
          <a:prstGeom prst="rect">
            <a:avLst/>
          </a:prstGeom>
        </p:spPr>
        <p:txBody>
          <a:bodyPr wrap="square">
            <a:spAutoFit/>
          </a:bodyPr>
          <a:lstStyle/>
          <a:p>
            <a:pPr marL="285893" indent="-285893">
              <a:buFont typeface="Arial" panose="020B0604020202020204" pitchFamily="34" charset="0"/>
              <a:buChar char="•"/>
            </a:pPr>
            <a:r>
              <a:rPr lang="fr-FR" sz="1400" dirty="0"/>
              <a:t>Réunion d’analyse des données</a:t>
            </a:r>
          </a:p>
          <a:p>
            <a:pPr marL="285893" indent="-285893">
              <a:buFont typeface="Arial" panose="020B0604020202020204" pitchFamily="34" charset="0"/>
              <a:buChar char="•"/>
            </a:pPr>
            <a:r>
              <a:rPr lang="fr-FR" sz="1400" dirty="0"/>
              <a:t>Conseil de gestion du district </a:t>
            </a:r>
          </a:p>
          <a:p>
            <a:endParaRPr lang="fr-FR" sz="1101" dirty="0"/>
          </a:p>
          <a:p>
            <a:pPr marL="285893" indent="-285893">
              <a:buFont typeface="Arial" panose="020B0604020202020204" pitchFamily="34" charset="0"/>
              <a:buChar char="•"/>
            </a:pPr>
            <a:endParaRPr lang="en-GB" sz="1101" dirty="0"/>
          </a:p>
          <a:p>
            <a:pPr marL="285893" indent="-285893">
              <a:buFont typeface="Arial" panose="020B0604020202020204" pitchFamily="34" charset="0"/>
              <a:buChar char="•"/>
            </a:pPr>
            <a:endParaRPr lang="en-GB" sz="1101" dirty="0"/>
          </a:p>
          <a:p>
            <a:pPr marL="285893" indent="-285893">
              <a:buFont typeface="Arial" panose="020B0604020202020204" pitchFamily="34" charset="0"/>
              <a:buChar char="•"/>
            </a:pPr>
            <a:endParaRPr lang="en-GB" sz="1101" dirty="0"/>
          </a:p>
        </p:txBody>
      </p:sp>
      <p:pic>
        <p:nvPicPr>
          <p:cNvPr id="6" name="Picture 5"/>
          <p:cNvPicPr>
            <a:picLocks noChangeAspect="1"/>
          </p:cNvPicPr>
          <p:nvPr/>
        </p:nvPicPr>
        <p:blipFill rotWithShape="1">
          <a:blip r:embed="rId2"/>
          <a:srcRect l="7361" t="6011" r="21766"/>
          <a:stretch/>
        </p:blipFill>
        <p:spPr>
          <a:xfrm>
            <a:off x="6675886" y="2011999"/>
            <a:ext cx="1350127" cy="1387622"/>
          </a:xfrm>
          <a:prstGeom prst="rect">
            <a:avLst/>
          </a:prstGeom>
        </p:spPr>
      </p:pic>
      <p:pic>
        <p:nvPicPr>
          <p:cNvPr id="9" name="Picture 8"/>
          <p:cNvPicPr>
            <a:picLocks noChangeAspect="1"/>
          </p:cNvPicPr>
          <p:nvPr/>
        </p:nvPicPr>
        <p:blipFill>
          <a:blip r:embed="rId3"/>
          <a:stretch>
            <a:fillRect/>
          </a:stretch>
        </p:blipFill>
        <p:spPr>
          <a:xfrm>
            <a:off x="33351" y="113223"/>
            <a:ext cx="609653" cy="615749"/>
          </a:xfrm>
          <a:prstGeom prst="rect">
            <a:avLst/>
          </a:prstGeom>
        </p:spPr>
      </p:pic>
      <p:sp>
        <p:nvSpPr>
          <p:cNvPr id="77" name="TextBox 76"/>
          <p:cNvSpPr txBox="1"/>
          <p:nvPr/>
        </p:nvSpPr>
        <p:spPr>
          <a:xfrm>
            <a:off x="6818915" y="2568880"/>
            <a:ext cx="938593" cy="338554"/>
          </a:xfrm>
          <a:prstGeom prst="rect">
            <a:avLst/>
          </a:prstGeom>
          <a:noFill/>
        </p:spPr>
        <p:txBody>
          <a:bodyPr wrap="square" rtlCol="0">
            <a:spAutoFit/>
          </a:bodyPr>
          <a:lstStyle/>
          <a:p>
            <a:pPr algn="ctr"/>
            <a:r>
              <a:rPr lang="en-US" b="1" dirty="0"/>
              <a:t>District</a:t>
            </a:r>
          </a:p>
        </p:txBody>
      </p:sp>
      <p:sp>
        <p:nvSpPr>
          <p:cNvPr id="2" name="AutoShape 2" descr="https://tse3.mm.bing.net/th?id=OIP.nRqgMPD7FOAggRkeNY6XIQHaHh&amp;pid=15.1&amp;P=0&amp;w=300&amp;h=300">
            <a:extLst>
              <a:ext uri="{FF2B5EF4-FFF2-40B4-BE49-F238E27FC236}">
                <a16:creationId xmlns:a16="http://schemas.microsoft.com/office/drawing/2014/main" id="{2B6DBB75-0F12-4C7A-8276-CC1A2197E02C}"/>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E60EB18B-B00F-4EDE-9F1B-DF2C81AE2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034" y="1864656"/>
            <a:ext cx="1862255" cy="2166662"/>
          </a:xfrm>
          <a:prstGeom prst="rect">
            <a:avLst/>
          </a:prstGeom>
        </p:spPr>
      </p:pic>
      <p:sp>
        <p:nvSpPr>
          <p:cNvPr id="74" name="TextBox 73"/>
          <p:cNvSpPr txBox="1"/>
          <p:nvPr/>
        </p:nvSpPr>
        <p:spPr>
          <a:xfrm>
            <a:off x="4081091" y="2589179"/>
            <a:ext cx="1280841" cy="338554"/>
          </a:xfrm>
          <a:prstGeom prst="rect">
            <a:avLst/>
          </a:prstGeom>
          <a:noFill/>
        </p:spPr>
        <p:txBody>
          <a:bodyPr wrap="square" rtlCol="0">
            <a:spAutoFit/>
          </a:bodyPr>
          <a:lstStyle/>
          <a:p>
            <a:r>
              <a:rPr lang="en-US" b="1" dirty="0"/>
              <a:t>Provincial</a:t>
            </a:r>
          </a:p>
        </p:txBody>
      </p:sp>
      <p:pic>
        <p:nvPicPr>
          <p:cNvPr id="12" name="Picture 11">
            <a:extLst>
              <a:ext uri="{FF2B5EF4-FFF2-40B4-BE49-F238E27FC236}">
                <a16:creationId xmlns:a16="http://schemas.microsoft.com/office/drawing/2014/main" id="{ED9C9740-9FE7-482F-B03E-9B3B4F779B6C}"/>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865075" y="1858837"/>
            <a:ext cx="1543643" cy="1796833"/>
          </a:xfrm>
          <a:prstGeom prst="rect">
            <a:avLst/>
          </a:prstGeom>
        </p:spPr>
      </p:pic>
      <p:sp>
        <p:nvSpPr>
          <p:cNvPr id="11" name="TextBox 10"/>
          <p:cNvSpPr txBox="1"/>
          <p:nvPr/>
        </p:nvSpPr>
        <p:spPr>
          <a:xfrm>
            <a:off x="1093688" y="2542626"/>
            <a:ext cx="938593" cy="338554"/>
          </a:xfrm>
          <a:prstGeom prst="rect">
            <a:avLst/>
          </a:prstGeom>
          <a:noFill/>
        </p:spPr>
        <p:txBody>
          <a:bodyPr wrap="square" rtlCol="0">
            <a:spAutoFit/>
          </a:bodyPr>
          <a:lstStyle/>
          <a:p>
            <a:pPr algn="ctr"/>
            <a:r>
              <a:rPr lang="en-US" b="1" dirty="0"/>
              <a:t>Central</a:t>
            </a:r>
          </a:p>
        </p:txBody>
      </p:sp>
    </p:spTree>
    <p:extLst>
      <p:ext uri="{BB962C8B-B14F-4D97-AF65-F5344CB8AC3E}">
        <p14:creationId xmlns:p14="http://schemas.microsoft.com/office/powerpoint/2010/main" val="1580101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Exemple : Rôles et responsabilités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3. Processus trimestriel</a:t>
            </a:r>
          </a:p>
        </p:txBody>
      </p:sp>
      <p:sp>
        <p:nvSpPr>
          <p:cNvPr id="13" name="TextBox 5">
            <a:extLst>
              <a:ext uri="{FF2B5EF4-FFF2-40B4-BE49-F238E27FC236}">
                <a16:creationId xmlns:a16="http://schemas.microsoft.com/office/drawing/2014/main" id="{0F07F4C2-71AE-B142-BEB6-5DC823B2BD59}"/>
              </a:ext>
            </a:extLst>
          </p:cNvPr>
          <p:cNvSpPr txBox="1">
            <a:spLocks/>
          </p:cNvSpPr>
          <p:nvPr>
            <p:custDataLst>
              <p:tags r:id="rId1"/>
            </p:custDataLst>
          </p:nvPr>
        </p:nvSpPr>
        <p:spPr bwMode="gray">
          <a:xfrm>
            <a:off x="163185" y="4413915"/>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77443" fontAlgn="auto">
              <a:spcBef>
                <a:spcPts val="0"/>
              </a:spcBef>
              <a:spcAft>
                <a:spcPts val="0"/>
              </a:spcAft>
              <a:defRPr/>
            </a:pPr>
            <a:r>
              <a:rPr lang="fr-FR" sz="1099" dirty="0">
                <a:solidFill>
                  <a:prstClr val="white"/>
                </a:solidFill>
                <a:latin typeface="Arial"/>
              </a:rPr>
              <a:t>Exécution des actions</a:t>
            </a:r>
          </a:p>
        </p:txBody>
      </p:sp>
      <p:sp>
        <p:nvSpPr>
          <p:cNvPr id="14" name="TextBox 5">
            <a:extLst>
              <a:ext uri="{FF2B5EF4-FFF2-40B4-BE49-F238E27FC236}">
                <a16:creationId xmlns:a16="http://schemas.microsoft.com/office/drawing/2014/main" id="{EDEEE044-08A1-1C42-A845-2A07B322D677}"/>
              </a:ext>
            </a:extLst>
          </p:cNvPr>
          <p:cNvSpPr txBox="1">
            <a:spLocks/>
          </p:cNvSpPr>
          <p:nvPr>
            <p:custDataLst>
              <p:tags r:id="rId2"/>
            </p:custDataLst>
          </p:nvPr>
        </p:nvSpPr>
        <p:spPr bwMode="gray">
          <a:xfrm>
            <a:off x="163185" y="3527372"/>
            <a:ext cx="1269853" cy="77954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Actions validées et enregistrées dans le suivi d’action</a:t>
            </a:r>
          </a:p>
        </p:txBody>
      </p:sp>
      <p:sp>
        <p:nvSpPr>
          <p:cNvPr id="17" name="Rectangle 16">
            <a:extLst>
              <a:ext uri="{FF2B5EF4-FFF2-40B4-BE49-F238E27FC236}">
                <a16:creationId xmlns:a16="http://schemas.microsoft.com/office/drawing/2014/main" id="{B1E6BF97-CB01-A843-AFE4-265B57C83369}"/>
              </a:ext>
            </a:extLst>
          </p:cNvPr>
          <p:cNvSpPr/>
          <p:nvPr>
            <p:custDataLst>
              <p:tags r:id="rId3"/>
            </p:custDataLst>
          </p:nvPr>
        </p:nvSpPr>
        <p:spPr bwMode="auto">
          <a:xfrm>
            <a:off x="1512631" y="1704579"/>
            <a:ext cx="1325408" cy="4018463"/>
          </a:xfrm>
          <a:prstGeom prst="rect">
            <a:avLst/>
          </a:prstGeom>
          <a:solidFill>
            <a:srgbClr val="D3CAB9"/>
          </a:solidFill>
          <a:ln w="9525" cap="flat" cmpd="sng" algn="ctr">
            <a:solidFill>
              <a:srgbClr val="D3CAB9"/>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18" name="Rectangle 17">
            <a:extLst>
              <a:ext uri="{FF2B5EF4-FFF2-40B4-BE49-F238E27FC236}">
                <a16:creationId xmlns:a16="http://schemas.microsoft.com/office/drawing/2014/main" id="{030AC73D-BE35-1E4D-86F7-875AA9215E38}"/>
              </a:ext>
            </a:extLst>
          </p:cNvPr>
          <p:cNvSpPr/>
          <p:nvPr>
            <p:custDataLst>
              <p:tags r:id="rId4"/>
            </p:custDataLst>
          </p:nvPr>
        </p:nvSpPr>
        <p:spPr bwMode="auto">
          <a:xfrm>
            <a:off x="4199715" y="1704579"/>
            <a:ext cx="1369850" cy="4001559"/>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a:solidFill>
                <a:prstClr val="black"/>
              </a:solidFill>
              <a:latin typeface="Arial"/>
            </a:endParaRPr>
          </a:p>
        </p:txBody>
      </p:sp>
      <p:sp>
        <p:nvSpPr>
          <p:cNvPr id="28" name="Rectangle 27">
            <a:extLst>
              <a:ext uri="{FF2B5EF4-FFF2-40B4-BE49-F238E27FC236}">
                <a16:creationId xmlns:a16="http://schemas.microsoft.com/office/drawing/2014/main" id="{78734743-9624-394A-B430-DEB4DFE9275B}"/>
              </a:ext>
            </a:extLst>
          </p:cNvPr>
          <p:cNvSpPr/>
          <p:nvPr>
            <p:custDataLst>
              <p:tags r:id="rId5"/>
            </p:custDataLst>
          </p:nvPr>
        </p:nvSpPr>
        <p:spPr bwMode="auto">
          <a:xfrm>
            <a:off x="6951237" y="1704580"/>
            <a:ext cx="424580" cy="4001555"/>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29" name="Text Placeholder 3">
            <a:extLst>
              <a:ext uri="{FF2B5EF4-FFF2-40B4-BE49-F238E27FC236}">
                <a16:creationId xmlns:a16="http://schemas.microsoft.com/office/drawing/2014/main" id="{2639AB9A-801C-FC49-9629-230CD0B29558}"/>
              </a:ext>
            </a:extLst>
          </p:cNvPr>
          <p:cNvSpPr>
            <a:spLocks noGrp="1"/>
          </p:cNvSpPr>
          <p:nvPr>
            <p:custDataLst>
              <p:tags r:id="rId6"/>
            </p:custDataLst>
          </p:nvPr>
        </p:nvSpPr>
        <p:spPr bwMode="auto">
          <a:xfrm>
            <a:off x="1512633"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C7463FA-BCDC-401D-9F22-6476A211E03D}" type="datetime'''J''''''''''''a''''''''''''''''''''''''''''''''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Jan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0" name="Text Placeholder 3">
            <a:extLst>
              <a:ext uri="{FF2B5EF4-FFF2-40B4-BE49-F238E27FC236}">
                <a16:creationId xmlns:a16="http://schemas.microsoft.com/office/drawing/2014/main" id="{2985FA63-7DF5-A44C-BE94-AD8FF008EDCD}"/>
              </a:ext>
            </a:extLst>
          </p:cNvPr>
          <p:cNvSpPr>
            <a:spLocks noGrp="1"/>
          </p:cNvSpPr>
          <p:nvPr>
            <p:custDataLst>
              <p:tags r:id="rId7"/>
            </p:custDataLst>
          </p:nvPr>
        </p:nvSpPr>
        <p:spPr bwMode="auto">
          <a:xfrm>
            <a:off x="1934877" y="1458560"/>
            <a:ext cx="41426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Feb</a:t>
            </a:r>
          </a:p>
        </p:txBody>
      </p:sp>
      <p:sp>
        <p:nvSpPr>
          <p:cNvPr id="31" name="Text Placeholder 3">
            <a:extLst>
              <a:ext uri="{FF2B5EF4-FFF2-40B4-BE49-F238E27FC236}">
                <a16:creationId xmlns:a16="http://schemas.microsoft.com/office/drawing/2014/main" id="{1F42E373-D8BC-D349-99C3-E1A0903B9217}"/>
              </a:ext>
            </a:extLst>
          </p:cNvPr>
          <p:cNvSpPr>
            <a:spLocks noGrp="1"/>
          </p:cNvSpPr>
          <p:nvPr>
            <p:custDataLst>
              <p:tags r:id="rId8"/>
            </p:custDataLst>
          </p:nvPr>
        </p:nvSpPr>
        <p:spPr bwMode="auto">
          <a:xfrm>
            <a:off x="2385602"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9D77D0CC-F188-413F-96B0-14FDA7D134B2}" type="datetime'''''''''''''''''''''''''M''''''a''''r'''''">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Mar</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2" name="Text Placeholder 3">
            <a:extLst>
              <a:ext uri="{FF2B5EF4-FFF2-40B4-BE49-F238E27FC236}">
                <a16:creationId xmlns:a16="http://schemas.microsoft.com/office/drawing/2014/main" id="{583ACA94-AF04-E745-A894-BE8E2D4F4CE4}"/>
              </a:ext>
            </a:extLst>
          </p:cNvPr>
          <p:cNvSpPr>
            <a:spLocks noGrp="1"/>
          </p:cNvSpPr>
          <p:nvPr>
            <p:custDataLst>
              <p:tags r:id="rId9"/>
            </p:custDataLst>
          </p:nvPr>
        </p:nvSpPr>
        <p:spPr bwMode="auto">
          <a:xfrm>
            <a:off x="2845897" y="1458560"/>
            <a:ext cx="44283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Apr</a:t>
            </a:r>
          </a:p>
        </p:txBody>
      </p:sp>
      <p:sp>
        <p:nvSpPr>
          <p:cNvPr id="33" name="Text Placeholder 3">
            <a:extLst>
              <a:ext uri="{FF2B5EF4-FFF2-40B4-BE49-F238E27FC236}">
                <a16:creationId xmlns:a16="http://schemas.microsoft.com/office/drawing/2014/main" id="{6C1D82E9-4A5C-B247-9DD9-E0FF7798E7BD}"/>
              </a:ext>
            </a:extLst>
          </p:cNvPr>
          <p:cNvSpPr>
            <a:spLocks noGrp="1"/>
          </p:cNvSpPr>
          <p:nvPr>
            <p:custDataLst>
              <p:tags r:id="rId10"/>
            </p:custDataLst>
          </p:nvPr>
        </p:nvSpPr>
        <p:spPr bwMode="auto">
          <a:xfrm>
            <a:off x="3288730"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May</a:t>
            </a:r>
          </a:p>
        </p:txBody>
      </p:sp>
      <p:sp>
        <p:nvSpPr>
          <p:cNvPr id="34" name="Text Placeholder 3">
            <a:extLst>
              <a:ext uri="{FF2B5EF4-FFF2-40B4-BE49-F238E27FC236}">
                <a16:creationId xmlns:a16="http://schemas.microsoft.com/office/drawing/2014/main" id="{FF04714A-AFD9-2343-841F-64E7C452FC0E}"/>
              </a:ext>
            </a:extLst>
          </p:cNvPr>
          <p:cNvSpPr>
            <a:spLocks noGrp="1"/>
          </p:cNvSpPr>
          <p:nvPr>
            <p:custDataLst>
              <p:tags r:id="rId11"/>
            </p:custDataLst>
          </p:nvPr>
        </p:nvSpPr>
        <p:spPr bwMode="auto">
          <a:xfrm>
            <a:off x="3749025" y="1458560"/>
            <a:ext cx="44283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C185470-4510-4CE0-9DCF-FE3260112230}" type="datetime'''''''''''''''J''''''u''''''''''''''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Jun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5" name="Text Placeholder 3">
            <a:extLst>
              <a:ext uri="{FF2B5EF4-FFF2-40B4-BE49-F238E27FC236}">
                <a16:creationId xmlns:a16="http://schemas.microsoft.com/office/drawing/2014/main" id="{25AC44D5-F382-0F47-A95B-61995CB2F9C1}"/>
              </a:ext>
            </a:extLst>
          </p:cNvPr>
          <p:cNvSpPr>
            <a:spLocks noGrp="1"/>
          </p:cNvSpPr>
          <p:nvPr>
            <p:custDataLst>
              <p:tags r:id="rId12"/>
            </p:custDataLst>
          </p:nvPr>
        </p:nvSpPr>
        <p:spPr bwMode="auto">
          <a:xfrm>
            <a:off x="4191859"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DAF377C-3D25-4702-9A02-5EAD25CD67B2}" type="datetime'''''''''''''''''''''''''J''''u''l'''''">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Jul</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6" name="Text Placeholder 3">
            <a:extLst>
              <a:ext uri="{FF2B5EF4-FFF2-40B4-BE49-F238E27FC236}">
                <a16:creationId xmlns:a16="http://schemas.microsoft.com/office/drawing/2014/main" id="{B955CE20-A238-6F40-962E-1CC0201422E7}"/>
              </a:ext>
            </a:extLst>
          </p:cNvPr>
          <p:cNvSpPr>
            <a:spLocks noGrp="1"/>
          </p:cNvSpPr>
          <p:nvPr>
            <p:custDataLst>
              <p:tags r:id="rId13"/>
            </p:custDataLst>
          </p:nvPr>
        </p:nvSpPr>
        <p:spPr bwMode="auto">
          <a:xfrm>
            <a:off x="4652154"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Aug</a:t>
            </a:r>
          </a:p>
        </p:txBody>
      </p:sp>
      <p:sp>
        <p:nvSpPr>
          <p:cNvPr id="37" name="Text Placeholder 3">
            <a:extLst>
              <a:ext uri="{FF2B5EF4-FFF2-40B4-BE49-F238E27FC236}">
                <a16:creationId xmlns:a16="http://schemas.microsoft.com/office/drawing/2014/main" id="{D55741B8-62D6-EA47-A9EE-AC01CD46F708}"/>
              </a:ext>
            </a:extLst>
          </p:cNvPr>
          <p:cNvSpPr>
            <a:spLocks noGrp="1"/>
          </p:cNvSpPr>
          <p:nvPr>
            <p:custDataLst>
              <p:tags r:id="rId14"/>
            </p:custDataLst>
          </p:nvPr>
        </p:nvSpPr>
        <p:spPr bwMode="auto">
          <a:xfrm>
            <a:off x="5110858" y="1458560"/>
            <a:ext cx="444422"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F5802B5C-1454-490F-9810-90CD7292F92C}" type="datetime'''''''''''''''''''''''''''''''''S''''''''''''''e''p'''''''''''">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Sep</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8" name="Text Placeholder 3">
            <a:extLst>
              <a:ext uri="{FF2B5EF4-FFF2-40B4-BE49-F238E27FC236}">
                <a16:creationId xmlns:a16="http://schemas.microsoft.com/office/drawing/2014/main" id="{BBDC1C08-E0B9-5743-BDF0-550596DAB949}"/>
              </a:ext>
            </a:extLst>
          </p:cNvPr>
          <p:cNvSpPr>
            <a:spLocks noGrp="1"/>
          </p:cNvSpPr>
          <p:nvPr>
            <p:custDataLst>
              <p:tags r:id="rId15"/>
            </p:custDataLst>
          </p:nvPr>
        </p:nvSpPr>
        <p:spPr bwMode="auto">
          <a:xfrm>
            <a:off x="5555280"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25C742EF-826F-45DF-9151-1A63B9B777C6}" type="datetime'''''''''''''''''''''''''O''''''c''''''''''''t'">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Oct</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9" name="Text Placeholder 3">
            <a:extLst>
              <a:ext uri="{FF2B5EF4-FFF2-40B4-BE49-F238E27FC236}">
                <a16:creationId xmlns:a16="http://schemas.microsoft.com/office/drawing/2014/main" id="{BB034E4C-1484-544C-B421-3A636A52B620}"/>
              </a:ext>
            </a:extLst>
          </p:cNvPr>
          <p:cNvSpPr>
            <a:spLocks noGrp="1"/>
          </p:cNvSpPr>
          <p:nvPr>
            <p:custDataLst>
              <p:tags r:id="rId16"/>
            </p:custDataLst>
          </p:nvPr>
        </p:nvSpPr>
        <p:spPr bwMode="auto">
          <a:xfrm>
            <a:off x="6013985" y="1458560"/>
            <a:ext cx="444422"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4E9BA5DF-3902-4048-A5B2-7F1CDD8186F1}" type="datetime'''''''''''''''''''N''''''o''''''''''''v'''''''''''''''''">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Nov</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40" name="Text Placeholder 3">
            <a:extLst>
              <a:ext uri="{FF2B5EF4-FFF2-40B4-BE49-F238E27FC236}">
                <a16:creationId xmlns:a16="http://schemas.microsoft.com/office/drawing/2014/main" id="{6ED48307-4C81-6B48-A4FE-ABF0F5D23FB6}"/>
              </a:ext>
            </a:extLst>
          </p:cNvPr>
          <p:cNvSpPr>
            <a:spLocks noGrp="1"/>
          </p:cNvSpPr>
          <p:nvPr>
            <p:custDataLst>
              <p:tags r:id="rId17"/>
            </p:custDataLst>
          </p:nvPr>
        </p:nvSpPr>
        <p:spPr bwMode="auto">
          <a:xfrm>
            <a:off x="6458408"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FD122A17-4AB0-4CB4-B1BD-CEF8F5896C77}" type="datetime'D''''''''''''''''''''''''''''''''e''c'''''''">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Dec</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41" name="Text Placeholder 3">
            <a:extLst>
              <a:ext uri="{FF2B5EF4-FFF2-40B4-BE49-F238E27FC236}">
                <a16:creationId xmlns:a16="http://schemas.microsoft.com/office/drawing/2014/main" id="{33EC20A5-A9F2-394B-8C9C-90095BFB8B98}"/>
              </a:ext>
            </a:extLst>
          </p:cNvPr>
          <p:cNvSpPr>
            <a:spLocks noGrp="1"/>
          </p:cNvSpPr>
          <p:nvPr>
            <p:custDataLst>
              <p:tags r:id="rId18"/>
            </p:custDataLst>
          </p:nvPr>
        </p:nvSpPr>
        <p:spPr bwMode="auto">
          <a:xfrm>
            <a:off x="6917112"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0623BC16-29CD-49EE-BF1D-047E297F28CE}" type="datetime'''''''''''''''''''''''''''''''J''a''''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Jan</a:t>
            </a:fld>
            <a:endParaRPr lang="en-US" sz="1200" b="1">
              <a:solidFill>
                <a:prstClr val="black"/>
              </a:solidFill>
              <a:latin typeface="Arial"/>
              <a:cs typeface="Arial" panose="020B0604020202020204" pitchFamily="34" charset="0"/>
              <a:sym typeface="Arial" panose="020B0604020202020204" pitchFamily="34" charset="0"/>
            </a:endParaRPr>
          </a:p>
        </p:txBody>
      </p:sp>
      <p:cxnSp>
        <p:nvCxnSpPr>
          <p:cNvPr id="42" name="Straight Connector 41">
            <a:extLst>
              <a:ext uri="{FF2B5EF4-FFF2-40B4-BE49-F238E27FC236}">
                <a16:creationId xmlns:a16="http://schemas.microsoft.com/office/drawing/2014/main" id="{C5183E8E-19EC-A64C-ABB7-68E3B824C676}"/>
              </a:ext>
            </a:extLst>
          </p:cNvPr>
          <p:cNvCxnSpPr>
            <a:cxnSpLocks/>
          </p:cNvCxnSpPr>
          <p:nvPr>
            <p:custDataLst>
              <p:tags r:id="rId19"/>
            </p:custDataLst>
          </p:nvPr>
        </p:nvCxnSpPr>
        <p:spPr bwMode="auto">
          <a:xfrm>
            <a:off x="1512630" y="1704578"/>
            <a:ext cx="9524" cy="4001556"/>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1FEEB3-AA2E-0A4B-B5E8-1BD4E0C11553}"/>
              </a:ext>
            </a:extLst>
          </p:cNvPr>
          <p:cNvCxnSpPr>
            <a:cxnSpLocks/>
          </p:cNvCxnSpPr>
          <p:nvPr>
            <p:custDataLst>
              <p:tags r:id="rId20"/>
            </p:custDataLst>
          </p:nvPr>
        </p:nvCxnSpPr>
        <p:spPr bwMode="auto">
          <a:xfrm flipH="1">
            <a:off x="7375812" y="1704579"/>
            <a:ext cx="4" cy="401581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BE2D66-1E65-184A-9675-3A5127E6A36E}"/>
              </a:ext>
            </a:extLst>
          </p:cNvPr>
          <p:cNvCxnSpPr/>
          <p:nvPr>
            <p:custDataLst>
              <p:tags r:id="rId21"/>
            </p:custDataLst>
          </p:nvPr>
        </p:nvCxnSpPr>
        <p:spPr bwMode="auto">
          <a:xfrm>
            <a:off x="1512632" y="5723042"/>
            <a:ext cx="586318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F9EC42-A6EA-E24C-8480-6F753BFCD562}"/>
              </a:ext>
            </a:extLst>
          </p:cNvPr>
          <p:cNvCxnSpPr>
            <a:cxnSpLocks/>
          </p:cNvCxnSpPr>
          <p:nvPr>
            <p:custDataLst>
              <p:tags r:id="rId22"/>
            </p:custDataLst>
          </p:nvPr>
        </p:nvCxnSpPr>
        <p:spPr bwMode="gray">
          <a:xfrm flipH="1">
            <a:off x="4652152" y="1704579"/>
            <a:ext cx="13489" cy="3944832"/>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7C47BA-D29F-0942-A136-195758281140}"/>
              </a:ext>
            </a:extLst>
          </p:cNvPr>
          <p:cNvCxnSpPr>
            <a:cxnSpLocks/>
          </p:cNvCxnSpPr>
          <p:nvPr>
            <p:custDataLst>
              <p:tags r:id="rId23"/>
            </p:custDataLst>
          </p:nvPr>
        </p:nvCxnSpPr>
        <p:spPr bwMode="gray">
          <a:xfrm>
            <a:off x="1934877" y="1704580"/>
            <a:ext cx="10772" cy="400155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DFF7D7-E726-D940-856F-69E8BA438040}"/>
              </a:ext>
            </a:extLst>
          </p:cNvPr>
          <p:cNvCxnSpPr>
            <a:cxnSpLocks/>
          </p:cNvCxnSpPr>
          <p:nvPr>
            <p:custDataLst>
              <p:tags r:id="rId24"/>
            </p:custDataLst>
          </p:nvPr>
        </p:nvCxnSpPr>
        <p:spPr bwMode="gray">
          <a:xfrm flipH="1">
            <a:off x="6026215" y="1704580"/>
            <a:ext cx="13160" cy="400155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00ABAD0-AD1C-B44C-9628-C1C050281548}"/>
              </a:ext>
            </a:extLst>
          </p:cNvPr>
          <p:cNvCxnSpPr>
            <a:cxnSpLocks/>
          </p:cNvCxnSpPr>
          <p:nvPr>
            <p:custDataLst>
              <p:tags r:id="rId25"/>
            </p:custDataLst>
          </p:nvPr>
        </p:nvCxnSpPr>
        <p:spPr bwMode="gray">
          <a:xfrm>
            <a:off x="3300539" y="1701683"/>
            <a:ext cx="0" cy="4004452"/>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423EA9E-C132-CE45-8B70-E77D13197F4B}"/>
              </a:ext>
            </a:extLst>
          </p:cNvPr>
          <p:cNvCxnSpPr/>
          <p:nvPr>
            <p:custDataLst>
              <p:tags r:id="rId26"/>
            </p:custDataLst>
          </p:nvPr>
        </p:nvCxnSpPr>
        <p:spPr bwMode="auto">
          <a:xfrm>
            <a:off x="1512632" y="1704578"/>
            <a:ext cx="586318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Text Placeholder 19">
            <a:extLst>
              <a:ext uri="{FF2B5EF4-FFF2-40B4-BE49-F238E27FC236}">
                <a16:creationId xmlns:a16="http://schemas.microsoft.com/office/drawing/2014/main" id="{D35FD87D-E25E-F84C-B3D1-9653AAF46D78}"/>
              </a:ext>
            </a:extLst>
          </p:cNvPr>
          <p:cNvSpPr>
            <a:spLocks noGrp="1"/>
          </p:cNvSpPr>
          <p:nvPr>
            <p:custDataLst>
              <p:tags r:id="rId27"/>
            </p:custDataLst>
          </p:nvPr>
        </p:nvSpPr>
        <p:spPr bwMode="gray">
          <a:xfrm>
            <a:off x="4665582" y="4611961"/>
            <a:ext cx="1176036"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1" name="Text Placeholder 18">
            <a:extLst>
              <a:ext uri="{FF2B5EF4-FFF2-40B4-BE49-F238E27FC236}">
                <a16:creationId xmlns:a16="http://schemas.microsoft.com/office/drawing/2014/main" id="{2192E07F-3223-B746-A027-8F790A203E4C}"/>
              </a:ext>
            </a:extLst>
          </p:cNvPr>
          <p:cNvSpPr>
            <a:spLocks noGrp="1"/>
          </p:cNvSpPr>
          <p:nvPr>
            <p:custDataLst>
              <p:tags r:id="rId28"/>
            </p:custDataLst>
          </p:nvPr>
        </p:nvSpPr>
        <p:spPr bwMode="gray">
          <a:xfrm>
            <a:off x="3294132" y="4611961"/>
            <a:ext cx="1199937"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2" name="Text Placeholder 20">
            <a:extLst>
              <a:ext uri="{FF2B5EF4-FFF2-40B4-BE49-F238E27FC236}">
                <a16:creationId xmlns:a16="http://schemas.microsoft.com/office/drawing/2014/main" id="{FF0A7D1E-DD40-3B4D-9286-A3A1A7BAF2F0}"/>
              </a:ext>
            </a:extLst>
          </p:cNvPr>
          <p:cNvSpPr>
            <a:spLocks noGrp="1"/>
          </p:cNvSpPr>
          <p:nvPr>
            <p:custDataLst>
              <p:tags r:id="rId29"/>
            </p:custDataLst>
          </p:nvPr>
        </p:nvSpPr>
        <p:spPr bwMode="gray">
          <a:xfrm>
            <a:off x="6053415" y="4611961"/>
            <a:ext cx="1238920"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3" name="Text Placeholder 35">
            <a:extLst>
              <a:ext uri="{FF2B5EF4-FFF2-40B4-BE49-F238E27FC236}">
                <a16:creationId xmlns:a16="http://schemas.microsoft.com/office/drawing/2014/main" id="{0FC3E3EA-E489-4145-965F-B32F23E49EA1}"/>
              </a:ext>
            </a:extLst>
          </p:cNvPr>
          <p:cNvSpPr>
            <a:spLocks noGrp="1"/>
          </p:cNvSpPr>
          <p:nvPr>
            <p:custDataLst>
              <p:tags r:id="rId30"/>
            </p:custDataLst>
          </p:nvPr>
        </p:nvSpPr>
        <p:spPr bwMode="auto">
          <a:xfrm>
            <a:off x="2233641" y="3789465"/>
            <a:ext cx="1074254" cy="261890"/>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4" name="Text Placeholder 34">
            <a:extLst>
              <a:ext uri="{FF2B5EF4-FFF2-40B4-BE49-F238E27FC236}">
                <a16:creationId xmlns:a16="http://schemas.microsoft.com/office/drawing/2014/main" id="{CF0F8629-C45F-6C4D-A1E6-D004804E21C4}"/>
              </a:ext>
            </a:extLst>
          </p:cNvPr>
          <p:cNvSpPr>
            <a:spLocks noGrp="1"/>
          </p:cNvSpPr>
          <p:nvPr>
            <p:custDataLst>
              <p:tags r:id="rId31"/>
            </p:custDataLst>
          </p:nvPr>
        </p:nvSpPr>
        <p:spPr bwMode="auto">
          <a:xfrm>
            <a:off x="1522154" y="3783217"/>
            <a:ext cx="104204" cy="261891"/>
          </a:xfrm>
          <a:prstGeom prst="homePlate">
            <a:avLst>
              <a:gd name="adj" fmla="val 18788"/>
            </a:avLst>
          </a:prstGeom>
          <a:solidFill>
            <a:schemeClr val="bg1"/>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srgbClr val="FFFFFF"/>
              </a:solidFill>
              <a:latin typeface="Arial"/>
              <a:cs typeface="Arial" panose="020B0604020202020204" pitchFamily="34" charset="0"/>
              <a:sym typeface="Arial" panose="020B0604020202020204" pitchFamily="34" charset="0"/>
            </a:endParaRPr>
          </a:p>
        </p:txBody>
      </p:sp>
      <p:sp>
        <p:nvSpPr>
          <p:cNvPr id="55" name="Text Placeholder 15">
            <a:extLst>
              <a:ext uri="{FF2B5EF4-FFF2-40B4-BE49-F238E27FC236}">
                <a16:creationId xmlns:a16="http://schemas.microsoft.com/office/drawing/2014/main" id="{8E0810C6-6A20-F044-9459-CC04ACCFEC04}"/>
              </a:ext>
            </a:extLst>
          </p:cNvPr>
          <p:cNvSpPr>
            <a:spLocks noGrp="1"/>
          </p:cNvSpPr>
          <p:nvPr>
            <p:custDataLst>
              <p:tags r:id="rId32"/>
            </p:custDataLst>
          </p:nvPr>
        </p:nvSpPr>
        <p:spPr bwMode="auto">
          <a:xfrm>
            <a:off x="3592432" y="3788354"/>
            <a:ext cx="1073209" cy="263001"/>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6" name="Text Placeholder 3">
            <a:extLst>
              <a:ext uri="{FF2B5EF4-FFF2-40B4-BE49-F238E27FC236}">
                <a16:creationId xmlns:a16="http://schemas.microsoft.com/office/drawing/2014/main" id="{0AAF211F-46D1-E749-91B9-336659D52CF1}"/>
              </a:ext>
            </a:extLst>
          </p:cNvPr>
          <p:cNvSpPr>
            <a:spLocks noGrp="1"/>
          </p:cNvSpPr>
          <p:nvPr>
            <p:custDataLst>
              <p:tags r:id="rId33"/>
            </p:custDataLst>
          </p:nvPr>
        </p:nvSpPr>
        <p:spPr bwMode="gray">
          <a:xfrm>
            <a:off x="1654917" y="4611961"/>
            <a:ext cx="1139623"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p:nvSpPr>
          <p:cNvPr id="57" name="Text Placeholder 16">
            <a:extLst>
              <a:ext uri="{FF2B5EF4-FFF2-40B4-BE49-F238E27FC236}">
                <a16:creationId xmlns:a16="http://schemas.microsoft.com/office/drawing/2014/main" id="{C238EB98-60C6-864D-A0CE-93BB745F2223}"/>
              </a:ext>
            </a:extLst>
          </p:cNvPr>
          <p:cNvSpPr>
            <a:spLocks noGrp="1"/>
          </p:cNvSpPr>
          <p:nvPr>
            <p:custDataLst>
              <p:tags r:id="rId34"/>
            </p:custDataLst>
          </p:nvPr>
        </p:nvSpPr>
        <p:spPr bwMode="auto">
          <a:xfrm>
            <a:off x="5032288" y="3789464"/>
            <a:ext cx="998454" cy="261891"/>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8" name="Isosceles Triangle 97">
            <a:extLst>
              <a:ext uri="{FF2B5EF4-FFF2-40B4-BE49-F238E27FC236}">
                <a16:creationId xmlns:a16="http://schemas.microsoft.com/office/drawing/2014/main" id="{634573AA-527F-8049-96A8-8A7724CE74EF}"/>
              </a:ext>
            </a:extLst>
          </p:cNvPr>
          <p:cNvSpPr/>
          <p:nvPr>
            <p:custDataLst>
              <p:tags r:id="rId35"/>
            </p:custDataLst>
          </p:nvPr>
        </p:nvSpPr>
        <p:spPr bwMode="auto">
          <a:xfrm>
            <a:off x="5958794"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59" name="Isosceles Triangle 92">
            <a:extLst>
              <a:ext uri="{FF2B5EF4-FFF2-40B4-BE49-F238E27FC236}">
                <a16:creationId xmlns:a16="http://schemas.microsoft.com/office/drawing/2014/main" id="{26D56AA1-98F1-6844-AC70-D50AF0311BD3}"/>
              </a:ext>
            </a:extLst>
          </p:cNvPr>
          <p:cNvSpPr/>
          <p:nvPr>
            <p:custDataLst>
              <p:tags r:id="rId36"/>
            </p:custDataLst>
          </p:nvPr>
        </p:nvSpPr>
        <p:spPr bwMode="auto">
          <a:xfrm>
            <a:off x="4590939"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0" name="Isosceles Triangle 9">
            <a:extLst>
              <a:ext uri="{FF2B5EF4-FFF2-40B4-BE49-F238E27FC236}">
                <a16:creationId xmlns:a16="http://schemas.microsoft.com/office/drawing/2014/main" id="{0EC45D2D-C9EB-9B46-920D-9E2274AC9122}"/>
              </a:ext>
            </a:extLst>
          </p:cNvPr>
          <p:cNvSpPr/>
          <p:nvPr>
            <p:custDataLst>
              <p:tags r:id="rId37"/>
            </p:custDataLst>
          </p:nvPr>
        </p:nvSpPr>
        <p:spPr bwMode="auto">
          <a:xfrm>
            <a:off x="3226080"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1" name="Isosceles Triangle 102">
            <a:extLst>
              <a:ext uri="{FF2B5EF4-FFF2-40B4-BE49-F238E27FC236}">
                <a16:creationId xmlns:a16="http://schemas.microsoft.com/office/drawing/2014/main" id="{A69365E3-616C-EC4A-9535-A95E1B724DF1}"/>
              </a:ext>
            </a:extLst>
          </p:cNvPr>
          <p:cNvSpPr/>
          <p:nvPr>
            <p:custDataLst>
              <p:tags r:id="rId38"/>
            </p:custDataLst>
          </p:nvPr>
        </p:nvSpPr>
        <p:spPr bwMode="auto">
          <a:xfrm>
            <a:off x="1872090"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2" name="Diamond 61">
            <a:extLst>
              <a:ext uri="{FF2B5EF4-FFF2-40B4-BE49-F238E27FC236}">
                <a16:creationId xmlns:a16="http://schemas.microsoft.com/office/drawing/2014/main" id="{DA802873-5278-694D-9A1C-F211FA80E8D7}"/>
              </a:ext>
            </a:extLst>
          </p:cNvPr>
          <p:cNvSpPr/>
          <p:nvPr>
            <p:custDataLst>
              <p:tags r:id="rId39"/>
            </p:custDataLst>
          </p:nvPr>
        </p:nvSpPr>
        <p:spPr bwMode="auto">
          <a:xfrm>
            <a:off x="3125166" y="2036773"/>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3" name="Isosceles Triangle 254">
            <a:extLst>
              <a:ext uri="{FF2B5EF4-FFF2-40B4-BE49-F238E27FC236}">
                <a16:creationId xmlns:a16="http://schemas.microsoft.com/office/drawing/2014/main" id="{AE8DDB33-6B53-AA4D-989A-C5F9D0821939}"/>
              </a:ext>
            </a:extLst>
          </p:cNvPr>
          <p:cNvSpPr/>
          <p:nvPr>
            <p:custDataLst>
              <p:tags r:id="rId40"/>
            </p:custDataLst>
          </p:nvPr>
        </p:nvSpPr>
        <p:spPr bwMode="auto">
          <a:xfrm>
            <a:off x="3438911"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64" name="TextBox 5">
            <a:extLst>
              <a:ext uri="{FF2B5EF4-FFF2-40B4-BE49-F238E27FC236}">
                <a16:creationId xmlns:a16="http://schemas.microsoft.com/office/drawing/2014/main" id="{FAA52458-D252-B541-97F8-74AB07C37037}"/>
              </a:ext>
            </a:extLst>
          </p:cNvPr>
          <p:cNvSpPr txBox="1">
            <a:spLocks/>
          </p:cNvSpPr>
          <p:nvPr>
            <p:custDataLst>
              <p:tags r:id="rId41"/>
            </p:custDataLst>
          </p:nvPr>
        </p:nvSpPr>
        <p:spPr bwMode="gray">
          <a:xfrm>
            <a:off x="145321" y="1798597"/>
            <a:ext cx="1305581" cy="799427"/>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Produire la carte de score</a:t>
            </a:r>
          </a:p>
        </p:txBody>
      </p:sp>
      <p:sp>
        <p:nvSpPr>
          <p:cNvPr id="65" name="TextBox 5">
            <a:extLst>
              <a:ext uri="{FF2B5EF4-FFF2-40B4-BE49-F238E27FC236}">
                <a16:creationId xmlns:a16="http://schemas.microsoft.com/office/drawing/2014/main" id="{05A7D4DB-EBC9-C342-840E-515783DDC8A1}"/>
              </a:ext>
            </a:extLst>
          </p:cNvPr>
          <p:cNvSpPr txBox="1">
            <a:spLocks/>
          </p:cNvSpPr>
          <p:nvPr>
            <p:custDataLst>
              <p:tags r:id="rId42"/>
            </p:custDataLst>
          </p:nvPr>
        </p:nvSpPr>
        <p:spPr bwMode="gray">
          <a:xfrm>
            <a:off x="163185" y="5081468"/>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Suivi des actions </a:t>
            </a:r>
          </a:p>
        </p:txBody>
      </p:sp>
      <p:sp>
        <p:nvSpPr>
          <p:cNvPr id="66" name="Rectangle 140">
            <a:extLst>
              <a:ext uri="{FF2B5EF4-FFF2-40B4-BE49-F238E27FC236}">
                <a16:creationId xmlns:a16="http://schemas.microsoft.com/office/drawing/2014/main" id="{9C64962B-7313-164E-A30C-2B393DF0161C}"/>
              </a:ext>
            </a:extLst>
          </p:cNvPr>
          <p:cNvSpPr txBox="1"/>
          <p:nvPr/>
        </p:nvSpPr>
        <p:spPr>
          <a:xfrm>
            <a:off x="7535673" y="1322842"/>
            <a:ext cx="1254471"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buClr>
                <a:srgbClr val="39302A"/>
              </a:buClr>
              <a:defRPr/>
            </a:pPr>
            <a:r>
              <a:rPr lang="fr-FR" sz="1568" b="1" u="sng" dirty="0">
                <a:solidFill>
                  <a:prstClr val="black"/>
                </a:solidFill>
                <a:latin typeface="Arial"/>
              </a:rPr>
              <a:t>Responsable</a:t>
            </a:r>
          </a:p>
        </p:txBody>
      </p:sp>
      <p:sp>
        <p:nvSpPr>
          <p:cNvPr id="67" name="TextBox 66">
            <a:extLst>
              <a:ext uri="{FF2B5EF4-FFF2-40B4-BE49-F238E27FC236}">
                <a16:creationId xmlns:a16="http://schemas.microsoft.com/office/drawing/2014/main" id="{84D4A149-01DC-ED43-AEA7-2104A8FA31EE}"/>
              </a:ext>
            </a:extLst>
          </p:cNvPr>
          <p:cNvSpPr txBox="1"/>
          <p:nvPr/>
        </p:nvSpPr>
        <p:spPr>
          <a:xfrm>
            <a:off x="2058590" y="1707658"/>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T1 </a:t>
            </a:r>
          </a:p>
        </p:txBody>
      </p:sp>
      <p:sp>
        <p:nvSpPr>
          <p:cNvPr id="68" name="TextBox 67">
            <a:extLst>
              <a:ext uri="{FF2B5EF4-FFF2-40B4-BE49-F238E27FC236}">
                <a16:creationId xmlns:a16="http://schemas.microsoft.com/office/drawing/2014/main" id="{F76A5BD4-1062-324D-AECB-39326ED3C004}"/>
              </a:ext>
            </a:extLst>
          </p:cNvPr>
          <p:cNvSpPr txBox="1"/>
          <p:nvPr/>
        </p:nvSpPr>
        <p:spPr>
          <a:xfrm>
            <a:off x="3309833" y="1702424"/>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T2 </a:t>
            </a:r>
          </a:p>
        </p:txBody>
      </p:sp>
      <p:sp>
        <p:nvSpPr>
          <p:cNvPr id="69" name="TextBox 68">
            <a:extLst>
              <a:ext uri="{FF2B5EF4-FFF2-40B4-BE49-F238E27FC236}">
                <a16:creationId xmlns:a16="http://schemas.microsoft.com/office/drawing/2014/main" id="{F4D8E1D9-1523-FF4D-8D31-57B323FC9A26}"/>
              </a:ext>
            </a:extLst>
          </p:cNvPr>
          <p:cNvSpPr txBox="1"/>
          <p:nvPr/>
        </p:nvSpPr>
        <p:spPr>
          <a:xfrm>
            <a:off x="4710548" y="1718555"/>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T3 </a:t>
            </a:r>
          </a:p>
        </p:txBody>
      </p:sp>
      <p:sp>
        <p:nvSpPr>
          <p:cNvPr id="70" name="TextBox 69">
            <a:extLst>
              <a:ext uri="{FF2B5EF4-FFF2-40B4-BE49-F238E27FC236}">
                <a16:creationId xmlns:a16="http://schemas.microsoft.com/office/drawing/2014/main" id="{A4DF4DBA-A90F-504E-A45F-BCFE46823ACC}"/>
              </a:ext>
            </a:extLst>
          </p:cNvPr>
          <p:cNvSpPr txBox="1"/>
          <p:nvPr/>
        </p:nvSpPr>
        <p:spPr>
          <a:xfrm>
            <a:off x="6104807" y="1709049"/>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T4 </a:t>
            </a:r>
          </a:p>
        </p:txBody>
      </p:sp>
      <p:sp>
        <p:nvSpPr>
          <p:cNvPr id="71" name="Diamond 70">
            <a:extLst>
              <a:ext uri="{FF2B5EF4-FFF2-40B4-BE49-F238E27FC236}">
                <a16:creationId xmlns:a16="http://schemas.microsoft.com/office/drawing/2014/main" id="{8B367C9A-8F95-8F41-BE58-89B8B49A1360}"/>
              </a:ext>
            </a:extLst>
          </p:cNvPr>
          <p:cNvSpPr/>
          <p:nvPr>
            <p:custDataLst>
              <p:tags r:id="rId43"/>
            </p:custDataLst>
          </p:nvPr>
        </p:nvSpPr>
        <p:spPr bwMode="auto">
          <a:xfrm>
            <a:off x="4497699" y="2010017"/>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2" name="Diamond 71">
            <a:extLst>
              <a:ext uri="{FF2B5EF4-FFF2-40B4-BE49-F238E27FC236}">
                <a16:creationId xmlns:a16="http://schemas.microsoft.com/office/drawing/2014/main" id="{DDD1A0D1-3CDA-9D4F-BCB2-0EC20323A801}"/>
              </a:ext>
            </a:extLst>
          </p:cNvPr>
          <p:cNvSpPr/>
          <p:nvPr>
            <p:custDataLst>
              <p:tags r:id="rId44"/>
            </p:custDataLst>
          </p:nvPr>
        </p:nvSpPr>
        <p:spPr bwMode="auto">
          <a:xfrm>
            <a:off x="5855589" y="2036773"/>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3" name="Diamond 72">
            <a:extLst>
              <a:ext uri="{FF2B5EF4-FFF2-40B4-BE49-F238E27FC236}">
                <a16:creationId xmlns:a16="http://schemas.microsoft.com/office/drawing/2014/main" id="{023CA28F-2A45-ED42-AEA5-C804E776C0BE}"/>
              </a:ext>
            </a:extLst>
          </p:cNvPr>
          <p:cNvSpPr/>
          <p:nvPr>
            <p:custDataLst>
              <p:tags r:id="rId45"/>
            </p:custDataLst>
          </p:nvPr>
        </p:nvSpPr>
        <p:spPr bwMode="auto">
          <a:xfrm>
            <a:off x="1775022" y="2057339"/>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4" name="Isosceles Triangle 146">
            <a:extLst>
              <a:ext uri="{FF2B5EF4-FFF2-40B4-BE49-F238E27FC236}">
                <a16:creationId xmlns:a16="http://schemas.microsoft.com/office/drawing/2014/main" id="{5956A9FB-97A2-954B-8945-9084FAD29252}"/>
              </a:ext>
            </a:extLst>
          </p:cNvPr>
          <p:cNvSpPr/>
          <p:nvPr>
            <p:custDataLst>
              <p:tags r:id="rId46"/>
            </p:custDataLst>
          </p:nvPr>
        </p:nvSpPr>
        <p:spPr bwMode="auto">
          <a:xfrm>
            <a:off x="4888791"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5" name="Isosceles Triangle 147">
            <a:extLst>
              <a:ext uri="{FF2B5EF4-FFF2-40B4-BE49-F238E27FC236}">
                <a16:creationId xmlns:a16="http://schemas.microsoft.com/office/drawing/2014/main" id="{440A4E50-2149-284E-A800-ACBD534CDD60}"/>
              </a:ext>
            </a:extLst>
          </p:cNvPr>
          <p:cNvSpPr/>
          <p:nvPr>
            <p:custDataLst>
              <p:tags r:id="rId47"/>
            </p:custDataLst>
          </p:nvPr>
        </p:nvSpPr>
        <p:spPr bwMode="auto">
          <a:xfrm>
            <a:off x="6265558"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6" name="Isosceles Triangle 148">
            <a:extLst>
              <a:ext uri="{FF2B5EF4-FFF2-40B4-BE49-F238E27FC236}">
                <a16:creationId xmlns:a16="http://schemas.microsoft.com/office/drawing/2014/main" id="{68162C83-8746-5143-95B3-3D76DD4C695B}"/>
              </a:ext>
            </a:extLst>
          </p:cNvPr>
          <p:cNvSpPr/>
          <p:nvPr>
            <p:custDataLst>
              <p:tags r:id="rId48"/>
            </p:custDataLst>
          </p:nvPr>
        </p:nvSpPr>
        <p:spPr bwMode="auto">
          <a:xfrm>
            <a:off x="2085418"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7" name="Text Placeholder 16">
            <a:extLst>
              <a:ext uri="{FF2B5EF4-FFF2-40B4-BE49-F238E27FC236}">
                <a16:creationId xmlns:a16="http://schemas.microsoft.com/office/drawing/2014/main" id="{537A0265-0898-9E40-96D3-843E96D8EB81}"/>
              </a:ext>
            </a:extLst>
          </p:cNvPr>
          <p:cNvSpPr>
            <a:spLocks noGrp="1"/>
          </p:cNvSpPr>
          <p:nvPr>
            <p:custDataLst>
              <p:tags r:id="rId49"/>
            </p:custDataLst>
          </p:nvPr>
        </p:nvSpPr>
        <p:spPr bwMode="auto">
          <a:xfrm>
            <a:off x="6422104" y="3794315"/>
            <a:ext cx="991009" cy="257040"/>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78" name="Rectangle 140">
            <a:extLst>
              <a:ext uri="{FF2B5EF4-FFF2-40B4-BE49-F238E27FC236}">
                <a16:creationId xmlns:a16="http://schemas.microsoft.com/office/drawing/2014/main" id="{D009859D-7168-A14E-B60D-C5F19EA72EDA}"/>
              </a:ext>
            </a:extLst>
          </p:cNvPr>
          <p:cNvSpPr txBox="1"/>
          <p:nvPr/>
        </p:nvSpPr>
        <p:spPr>
          <a:xfrm>
            <a:off x="269967" y="1385227"/>
            <a:ext cx="1146153"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buClr>
                <a:srgbClr val="39302A"/>
              </a:buClr>
              <a:defRPr/>
            </a:pPr>
            <a:r>
              <a:rPr lang="fr-FR" sz="1568" b="1" u="sng">
                <a:solidFill>
                  <a:prstClr val="black"/>
                </a:solidFill>
                <a:latin typeface="Arial"/>
              </a:rPr>
              <a:t>Activité</a:t>
            </a:r>
          </a:p>
        </p:txBody>
      </p:sp>
      <p:sp>
        <p:nvSpPr>
          <p:cNvPr id="79" name="TextBox 5">
            <a:extLst>
              <a:ext uri="{FF2B5EF4-FFF2-40B4-BE49-F238E27FC236}">
                <a16:creationId xmlns:a16="http://schemas.microsoft.com/office/drawing/2014/main" id="{FABC4181-1BF3-FC4F-ABE9-B9A8F162797A}"/>
              </a:ext>
            </a:extLst>
          </p:cNvPr>
          <p:cNvSpPr txBox="1">
            <a:spLocks/>
          </p:cNvSpPr>
          <p:nvPr>
            <p:custDataLst>
              <p:tags r:id="rId50"/>
            </p:custDataLst>
          </p:nvPr>
        </p:nvSpPr>
        <p:spPr bwMode="gray">
          <a:xfrm>
            <a:off x="163185" y="2705026"/>
            <a:ext cx="1269853" cy="715343"/>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78" dirty="0">
                <a:solidFill>
                  <a:srgbClr val="FFFFFF"/>
                </a:solidFill>
                <a:latin typeface="Arial"/>
              </a:rPr>
              <a:t>Analyser la carte de score et proposer des actions</a:t>
            </a:r>
          </a:p>
        </p:txBody>
      </p:sp>
      <p:sp>
        <p:nvSpPr>
          <p:cNvPr id="80" name="Text Placeholder 19">
            <a:extLst>
              <a:ext uri="{FF2B5EF4-FFF2-40B4-BE49-F238E27FC236}">
                <a16:creationId xmlns:a16="http://schemas.microsoft.com/office/drawing/2014/main" id="{2A89984A-45DB-B249-AB69-636B9E119CAC}"/>
              </a:ext>
            </a:extLst>
          </p:cNvPr>
          <p:cNvSpPr>
            <a:spLocks noGrp="1"/>
          </p:cNvSpPr>
          <p:nvPr>
            <p:custDataLst>
              <p:tags r:id="rId51"/>
            </p:custDataLst>
          </p:nvPr>
        </p:nvSpPr>
        <p:spPr bwMode="gray">
          <a:xfrm>
            <a:off x="4943177" y="5258125"/>
            <a:ext cx="1176036"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1" name="Text Placeholder 18">
            <a:extLst>
              <a:ext uri="{FF2B5EF4-FFF2-40B4-BE49-F238E27FC236}">
                <a16:creationId xmlns:a16="http://schemas.microsoft.com/office/drawing/2014/main" id="{D380DFE9-68CD-924E-9A3B-0926E47F7322}"/>
              </a:ext>
            </a:extLst>
          </p:cNvPr>
          <p:cNvSpPr>
            <a:spLocks noGrp="1"/>
          </p:cNvSpPr>
          <p:nvPr>
            <p:custDataLst>
              <p:tags r:id="rId52"/>
            </p:custDataLst>
          </p:nvPr>
        </p:nvSpPr>
        <p:spPr bwMode="gray">
          <a:xfrm>
            <a:off x="3478674" y="5273679"/>
            <a:ext cx="1199937"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2" name="Text Placeholder 20">
            <a:extLst>
              <a:ext uri="{FF2B5EF4-FFF2-40B4-BE49-F238E27FC236}">
                <a16:creationId xmlns:a16="http://schemas.microsoft.com/office/drawing/2014/main" id="{D57376C0-2D7E-5740-B9D6-53B5ECCF50B8}"/>
              </a:ext>
            </a:extLst>
          </p:cNvPr>
          <p:cNvSpPr>
            <a:spLocks noGrp="1"/>
          </p:cNvSpPr>
          <p:nvPr>
            <p:custDataLst>
              <p:tags r:id="rId53"/>
            </p:custDataLst>
          </p:nvPr>
        </p:nvSpPr>
        <p:spPr bwMode="gray">
          <a:xfrm>
            <a:off x="6331010" y="5258125"/>
            <a:ext cx="1044802" cy="257040"/>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3" name="Text Placeholder 3">
            <a:extLst>
              <a:ext uri="{FF2B5EF4-FFF2-40B4-BE49-F238E27FC236}">
                <a16:creationId xmlns:a16="http://schemas.microsoft.com/office/drawing/2014/main" id="{FCF808F8-2D74-EF4F-A1B0-A351EF669E4D}"/>
              </a:ext>
            </a:extLst>
          </p:cNvPr>
          <p:cNvSpPr>
            <a:spLocks noGrp="1"/>
          </p:cNvSpPr>
          <p:nvPr>
            <p:custDataLst>
              <p:tags r:id="rId54"/>
            </p:custDataLst>
          </p:nvPr>
        </p:nvSpPr>
        <p:spPr bwMode="gray">
          <a:xfrm>
            <a:off x="1934877" y="5275187"/>
            <a:ext cx="1139623"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useBgFill="1">
        <p:nvSpPr>
          <p:cNvPr id="84" name="Text Placeholder 14">
            <a:extLst>
              <a:ext uri="{FF2B5EF4-FFF2-40B4-BE49-F238E27FC236}">
                <a16:creationId xmlns:a16="http://schemas.microsoft.com/office/drawing/2014/main" id="{BBE51E22-3064-E943-BEB7-589BB451C4C0}"/>
              </a:ext>
            </a:extLst>
          </p:cNvPr>
          <p:cNvSpPr>
            <a:spLocks noGrp="1"/>
          </p:cNvSpPr>
          <p:nvPr>
            <p:custDataLst>
              <p:tags r:id="rId55"/>
            </p:custDataLst>
          </p:nvPr>
        </p:nvSpPr>
        <p:spPr bwMode="auto">
          <a:xfrm>
            <a:off x="1437710" y="6030883"/>
            <a:ext cx="1333058"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sym typeface="Arial" panose="020B0604020202020204" pitchFamily="34" charset="0"/>
              </a:rPr>
              <a:t>Carte de score T4</a:t>
            </a:r>
          </a:p>
        </p:txBody>
      </p:sp>
      <p:sp useBgFill="1">
        <p:nvSpPr>
          <p:cNvPr id="85" name="Text Placeholder 4">
            <a:extLst>
              <a:ext uri="{FF2B5EF4-FFF2-40B4-BE49-F238E27FC236}">
                <a16:creationId xmlns:a16="http://schemas.microsoft.com/office/drawing/2014/main" id="{BFACAAFD-0796-6645-929B-1D567C801EAC}"/>
              </a:ext>
            </a:extLst>
          </p:cNvPr>
          <p:cNvSpPr>
            <a:spLocks noGrp="1"/>
          </p:cNvSpPr>
          <p:nvPr>
            <p:custDataLst>
              <p:tags r:id="rId56"/>
            </p:custDataLst>
          </p:nvPr>
        </p:nvSpPr>
        <p:spPr bwMode="auto">
          <a:xfrm>
            <a:off x="2868542" y="6030881"/>
            <a:ext cx="912599" cy="120252"/>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defTabSz="877443">
              <a:buClr>
                <a:srgbClr val="39302A"/>
              </a:buClr>
              <a:defRPr/>
            </a:pPr>
            <a:r>
              <a:rPr lang="fr-FR" sz="1200">
                <a:solidFill>
                  <a:prstClr val="black"/>
                </a:solidFill>
                <a:latin typeface="Arial"/>
                <a:sym typeface="Arial" panose="020B0604020202020204" pitchFamily="34" charset="0"/>
              </a:rPr>
              <a:t>T1</a:t>
            </a:r>
          </a:p>
        </p:txBody>
      </p:sp>
      <p:sp useBgFill="1">
        <p:nvSpPr>
          <p:cNvPr id="86" name="Text Placeholder 11">
            <a:extLst>
              <a:ext uri="{FF2B5EF4-FFF2-40B4-BE49-F238E27FC236}">
                <a16:creationId xmlns:a16="http://schemas.microsoft.com/office/drawing/2014/main" id="{E091D023-2DD0-3B41-8EF5-E31F39097810}"/>
              </a:ext>
            </a:extLst>
          </p:cNvPr>
          <p:cNvSpPr>
            <a:spLocks noGrp="1"/>
          </p:cNvSpPr>
          <p:nvPr>
            <p:custDataLst>
              <p:tags r:id="rId57"/>
            </p:custDataLst>
          </p:nvPr>
        </p:nvSpPr>
        <p:spPr bwMode="auto">
          <a:xfrm>
            <a:off x="4311417" y="6030883"/>
            <a:ext cx="912599"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cs typeface="Arial" panose="020B0604020202020204" pitchFamily="34" charset="0"/>
                <a:sym typeface="Arial" panose="020B0604020202020204" pitchFamily="34" charset="0"/>
              </a:rPr>
              <a:t>T2</a:t>
            </a:r>
          </a:p>
        </p:txBody>
      </p:sp>
      <p:sp useBgFill="1">
        <p:nvSpPr>
          <p:cNvPr id="87" name="Text Placeholder 12">
            <a:extLst>
              <a:ext uri="{FF2B5EF4-FFF2-40B4-BE49-F238E27FC236}">
                <a16:creationId xmlns:a16="http://schemas.microsoft.com/office/drawing/2014/main" id="{53F5758F-7A8C-6242-8B39-D51F71117004}"/>
              </a:ext>
            </a:extLst>
          </p:cNvPr>
          <p:cNvSpPr>
            <a:spLocks noGrp="1"/>
          </p:cNvSpPr>
          <p:nvPr>
            <p:custDataLst>
              <p:tags r:id="rId58"/>
            </p:custDataLst>
          </p:nvPr>
        </p:nvSpPr>
        <p:spPr bwMode="auto">
          <a:xfrm>
            <a:off x="5714538" y="6030883"/>
            <a:ext cx="912599"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sym typeface="Arial" panose="020B0604020202020204" pitchFamily="34" charset="0"/>
              </a:rPr>
              <a:t>T3</a:t>
            </a:r>
          </a:p>
        </p:txBody>
      </p:sp>
      <p:sp>
        <p:nvSpPr>
          <p:cNvPr id="88" name="TextBox 5">
            <a:extLst>
              <a:ext uri="{FF2B5EF4-FFF2-40B4-BE49-F238E27FC236}">
                <a16:creationId xmlns:a16="http://schemas.microsoft.com/office/drawing/2014/main" id="{B5BB20FC-8A02-FC4F-A127-78C4D6F6C46D}"/>
              </a:ext>
            </a:extLst>
          </p:cNvPr>
          <p:cNvSpPr txBox="1">
            <a:spLocks/>
          </p:cNvSpPr>
          <p:nvPr>
            <p:custDataLst>
              <p:tags r:id="rId59"/>
            </p:custDataLst>
          </p:nvPr>
        </p:nvSpPr>
        <p:spPr bwMode="gray">
          <a:xfrm>
            <a:off x="7472834" y="4545524"/>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77443" fontAlgn="auto">
              <a:spcBef>
                <a:spcPts val="0"/>
              </a:spcBef>
              <a:spcAft>
                <a:spcPts val="0"/>
              </a:spcAft>
              <a:defRPr/>
            </a:pPr>
            <a:r>
              <a:rPr lang="fr-FR" sz="1099" dirty="0">
                <a:solidFill>
                  <a:prstClr val="white"/>
                </a:solidFill>
                <a:latin typeface="Arial"/>
              </a:rPr>
              <a:t>Responsables désignés dans le suivi d’action</a:t>
            </a:r>
          </a:p>
        </p:txBody>
      </p:sp>
      <p:sp>
        <p:nvSpPr>
          <p:cNvPr id="89" name="TextBox 5">
            <a:extLst>
              <a:ext uri="{FF2B5EF4-FFF2-40B4-BE49-F238E27FC236}">
                <a16:creationId xmlns:a16="http://schemas.microsoft.com/office/drawing/2014/main" id="{F2256397-A594-E84C-857A-4FBC0D28301D}"/>
              </a:ext>
            </a:extLst>
          </p:cNvPr>
          <p:cNvSpPr txBox="1">
            <a:spLocks/>
          </p:cNvSpPr>
          <p:nvPr>
            <p:custDataLst>
              <p:tags r:id="rId60"/>
            </p:custDataLst>
          </p:nvPr>
        </p:nvSpPr>
        <p:spPr bwMode="gray">
          <a:xfrm>
            <a:off x="7472834" y="3525360"/>
            <a:ext cx="1269853" cy="943585"/>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Équipes régionales de gestion sanitaire et autres forums pertinents</a:t>
            </a:r>
          </a:p>
        </p:txBody>
      </p:sp>
      <p:sp>
        <p:nvSpPr>
          <p:cNvPr id="90" name="TextBox 5">
            <a:extLst>
              <a:ext uri="{FF2B5EF4-FFF2-40B4-BE49-F238E27FC236}">
                <a16:creationId xmlns:a16="http://schemas.microsoft.com/office/drawing/2014/main" id="{2BD72250-9270-344D-AA12-A83186B887E6}"/>
              </a:ext>
            </a:extLst>
          </p:cNvPr>
          <p:cNvSpPr txBox="1">
            <a:spLocks/>
          </p:cNvSpPr>
          <p:nvPr>
            <p:custDataLst>
              <p:tags r:id="rId61"/>
            </p:custDataLst>
          </p:nvPr>
        </p:nvSpPr>
        <p:spPr bwMode="gray">
          <a:xfrm>
            <a:off x="7454970" y="1805990"/>
            <a:ext cx="1305581" cy="799427"/>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Agent S-É et admin carte de score SRMNIA</a:t>
            </a:r>
          </a:p>
        </p:txBody>
      </p:sp>
      <p:sp>
        <p:nvSpPr>
          <p:cNvPr id="91" name="TextBox 5">
            <a:extLst>
              <a:ext uri="{FF2B5EF4-FFF2-40B4-BE49-F238E27FC236}">
                <a16:creationId xmlns:a16="http://schemas.microsoft.com/office/drawing/2014/main" id="{1FF8ADF8-376D-4341-B5D0-BAAAF18EC5EF}"/>
              </a:ext>
            </a:extLst>
          </p:cNvPr>
          <p:cNvSpPr txBox="1">
            <a:spLocks/>
          </p:cNvSpPr>
          <p:nvPr>
            <p:custDataLst>
              <p:tags r:id="rId62"/>
            </p:custDataLst>
          </p:nvPr>
        </p:nvSpPr>
        <p:spPr bwMode="gray">
          <a:xfrm>
            <a:off x="7472834" y="5159840"/>
            <a:ext cx="1269853" cy="941328"/>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29" dirty="0">
                <a:solidFill>
                  <a:srgbClr val="FFFFFF"/>
                </a:solidFill>
                <a:latin typeface="Arial"/>
              </a:rPr>
              <a:t>Équipes régionales de gestion sanitaire et gestionnaire du SRMNIA</a:t>
            </a:r>
          </a:p>
        </p:txBody>
      </p:sp>
      <p:sp>
        <p:nvSpPr>
          <p:cNvPr id="92" name="TextBox 5">
            <a:extLst>
              <a:ext uri="{FF2B5EF4-FFF2-40B4-BE49-F238E27FC236}">
                <a16:creationId xmlns:a16="http://schemas.microsoft.com/office/drawing/2014/main" id="{B08C284A-A97B-5946-8978-B9B89B0CAFE7}"/>
              </a:ext>
            </a:extLst>
          </p:cNvPr>
          <p:cNvSpPr txBox="1">
            <a:spLocks/>
          </p:cNvSpPr>
          <p:nvPr>
            <p:custDataLst>
              <p:tags r:id="rId63"/>
            </p:custDataLst>
          </p:nvPr>
        </p:nvSpPr>
        <p:spPr bwMode="gray">
          <a:xfrm>
            <a:off x="7472834" y="2712419"/>
            <a:ext cx="1269853" cy="715343"/>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78" dirty="0">
                <a:solidFill>
                  <a:srgbClr val="FFFFFF"/>
                </a:solidFill>
                <a:latin typeface="Arial"/>
              </a:rPr>
              <a:t>Points focaux SRMNIA régionaux avec l’aide de l’OMS</a:t>
            </a:r>
          </a:p>
        </p:txBody>
      </p:sp>
      <p:sp>
        <p:nvSpPr>
          <p:cNvPr id="2" name="Rectangle 1">
            <a:extLst>
              <a:ext uri="{FF2B5EF4-FFF2-40B4-BE49-F238E27FC236}">
                <a16:creationId xmlns:a16="http://schemas.microsoft.com/office/drawing/2014/main" id="{D70449B7-62D7-1C4A-888C-AA9B90AA5066}"/>
              </a:ext>
            </a:extLst>
          </p:cNvPr>
          <p:cNvSpPr/>
          <p:nvPr/>
        </p:nvSpPr>
        <p:spPr>
          <a:xfrm>
            <a:off x="2116274" y="6151397"/>
            <a:ext cx="7108588" cy="271469"/>
          </a:xfrm>
          <a:prstGeom prst="rect">
            <a:avLst/>
          </a:prstGeom>
        </p:spPr>
        <p:txBody>
          <a:bodyPr wrap="square">
            <a:spAutoFit/>
          </a:bodyPr>
          <a:lstStyle/>
          <a:p>
            <a:r>
              <a:rPr lang="fr-FR" sz="1176" dirty="0"/>
              <a:t>*La carte de score est produite </a:t>
            </a:r>
            <a:r>
              <a:rPr lang="fr-FR" sz="1176" u="sng" dirty="0"/>
              <a:t>21 jours après la clôture de chaque trimestre</a:t>
            </a:r>
            <a:r>
              <a:rPr lang="fr-FR" sz="1176" dirty="0"/>
              <a:t>.</a:t>
            </a:r>
          </a:p>
        </p:txBody>
      </p:sp>
    </p:spTree>
    <p:extLst>
      <p:ext uri="{BB962C8B-B14F-4D97-AF65-F5344CB8AC3E}">
        <p14:creationId xmlns:p14="http://schemas.microsoft.com/office/powerpoint/2010/main" val="925887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2412840"/>
          </a:xfrm>
        </p:spPr>
        <p:txBody>
          <a:bodyPr/>
          <a:lstStyle/>
          <a:p>
            <a:pPr algn="ctr"/>
            <a:r>
              <a:rPr lang="fr-FR" sz="3136" dirty="0">
                <a:solidFill>
                  <a:schemeClr val="tx1"/>
                </a:solidFill>
              </a:rPr>
              <a:t>Formation plateforme web </a:t>
            </a:r>
            <a:br>
              <a:rPr lang="fr-FR" sz="3136" dirty="0">
                <a:solidFill>
                  <a:schemeClr val="tx1"/>
                </a:solidFill>
              </a:rPr>
            </a:br>
            <a:r>
              <a:rPr lang="fr-FR" sz="3136" dirty="0">
                <a:solidFill>
                  <a:schemeClr val="tx1"/>
                </a:solidFill>
              </a:rPr>
              <a:t>carte de score</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2821682" y="842043"/>
            <a:ext cx="3011685" cy="3036071"/>
          </a:xfrm>
          <a:prstGeom prst="rect">
            <a:avLst/>
          </a:prstGeom>
        </p:spPr>
      </p:pic>
    </p:spTree>
    <p:extLst>
      <p:ext uri="{BB962C8B-B14F-4D97-AF65-F5344CB8AC3E}">
        <p14:creationId xmlns:p14="http://schemas.microsoft.com/office/powerpoint/2010/main" val="166490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133A-45A4-4C59-AC87-49E1CFC9008D}"/>
              </a:ext>
            </a:extLst>
          </p:cNvPr>
          <p:cNvSpPr>
            <a:spLocks noGrp="1"/>
          </p:cNvSpPr>
          <p:nvPr>
            <p:ph type="title"/>
          </p:nvPr>
        </p:nvSpPr>
        <p:spPr>
          <a:xfrm>
            <a:off x="602388" y="376382"/>
            <a:ext cx="6654067" cy="292388"/>
          </a:xfrm>
        </p:spPr>
        <p:txBody>
          <a:bodyPr/>
          <a:lstStyle/>
          <a:p>
            <a:r>
              <a:rPr lang="fr-FR" dirty="0"/>
              <a:t>Liste de contrôle pour le matériel de formation</a:t>
            </a:r>
            <a:endParaRPr lang="en-US" dirty="0"/>
          </a:p>
        </p:txBody>
      </p:sp>
      <p:sp>
        <p:nvSpPr>
          <p:cNvPr id="4" name="TextBox 3">
            <a:extLst>
              <a:ext uri="{FF2B5EF4-FFF2-40B4-BE49-F238E27FC236}">
                <a16:creationId xmlns:a16="http://schemas.microsoft.com/office/drawing/2014/main" id="{3748CDE1-F848-4FC9-9EED-65FEDA0A0D29}"/>
              </a:ext>
            </a:extLst>
          </p:cNvPr>
          <p:cNvSpPr txBox="1"/>
          <p:nvPr/>
        </p:nvSpPr>
        <p:spPr>
          <a:xfrm>
            <a:off x="535578" y="924805"/>
            <a:ext cx="7805057" cy="5324535"/>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q"/>
            </a:pPr>
            <a:r>
              <a:rPr lang="fr-FR" sz="2000" dirty="0"/>
              <a:t>Présentation PowerPoint avec les fichiers </a:t>
            </a:r>
            <a:r>
              <a:rPr lang="fr-FR" sz="2000" dirty="0">
                <a:solidFill>
                  <a:srgbClr val="0070C0"/>
                </a:solidFill>
                <a:hlinkClick r:id="rId2">
                  <a:extLst>
                    <a:ext uri="{A12FA001-AC4F-418D-AE19-62706E023703}">
                      <ahyp:hlinkClr xmlns:ahyp="http://schemas.microsoft.com/office/drawing/2018/hyperlinkcolor" val="tx"/>
                    </a:ext>
                  </a:extLst>
                </a:hlinkClick>
              </a:rPr>
              <a:t>vidéo</a:t>
            </a:r>
            <a:r>
              <a:rPr lang="fr-FR" sz="2000" dirty="0"/>
              <a:t> insérés</a:t>
            </a:r>
          </a:p>
          <a:p>
            <a:pPr marL="285750" indent="-285750">
              <a:spcBef>
                <a:spcPts val="600"/>
              </a:spcBef>
              <a:spcAft>
                <a:spcPts val="600"/>
              </a:spcAft>
              <a:buFont typeface="Wingdings" panose="05000000000000000000" pitchFamily="2" charset="2"/>
              <a:buChar char="q"/>
            </a:pPr>
            <a:r>
              <a:rPr lang="fr-FR" sz="2000" dirty="0"/>
              <a:t>Ordre du jour de l'atelier</a:t>
            </a:r>
          </a:p>
          <a:p>
            <a:pPr marL="285750" indent="-285750">
              <a:spcBef>
                <a:spcPts val="600"/>
              </a:spcBef>
              <a:spcAft>
                <a:spcPts val="600"/>
              </a:spcAft>
              <a:buFont typeface="Wingdings" panose="05000000000000000000" pitchFamily="2" charset="2"/>
              <a:buChar char="q"/>
            </a:pPr>
            <a:r>
              <a:rPr lang="fr-FR" sz="2000" dirty="0">
                <a:solidFill>
                  <a:srgbClr val="0070C0"/>
                </a:solidFill>
                <a:hlinkClick r:id="rId3">
                  <a:extLst>
                    <a:ext uri="{A12FA001-AC4F-418D-AE19-62706E023703}">
                      <ahyp:hlinkClr xmlns:ahyp="http://schemas.microsoft.com/office/drawing/2018/hyperlinkcolor" val="tx"/>
                    </a:ext>
                  </a:extLst>
                </a:hlinkClick>
              </a:rPr>
              <a:t>Modèle Excel </a:t>
            </a:r>
            <a:r>
              <a:rPr lang="fr-FR" sz="2000" dirty="0"/>
              <a:t>pour ajouter des comptes de plate-forme Web</a:t>
            </a:r>
          </a:p>
          <a:p>
            <a:pPr marL="285750" indent="-285750">
              <a:spcBef>
                <a:spcPts val="600"/>
              </a:spcBef>
              <a:spcAft>
                <a:spcPts val="600"/>
              </a:spcAft>
              <a:buFont typeface="Wingdings" panose="05000000000000000000" pitchFamily="2" charset="2"/>
              <a:buChar char="q"/>
            </a:pPr>
            <a:r>
              <a:rPr lang="fr-FR" sz="2000" dirty="0"/>
              <a:t>Liste de </a:t>
            </a:r>
            <a:r>
              <a:rPr lang="fr-FR" sz="2000" dirty="0">
                <a:solidFill>
                  <a:srgbClr val="0070C0"/>
                </a:solidFill>
                <a:hlinkClick r:id="rId4">
                  <a:extLst>
                    <a:ext uri="{A12FA001-AC4F-418D-AE19-62706E023703}">
                      <ahyp:hlinkClr xmlns:ahyp="http://schemas.microsoft.com/office/drawing/2018/hyperlinkcolor" val="tx"/>
                    </a:ext>
                  </a:extLst>
                </a:hlinkClick>
              </a:rPr>
              <a:t>présence</a:t>
            </a:r>
            <a:endParaRPr lang="fr-FR" sz="2000" dirty="0">
              <a:solidFill>
                <a:srgbClr val="0070C0"/>
              </a:solidFill>
            </a:endParaRPr>
          </a:p>
          <a:p>
            <a:pPr marL="285750" indent="-285750">
              <a:spcBef>
                <a:spcPts val="600"/>
              </a:spcBef>
              <a:spcAft>
                <a:spcPts val="600"/>
              </a:spcAft>
              <a:buFont typeface="Wingdings" panose="05000000000000000000" pitchFamily="2" charset="2"/>
              <a:buChar char="q"/>
            </a:pPr>
            <a:r>
              <a:rPr lang="fr-FR" sz="2000" dirty="0"/>
              <a:t>Projecteur</a:t>
            </a:r>
          </a:p>
          <a:p>
            <a:pPr marL="285750" indent="-285750">
              <a:spcBef>
                <a:spcPts val="600"/>
              </a:spcBef>
              <a:spcAft>
                <a:spcPts val="600"/>
              </a:spcAft>
              <a:buFont typeface="Wingdings" panose="05000000000000000000" pitchFamily="2" charset="2"/>
              <a:buChar char="q"/>
            </a:pPr>
            <a:r>
              <a:rPr lang="fr-FR" sz="2000" dirty="0"/>
              <a:t>Haut-parleurs d'ordinateur portable (ceci est nécessaire pour les vidéos)</a:t>
            </a:r>
          </a:p>
          <a:p>
            <a:pPr marL="285750" indent="-285750">
              <a:spcBef>
                <a:spcPts val="600"/>
              </a:spcBef>
              <a:spcAft>
                <a:spcPts val="600"/>
              </a:spcAft>
              <a:buFont typeface="Wingdings" panose="05000000000000000000" pitchFamily="2" charset="2"/>
              <a:buChar char="q"/>
            </a:pPr>
            <a:r>
              <a:rPr lang="fr-FR" sz="2000" dirty="0"/>
              <a:t>Connexion Wifi pour tous les participants</a:t>
            </a:r>
          </a:p>
          <a:p>
            <a:pPr marL="285750" indent="-285750">
              <a:spcBef>
                <a:spcPts val="600"/>
              </a:spcBef>
              <a:spcAft>
                <a:spcPts val="600"/>
              </a:spcAft>
              <a:buFont typeface="Wingdings" panose="05000000000000000000" pitchFamily="2" charset="2"/>
              <a:buChar char="q"/>
            </a:pPr>
            <a:r>
              <a:rPr lang="fr-FR" sz="2000" dirty="0"/>
              <a:t>Les participants doivent avoir leurs propres ordinateurs portables si possible</a:t>
            </a:r>
          </a:p>
          <a:p>
            <a:pPr marL="285750" indent="-285750">
              <a:spcBef>
                <a:spcPts val="600"/>
              </a:spcBef>
              <a:spcAft>
                <a:spcPts val="600"/>
              </a:spcAft>
              <a:buFont typeface="Wingdings" panose="05000000000000000000" pitchFamily="2" charset="2"/>
              <a:buChar char="q"/>
            </a:pPr>
            <a:r>
              <a:rPr lang="fr-FR" sz="2000" dirty="0"/>
              <a:t>Si un support virtuel est requis, connectez-vous à la ligne de zoom. Contactez ALMA (</a:t>
            </a:r>
            <a:r>
              <a:rPr lang="fr-FR" sz="2000" dirty="0">
                <a:solidFill>
                  <a:srgbClr val="0070C0"/>
                </a:solidFill>
                <a:hlinkClick r:id="rId5">
                  <a:extLst>
                    <a:ext uri="{A12FA001-AC4F-418D-AE19-62706E023703}">
                      <ahyp:hlinkClr xmlns:ahyp="http://schemas.microsoft.com/office/drawing/2018/hyperlinkcolor" val="tx"/>
                    </a:ext>
                  </a:extLst>
                </a:hlinkClick>
              </a:rPr>
              <a:t>dduque@alma2030.org</a:t>
            </a:r>
            <a:r>
              <a:rPr lang="fr-FR" sz="2000" dirty="0"/>
              <a:t>) pour une ligne de zoom si besoin.</a:t>
            </a:r>
          </a:p>
        </p:txBody>
      </p:sp>
    </p:spTree>
    <p:extLst>
      <p:ext uri="{BB962C8B-B14F-4D97-AF65-F5344CB8AC3E}">
        <p14:creationId xmlns:p14="http://schemas.microsoft.com/office/powerpoint/2010/main" val="93814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DEA46-2FC6-497E-AD8A-76CC23CFBB75}"/>
              </a:ext>
            </a:extLst>
          </p:cNvPr>
          <p:cNvPicPr>
            <a:picLocks noChangeAspect="1"/>
          </p:cNvPicPr>
          <p:nvPr/>
        </p:nvPicPr>
        <p:blipFill>
          <a:blip r:embed="rId2"/>
          <a:stretch>
            <a:fillRect/>
          </a:stretch>
        </p:blipFill>
        <p:spPr>
          <a:xfrm>
            <a:off x="0" y="2346859"/>
            <a:ext cx="8961438" cy="3188503"/>
          </a:xfrm>
          <a:prstGeom prst="rect">
            <a:avLst/>
          </a:prstGeom>
        </p:spPr>
      </p:pic>
      <p:sp>
        <p:nvSpPr>
          <p:cNvPr id="2" name="Title 1">
            <a:extLst>
              <a:ext uri="{FF2B5EF4-FFF2-40B4-BE49-F238E27FC236}">
                <a16:creationId xmlns:a16="http://schemas.microsoft.com/office/drawing/2014/main" id="{498804B6-DC7D-42C7-A069-4C9C6FD31E4B}"/>
              </a:ext>
            </a:extLst>
          </p:cNvPr>
          <p:cNvSpPr>
            <a:spLocks noGrp="1"/>
          </p:cNvSpPr>
          <p:nvPr>
            <p:ph type="title"/>
          </p:nvPr>
        </p:nvSpPr>
        <p:spPr>
          <a:xfrm>
            <a:off x="549873" y="400067"/>
            <a:ext cx="6654067" cy="292388"/>
          </a:xfrm>
        </p:spPr>
        <p:txBody>
          <a:bodyPr/>
          <a:lstStyle/>
          <a:p>
            <a:r>
              <a:rPr lang="fr-FR" dirty="0"/>
              <a:t>Activez votre compte depuis votre email</a:t>
            </a:r>
            <a:endParaRPr lang="en-US" dirty="0"/>
          </a:p>
        </p:txBody>
      </p:sp>
      <p:sp>
        <p:nvSpPr>
          <p:cNvPr id="3" name="TextBox 2">
            <a:extLst>
              <a:ext uri="{FF2B5EF4-FFF2-40B4-BE49-F238E27FC236}">
                <a16:creationId xmlns:a16="http://schemas.microsoft.com/office/drawing/2014/main" id="{F18CB37C-13E3-4BD6-8983-15FD52F9A8E1}"/>
              </a:ext>
            </a:extLst>
          </p:cNvPr>
          <p:cNvSpPr txBox="1"/>
          <p:nvPr/>
        </p:nvSpPr>
        <p:spPr>
          <a:xfrm>
            <a:off x="0" y="819201"/>
            <a:ext cx="8961438" cy="1569660"/>
          </a:xfrm>
          <a:prstGeom prst="rect">
            <a:avLst/>
          </a:prstGeom>
          <a:solidFill>
            <a:srgbClr val="FFC000"/>
          </a:solidFill>
        </p:spPr>
        <p:txBody>
          <a:bodyPr wrap="square" rtlCol="0">
            <a:spAutoFit/>
          </a:bodyPr>
          <a:lstStyle/>
          <a:p>
            <a:pPr marL="342900" indent="-342900">
              <a:buFont typeface="+mj-lt"/>
              <a:buAutoNum type="arabicPeriod"/>
            </a:pPr>
            <a:r>
              <a:rPr lang="fr-FR" dirty="0"/>
              <a:t>Accédez à votre boîte de réception et recherchez un e-mail avec le sujet « </a:t>
            </a:r>
            <a:r>
              <a:rPr lang="en-US" b="1" i="0" dirty="0">
                <a:solidFill>
                  <a:srgbClr val="333333"/>
                </a:solidFill>
                <a:effectLst/>
                <a:latin typeface="Lucida Grande"/>
              </a:rPr>
              <a:t> </a:t>
            </a:r>
            <a:r>
              <a:rPr lang="en-US" b="1" i="0" dirty="0" err="1">
                <a:solidFill>
                  <a:srgbClr val="333333"/>
                </a:solidFill>
                <a:effectLst/>
                <a:latin typeface="Lucida Grande"/>
              </a:rPr>
              <a:t>Compte</a:t>
            </a:r>
            <a:r>
              <a:rPr lang="en-US" b="1" i="0" dirty="0">
                <a:solidFill>
                  <a:srgbClr val="333333"/>
                </a:solidFill>
                <a:effectLst/>
                <a:latin typeface="Lucida Grande"/>
              </a:rPr>
              <a:t> </a:t>
            </a:r>
            <a:r>
              <a:rPr lang="en-US" b="1" i="0" dirty="0" err="1">
                <a:solidFill>
                  <a:srgbClr val="333333"/>
                </a:solidFill>
                <a:effectLst/>
                <a:latin typeface="Lucida Grande"/>
              </a:rPr>
              <a:t>utilisateur</a:t>
            </a:r>
            <a:r>
              <a:rPr lang="en-US" b="1" i="0" dirty="0">
                <a:solidFill>
                  <a:srgbClr val="333333"/>
                </a:solidFill>
                <a:effectLst/>
                <a:latin typeface="Lucida Grande"/>
              </a:rPr>
              <a:t> </a:t>
            </a:r>
            <a:r>
              <a:rPr lang="en-US" b="1" i="0" dirty="0" err="1">
                <a:solidFill>
                  <a:srgbClr val="333333"/>
                </a:solidFill>
                <a:effectLst/>
                <a:latin typeface="Lucida Grande"/>
              </a:rPr>
              <a:t>créé</a:t>
            </a:r>
            <a:r>
              <a:rPr lang="en-US" b="1" dirty="0">
                <a:solidFill>
                  <a:srgbClr val="333333"/>
                </a:solidFill>
                <a:latin typeface="Lucida Grande"/>
              </a:rPr>
              <a:t> </a:t>
            </a:r>
            <a:r>
              <a:rPr lang="fr-FR" dirty="0"/>
              <a:t>» à partir de </a:t>
            </a:r>
            <a:r>
              <a:rPr lang="fr-FR" dirty="0">
                <a:solidFill>
                  <a:schemeClr val="tx2"/>
                </a:solidFill>
                <a:hlinkClick r:id="rId3">
                  <a:extLst>
                    <a:ext uri="{A12FA001-AC4F-418D-AE19-62706E023703}">
                      <ahyp:hlinkClr xmlns:ahyp="http://schemas.microsoft.com/office/drawing/2018/hyperlinkcolor" val="tx"/>
                    </a:ext>
                  </a:extLst>
                </a:hlinkClick>
              </a:rPr>
              <a:t>account@rmnch.org</a:t>
            </a:r>
            <a:endParaRPr lang="fr-FR" dirty="0">
              <a:solidFill>
                <a:schemeClr val="tx2"/>
              </a:solidFill>
            </a:endParaRPr>
          </a:p>
          <a:p>
            <a:pPr marL="342900" indent="-342900">
              <a:buFont typeface="+mj-lt"/>
              <a:buAutoNum type="arabicPeriod"/>
            </a:pPr>
            <a:r>
              <a:rPr lang="fr-FR" dirty="0"/>
              <a:t>Si vous ne trouvez pas l'email, vérifiez votre boîte de réception de spam</a:t>
            </a:r>
          </a:p>
          <a:p>
            <a:pPr marL="342900" indent="-342900">
              <a:buFont typeface="+mj-lt"/>
              <a:buAutoNum type="arabicPeriod"/>
            </a:pPr>
            <a:r>
              <a:rPr lang="fr-FR" dirty="0"/>
              <a:t>Cliquez sur le lien où il est écrit « Cliquer </a:t>
            </a:r>
            <a:r>
              <a:rPr lang="fr-FR" u="sng" dirty="0">
                <a:solidFill>
                  <a:schemeClr val="accent5">
                    <a:lumMod val="50000"/>
                    <a:lumOff val="50000"/>
                  </a:schemeClr>
                </a:solidFill>
              </a:rPr>
              <a:t>ici</a:t>
            </a:r>
            <a:r>
              <a:rPr lang="fr-FR" dirty="0"/>
              <a:t> pour activer votre compte »</a:t>
            </a:r>
          </a:p>
          <a:p>
            <a:pPr marL="342900" indent="-342900">
              <a:buFont typeface="+mj-lt"/>
              <a:buAutoNum type="arabicPeriod"/>
            </a:pPr>
            <a:r>
              <a:rPr lang="fr-FR" dirty="0"/>
              <a:t>Écrivez le mot de passe que vous souhaitez utiliser deux fois. Le même mot de passe ci-dessus et ci-dessous.</a:t>
            </a:r>
            <a:endParaRPr lang="en-US" dirty="0"/>
          </a:p>
        </p:txBody>
      </p:sp>
      <p:sp>
        <p:nvSpPr>
          <p:cNvPr id="6" name="Oval 5">
            <a:extLst>
              <a:ext uri="{FF2B5EF4-FFF2-40B4-BE49-F238E27FC236}">
                <a16:creationId xmlns:a16="http://schemas.microsoft.com/office/drawing/2014/main" id="{79DE2905-E51D-4DE2-8196-99A6647DCB4E}"/>
              </a:ext>
            </a:extLst>
          </p:cNvPr>
          <p:cNvSpPr/>
          <p:nvPr/>
        </p:nvSpPr>
        <p:spPr>
          <a:xfrm>
            <a:off x="530224" y="4702407"/>
            <a:ext cx="478583" cy="356996"/>
          </a:xfrm>
          <a:prstGeom prst="ellipse">
            <a:avLst/>
          </a:prstGeom>
          <a:noFill/>
          <a:ln w="76200">
            <a:solidFill>
              <a:srgbClr val="54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8" name="Picture 7">
            <a:extLst>
              <a:ext uri="{FF2B5EF4-FFF2-40B4-BE49-F238E27FC236}">
                <a16:creationId xmlns:a16="http://schemas.microsoft.com/office/drawing/2014/main" id="{A84A5C4B-08B2-4D5A-BE66-82E0567D4497}"/>
              </a:ext>
            </a:extLst>
          </p:cNvPr>
          <p:cNvPicPr>
            <a:picLocks noChangeAspect="1"/>
          </p:cNvPicPr>
          <p:nvPr/>
        </p:nvPicPr>
        <p:blipFill>
          <a:blip r:embed="rId4"/>
          <a:stretch>
            <a:fillRect/>
          </a:stretch>
        </p:blipFill>
        <p:spPr>
          <a:xfrm>
            <a:off x="6094859" y="4387583"/>
            <a:ext cx="2721054" cy="1773543"/>
          </a:xfrm>
          <a:prstGeom prst="rect">
            <a:avLst/>
          </a:prstGeom>
        </p:spPr>
      </p:pic>
      <p:cxnSp>
        <p:nvCxnSpPr>
          <p:cNvPr id="10" name="Straight Arrow Connector 9">
            <a:extLst>
              <a:ext uri="{FF2B5EF4-FFF2-40B4-BE49-F238E27FC236}">
                <a16:creationId xmlns:a16="http://schemas.microsoft.com/office/drawing/2014/main" id="{B3D674BB-BC5C-4C3C-B2C3-6F0B6828A938}"/>
              </a:ext>
            </a:extLst>
          </p:cNvPr>
          <p:cNvCxnSpPr>
            <a:cxnSpLocks/>
          </p:cNvCxnSpPr>
          <p:nvPr/>
        </p:nvCxnSpPr>
        <p:spPr>
          <a:xfrm flipH="1">
            <a:off x="1038796" y="1872407"/>
            <a:ext cx="3155931" cy="300849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4C3B0234-BE47-44AB-AA06-67D14CDCB714}"/>
              </a:ext>
            </a:extLst>
          </p:cNvPr>
          <p:cNvCxnSpPr>
            <a:cxnSpLocks/>
          </p:cNvCxnSpPr>
          <p:nvPr/>
        </p:nvCxnSpPr>
        <p:spPr>
          <a:xfrm flipH="1">
            <a:off x="1038797" y="4121332"/>
            <a:ext cx="2566552" cy="39362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5" name="Title 1">
            <a:extLst>
              <a:ext uri="{FF2B5EF4-FFF2-40B4-BE49-F238E27FC236}">
                <a16:creationId xmlns:a16="http://schemas.microsoft.com/office/drawing/2014/main" id="{94E39FE4-36A8-4200-ABBF-F3B7FDCB16DA}"/>
              </a:ext>
            </a:extLst>
          </p:cNvPr>
          <p:cNvSpPr txBox="1">
            <a:spLocks/>
          </p:cNvSpPr>
          <p:nvPr/>
        </p:nvSpPr>
        <p:spPr bwMode="auto">
          <a:xfrm>
            <a:off x="3773272" y="3975138"/>
            <a:ext cx="427344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kern="0" dirty="0"/>
              <a:t>Nom d’utilisateur</a:t>
            </a:r>
            <a:endParaRPr lang="en-US" kern="0" dirty="0"/>
          </a:p>
        </p:txBody>
      </p:sp>
    </p:spTree>
    <p:extLst>
      <p:ext uri="{BB962C8B-B14F-4D97-AF65-F5344CB8AC3E}">
        <p14:creationId xmlns:p14="http://schemas.microsoft.com/office/powerpoint/2010/main" val="700488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FAFE-3350-4457-B651-A5DDD0B5FEC3}"/>
              </a:ext>
            </a:extLst>
          </p:cNvPr>
          <p:cNvSpPr>
            <a:spLocks noGrp="1"/>
          </p:cNvSpPr>
          <p:nvPr>
            <p:ph type="title"/>
          </p:nvPr>
        </p:nvSpPr>
        <p:spPr>
          <a:xfrm>
            <a:off x="726616" y="156735"/>
            <a:ext cx="7386382" cy="430887"/>
          </a:xfrm>
        </p:spPr>
        <p:txBody>
          <a:bodyPr/>
          <a:lstStyle/>
          <a:p>
            <a:pPr algn="ctr"/>
            <a:r>
              <a:rPr lang="fr-FR" sz="2800" dirty="0"/>
              <a:t>Comment se connecter a la carte de score </a:t>
            </a:r>
          </a:p>
        </p:txBody>
      </p:sp>
      <p:sp>
        <p:nvSpPr>
          <p:cNvPr id="3" name="Title 1">
            <a:extLst>
              <a:ext uri="{FF2B5EF4-FFF2-40B4-BE49-F238E27FC236}">
                <a16:creationId xmlns:a16="http://schemas.microsoft.com/office/drawing/2014/main" id="{C630C459-A166-4B9B-9FC4-803E708B127B}"/>
              </a:ext>
            </a:extLst>
          </p:cNvPr>
          <p:cNvSpPr txBox="1">
            <a:spLocks/>
          </p:cNvSpPr>
          <p:nvPr/>
        </p:nvSpPr>
        <p:spPr bwMode="auto">
          <a:xfrm>
            <a:off x="429485" y="795773"/>
            <a:ext cx="8186196"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000" kern="0" dirty="0">
                <a:solidFill>
                  <a:schemeClr val="tx1"/>
                </a:solidFill>
                <a:hlinkClick r:id="rId3">
                  <a:extLst>
                    <a:ext uri="{A12FA001-AC4F-418D-AE19-62706E023703}">
                      <ahyp:hlinkClr xmlns:ahyp="http://schemas.microsoft.com/office/drawing/2018/hyperlinkcolor" val="tx"/>
                    </a:ext>
                  </a:extLst>
                </a:hlinkClick>
              </a:rPr>
              <a:t>www.rmncah.org</a:t>
            </a:r>
            <a:endParaRPr lang="en-US" sz="2000" kern="0" dirty="0">
              <a:solidFill>
                <a:schemeClr val="tx1"/>
              </a:solidFill>
            </a:endParaRPr>
          </a:p>
          <a:p>
            <a:pPr algn="ctr"/>
            <a:endParaRPr lang="en-US" sz="2000" kern="0" dirty="0">
              <a:solidFill>
                <a:schemeClr val="tx1"/>
              </a:solidFill>
            </a:endParaRPr>
          </a:p>
          <a:p>
            <a:pPr algn="ctr"/>
            <a:r>
              <a:rPr lang="fr-FR" sz="2000" kern="0" dirty="0">
                <a:solidFill>
                  <a:schemeClr val="tx1"/>
                </a:solidFill>
              </a:rPr>
              <a:t>Nom D’utilisateur: </a:t>
            </a:r>
            <a:r>
              <a:rPr lang="fr-FR" sz="2000" kern="0" dirty="0">
                <a:solidFill>
                  <a:schemeClr val="tx1"/>
                </a:solidFill>
                <a:highlight>
                  <a:srgbClr val="FFFF00"/>
                </a:highlight>
              </a:rPr>
              <a:t>_____________</a:t>
            </a:r>
          </a:p>
          <a:p>
            <a:pPr algn="ctr"/>
            <a:r>
              <a:rPr lang="fr-FR" sz="2000" kern="0" dirty="0">
                <a:solidFill>
                  <a:schemeClr val="tx1"/>
                </a:solidFill>
              </a:rPr>
              <a:t>Mot de Passe: __________</a:t>
            </a:r>
            <a:endParaRPr lang="fr-FR" sz="2000" kern="0" dirty="0"/>
          </a:p>
          <a:p>
            <a:pPr algn="ctr"/>
            <a:endParaRPr lang="fr-FR" sz="2000" kern="0" dirty="0"/>
          </a:p>
          <a:p>
            <a:pPr algn="ctr"/>
            <a:r>
              <a:rPr lang="fr-FR" sz="2000" kern="0" dirty="0"/>
              <a:t>Ou sur mobile and tablette</a:t>
            </a:r>
          </a:p>
          <a:p>
            <a:pPr algn="ctr"/>
            <a:r>
              <a:rPr lang="fr-FR" sz="2000" kern="0" dirty="0"/>
              <a:t>Télécharger l’app “country </a:t>
            </a:r>
            <a:r>
              <a:rPr lang="fr-FR" sz="2000" kern="0" dirty="0" err="1"/>
              <a:t>scorecard</a:t>
            </a:r>
            <a:r>
              <a:rPr lang="fr-FR" sz="2000" kern="0" dirty="0"/>
              <a:t>” </a:t>
            </a:r>
          </a:p>
        </p:txBody>
      </p:sp>
      <p:sp>
        <p:nvSpPr>
          <p:cNvPr id="4" name="Title 1">
            <a:extLst>
              <a:ext uri="{FF2B5EF4-FFF2-40B4-BE49-F238E27FC236}">
                <a16:creationId xmlns:a16="http://schemas.microsoft.com/office/drawing/2014/main" id="{34B4F511-EBCC-4297-8007-84D47B49940B}"/>
              </a:ext>
            </a:extLst>
          </p:cNvPr>
          <p:cNvSpPr txBox="1">
            <a:spLocks/>
          </p:cNvSpPr>
          <p:nvPr/>
        </p:nvSpPr>
        <p:spPr bwMode="auto">
          <a:xfrm>
            <a:off x="5552722" y="3121282"/>
            <a:ext cx="25602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err="1">
                <a:solidFill>
                  <a:schemeClr val="tx1"/>
                </a:solidFill>
              </a:rPr>
              <a:t>iphone</a:t>
            </a:r>
            <a:r>
              <a:rPr lang="en-US" sz="2800" kern="0" dirty="0">
                <a:solidFill>
                  <a:schemeClr val="tx1"/>
                </a:solidFill>
              </a:rPr>
              <a:t> app</a:t>
            </a:r>
            <a:endParaRPr lang="en-US" sz="2800" kern="0" dirty="0"/>
          </a:p>
        </p:txBody>
      </p:sp>
      <p:sp>
        <p:nvSpPr>
          <p:cNvPr id="8" name="Title 1">
            <a:extLst>
              <a:ext uri="{FF2B5EF4-FFF2-40B4-BE49-F238E27FC236}">
                <a16:creationId xmlns:a16="http://schemas.microsoft.com/office/drawing/2014/main" id="{22BF6E7E-F2A3-47C9-9D69-4E16BE1B8824}"/>
              </a:ext>
            </a:extLst>
          </p:cNvPr>
          <p:cNvSpPr txBox="1">
            <a:spLocks/>
          </p:cNvSpPr>
          <p:nvPr/>
        </p:nvSpPr>
        <p:spPr bwMode="auto">
          <a:xfrm>
            <a:off x="630665" y="3129936"/>
            <a:ext cx="30023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a:solidFill>
                  <a:schemeClr val="tx1"/>
                </a:solidFill>
              </a:rPr>
              <a:t>Android app</a:t>
            </a:r>
            <a:endParaRPr lang="en-US" sz="2800" kern="0" dirty="0"/>
          </a:p>
        </p:txBody>
      </p:sp>
      <p:graphicFrame>
        <p:nvGraphicFramePr>
          <p:cNvPr id="9" name="Table 6">
            <a:extLst>
              <a:ext uri="{FF2B5EF4-FFF2-40B4-BE49-F238E27FC236}">
                <a16:creationId xmlns:a16="http://schemas.microsoft.com/office/drawing/2014/main" id="{741945E8-D9E1-42AD-8C54-E9FFDD0F2818}"/>
              </a:ext>
            </a:extLst>
          </p:cNvPr>
          <p:cNvGraphicFramePr>
            <a:graphicFrameLocks noGrp="1"/>
          </p:cNvGraphicFramePr>
          <p:nvPr>
            <p:extLst>
              <p:ext uri="{D42A27DB-BD31-4B8C-83A1-F6EECF244321}">
                <p14:modId xmlns:p14="http://schemas.microsoft.com/office/powerpoint/2010/main" val="44216697"/>
              </p:ext>
            </p:extLst>
          </p:nvPr>
        </p:nvGraphicFramePr>
        <p:xfrm>
          <a:off x="43731" y="3577820"/>
          <a:ext cx="4184602" cy="2706379"/>
        </p:xfrm>
        <a:graphic>
          <a:graphicData uri="http://schemas.openxmlformats.org/drawingml/2006/table">
            <a:tbl>
              <a:tblPr firstRow="1" bandRow="1">
                <a:tableStyleId>{073A0DAA-6AF3-43AB-8588-CEC1D06C72B9}</a:tableStyleId>
              </a:tblPr>
              <a:tblGrid>
                <a:gridCol w="3552500">
                  <a:extLst>
                    <a:ext uri="{9D8B030D-6E8A-4147-A177-3AD203B41FA5}">
                      <a16:colId xmlns:a16="http://schemas.microsoft.com/office/drawing/2014/main" val="1099008632"/>
                    </a:ext>
                  </a:extLst>
                </a:gridCol>
                <a:gridCol w="632102">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r>
                        <a:rPr lang="fr-FR" sz="1400" noProof="0" dirty="0"/>
                        <a:t>1. Aller dans Google </a:t>
                      </a:r>
                      <a:r>
                        <a:rPr lang="fr-FR" sz="1400" noProof="0" dirty="0" err="1"/>
                        <a:t>playstore</a:t>
                      </a:r>
                      <a:r>
                        <a:rPr lang="fr-FR" sz="1400" noProof="0" dirty="0"/>
                        <a:t>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11" name="Picture 10">
            <a:extLst>
              <a:ext uri="{FF2B5EF4-FFF2-40B4-BE49-F238E27FC236}">
                <a16:creationId xmlns:a16="http://schemas.microsoft.com/office/drawing/2014/main" id="{570F7CBF-49EC-412D-8B93-5665A31384DF}"/>
              </a:ext>
            </a:extLst>
          </p:cNvPr>
          <p:cNvPicPr>
            <a:picLocks noChangeAspect="1"/>
          </p:cNvPicPr>
          <p:nvPr/>
        </p:nvPicPr>
        <p:blipFill>
          <a:blip r:embed="rId5"/>
          <a:stretch>
            <a:fillRect/>
          </a:stretch>
        </p:blipFill>
        <p:spPr>
          <a:xfrm>
            <a:off x="3669875" y="4335535"/>
            <a:ext cx="490221" cy="446514"/>
          </a:xfrm>
          <a:prstGeom prst="rect">
            <a:avLst/>
          </a:prstGeom>
        </p:spPr>
      </p:pic>
      <p:pic>
        <p:nvPicPr>
          <p:cNvPr id="12" name="Picture 11">
            <a:extLst>
              <a:ext uri="{FF2B5EF4-FFF2-40B4-BE49-F238E27FC236}">
                <a16:creationId xmlns:a16="http://schemas.microsoft.com/office/drawing/2014/main" id="{ED4E5300-80AE-4999-A2CD-69744372E5F2}"/>
              </a:ext>
            </a:extLst>
          </p:cNvPr>
          <p:cNvPicPr>
            <a:picLocks noChangeAspect="1"/>
          </p:cNvPicPr>
          <p:nvPr/>
        </p:nvPicPr>
        <p:blipFill>
          <a:blip r:embed="rId6"/>
          <a:stretch>
            <a:fillRect/>
          </a:stretch>
        </p:blipFill>
        <p:spPr>
          <a:xfrm>
            <a:off x="3663738" y="4887120"/>
            <a:ext cx="490222" cy="457757"/>
          </a:xfrm>
          <a:prstGeom prst="rect">
            <a:avLst/>
          </a:prstGeom>
        </p:spPr>
      </p:pic>
      <p:pic>
        <p:nvPicPr>
          <p:cNvPr id="13" name="Picture 12">
            <a:extLst>
              <a:ext uri="{FF2B5EF4-FFF2-40B4-BE49-F238E27FC236}">
                <a16:creationId xmlns:a16="http://schemas.microsoft.com/office/drawing/2014/main" id="{8FF760A9-D332-4CE2-B64D-073E53C19397}"/>
              </a:ext>
            </a:extLst>
          </p:cNvPr>
          <p:cNvPicPr>
            <a:picLocks noChangeAspect="1"/>
          </p:cNvPicPr>
          <p:nvPr/>
        </p:nvPicPr>
        <p:blipFill>
          <a:blip r:embed="rId7"/>
          <a:stretch>
            <a:fillRect/>
          </a:stretch>
        </p:blipFill>
        <p:spPr>
          <a:xfrm>
            <a:off x="3633053" y="5416635"/>
            <a:ext cx="552322" cy="831042"/>
          </a:xfrm>
          <a:prstGeom prst="rect">
            <a:avLst/>
          </a:prstGeom>
        </p:spPr>
      </p:pic>
      <p:graphicFrame>
        <p:nvGraphicFramePr>
          <p:cNvPr id="14" name="Table 6">
            <a:extLst>
              <a:ext uri="{FF2B5EF4-FFF2-40B4-BE49-F238E27FC236}">
                <a16:creationId xmlns:a16="http://schemas.microsoft.com/office/drawing/2014/main" id="{73D85725-FD45-4128-B1F6-8BED1F3FD0C2}"/>
              </a:ext>
            </a:extLst>
          </p:cNvPr>
          <p:cNvGraphicFramePr>
            <a:graphicFrameLocks noGrp="1"/>
          </p:cNvGraphicFramePr>
          <p:nvPr>
            <p:extLst>
              <p:ext uri="{D42A27DB-BD31-4B8C-83A1-F6EECF244321}">
                <p14:modId xmlns:p14="http://schemas.microsoft.com/office/powerpoint/2010/main" val="4157708670"/>
              </p:ext>
            </p:extLst>
          </p:nvPr>
        </p:nvGraphicFramePr>
        <p:xfrm>
          <a:off x="4669935" y="3577820"/>
          <a:ext cx="4184602" cy="2706379"/>
        </p:xfrm>
        <a:graphic>
          <a:graphicData uri="http://schemas.openxmlformats.org/drawingml/2006/table">
            <a:tbl>
              <a:tblPr firstRow="1" bandRow="1">
                <a:tableStyleId>{073A0DAA-6AF3-43AB-8588-CEC1D06C72B9}</a:tableStyleId>
              </a:tblPr>
              <a:tblGrid>
                <a:gridCol w="3553528">
                  <a:extLst>
                    <a:ext uri="{9D8B030D-6E8A-4147-A177-3AD203B41FA5}">
                      <a16:colId xmlns:a16="http://schemas.microsoft.com/office/drawing/2014/main" val="1099008632"/>
                    </a:ext>
                  </a:extLst>
                </a:gridCol>
                <a:gridCol w="631074">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a:t>
                      </a:r>
                      <a:r>
                        <a:rPr lang="fr-FR" sz="1400" noProof="0" dirty="0"/>
                        <a:t>1. Aller dans Apple store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5" name="Picture 4">
            <a:extLst>
              <a:ext uri="{FF2B5EF4-FFF2-40B4-BE49-F238E27FC236}">
                <a16:creationId xmlns:a16="http://schemas.microsoft.com/office/drawing/2014/main" id="{A07F523C-8EBF-4010-82AE-A2DB19D62A1A}"/>
              </a:ext>
            </a:extLst>
          </p:cNvPr>
          <p:cNvPicPr>
            <a:picLocks noChangeAspect="1"/>
          </p:cNvPicPr>
          <p:nvPr/>
        </p:nvPicPr>
        <p:blipFill>
          <a:blip r:embed="rId8"/>
          <a:stretch>
            <a:fillRect/>
          </a:stretch>
        </p:blipFill>
        <p:spPr>
          <a:xfrm>
            <a:off x="8290913" y="4326752"/>
            <a:ext cx="472498" cy="464079"/>
          </a:xfrm>
          <a:prstGeom prst="rect">
            <a:avLst/>
          </a:prstGeom>
        </p:spPr>
      </p:pic>
      <p:pic>
        <p:nvPicPr>
          <p:cNvPr id="15" name="Picture 14">
            <a:extLst>
              <a:ext uri="{FF2B5EF4-FFF2-40B4-BE49-F238E27FC236}">
                <a16:creationId xmlns:a16="http://schemas.microsoft.com/office/drawing/2014/main" id="{68396E7D-2009-49E7-BCDF-38F8C6D2F8A9}"/>
              </a:ext>
            </a:extLst>
          </p:cNvPr>
          <p:cNvPicPr>
            <a:picLocks noChangeAspect="1"/>
          </p:cNvPicPr>
          <p:nvPr/>
        </p:nvPicPr>
        <p:blipFill>
          <a:blip r:embed="rId6"/>
          <a:stretch>
            <a:fillRect/>
          </a:stretch>
        </p:blipFill>
        <p:spPr>
          <a:xfrm>
            <a:off x="8277667" y="4898370"/>
            <a:ext cx="490222" cy="457757"/>
          </a:xfrm>
          <a:prstGeom prst="rect">
            <a:avLst/>
          </a:prstGeom>
        </p:spPr>
      </p:pic>
      <p:pic>
        <p:nvPicPr>
          <p:cNvPr id="16" name="Picture 15">
            <a:extLst>
              <a:ext uri="{FF2B5EF4-FFF2-40B4-BE49-F238E27FC236}">
                <a16:creationId xmlns:a16="http://schemas.microsoft.com/office/drawing/2014/main" id="{033A4BE2-D5E6-4A52-A7D1-6191DEE77BCE}"/>
              </a:ext>
            </a:extLst>
          </p:cNvPr>
          <p:cNvPicPr>
            <a:picLocks noChangeAspect="1"/>
          </p:cNvPicPr>
          <p:nvPr/>
        </p:nvPicPr>
        <p:blipFill>
          <a:blip r:embed="rId7"/>
          <a:stretch>
            <a:fillRect/>
          </a:stretch>
        </p:blipFill>
        <p:spPr>
          <a:xfrm>
            <a:off x="8234708" y="5440159"/>
            <a:ext cx="552322" cy="831042"/>
          </a:xfrm>
          <a:prstGeom prst="rect">
            <a:avLst/>
          </a:prstGeom>
        </p:spPr>
      </p:pic>
      <p:pic>
        <p:nvPicPr>
          <p:cNvPr id="18" name="Picture 17">
            <a:extLst>
              <a:ext uri="{FF2B5EF4-FFF2-40B4-BE49-F238E27FC236}">
                <a16:creationId xmlns:a16="http://schemas.microsoft.com/office/drawing/2014/main" id="{70DBCADA-9B3C-4ABD-ACE8-F837E5E36C1C}"/>
              </a:ext>
            </a:extLst>
          </p:cNvPr>
          <p:cNvPicPr>
            <a:picLocks noChangeAspect="1"/>
          </p:cNvPicPr>
          <p:nvPr/>
        </p:nvPicPr>
        <p:blipFill>
          <a:blip r:embed="rId6"/>
          <a:stretch>
            <a:fillRect/>
          </a:stretch>
        </p:blipFill>
        <p:spPr>
          <a:xfrm>
            <a:off x="6927559" y="2167645"/>
            <a:ext cx="743594" cy="694349"/>
          </a:xfrm>
          <a:prstGeom prst="rect">
            <a:avLst/>
          </a:prstGeom>
        </p:spPr>
      </p:pic>
    </p:spTree>
    <p:extLst>
      <p:ext uri="{BB962C8B-B14F-4D97-AF65-F5344CB8AC3E}">
        <p14:creationId xmlns:p14="http://schemas.microsoft.com/office/powerpoint/2010/main" val="1276300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4B92-E813-4BC2-B4F0-57BC38EC53A8}"/>
              </a:ext>
            </a:extLst>
          </p:cNvPr>
          <p:cNvSpPr>
            <a:spLocks noGrp="1"/>
          </p:cNvSpPr>
          <p:nvPr>
            <p:ph type="title"/>
          </p:nvPr>
        </p:nvSpPr>
        <p:spPr/>
        <p:txBody>
          <a:bodyPr/>
          <a:lstStyle/>
          <a:p>
            <a:r>
              <a:rPr lang="en-US" dirty="0"/>
              <a:t>Formation </a:t>
            </a:r>
            <a:r>
              <a:rPr lang="en-US" dirty="0" err="1"/>
              <a:t>Platforme</a:t>
            </a:r>
            <a:r>
              <a:rPr lang="en-US" dirty="0"/>
              <a:t> Web Carte de Score: </a:t>
            </a:r>
            <a:r>
              <a:rPr lang="en-US" dirty="0" err="1"/>
              <a:t>Partie</a:t>
            </a:r>
            <a:r>
              <a:rPr lang="en-US" dirty="0"/>
              <a:t> 1</a:t>
            </a:r>
          </a:p>
        </p:txBody>
      </p:sp>
      <p:pic>
        <p:nvPicPr>
          <p:cNvPr id="4" name="Online Media 3" title="French_Part 1 web platform users">
            <a:hlinkClick r:id="" action="ppaction://media"/>
            <a:extLst>
              <a:ext uri="{FF2B5EF4-FFF2-40B4-BE49-F238E27FC236}">
                <a16:creationId xmlns:a16="http://schemas.microsoft.com/office/drawing/2014/main" id="{EF28F75E-7E50-4B5A-B96D-D4A402C78DC1}"/>
              </a:ext>
            </a:extLst>
          </p:cNvPr>
          <p:cNvPicPr>
            <a:picLocks noRot="1" noChangeAspect="1"/>
          </p:cNvPicPr>
          <p:nvPr>
            <a:videoFile r:link="rId1"/>
          </p:nvPr>
        </p:nvPicPr>
        <p:blipFill>
          <a:blip r:embed="rId3"/>
          <a:stretch>
            <a:fillRect/>
          </a:stretch>
        </p:blipFill>
        <p:spPr>
          <a:xfrm>
            <a:off x="40563" y="964611"/>
            <a:ext cx="8880312" cy="5017376"/>
          </a:xfrm>
          <a:prstGeom prst="rect">
            <a:avLst/>
          </a:prstGeom>
        </p:spPr>
      </p:pic>
      <p:sp>
        <p:nvSpPr>
          <p:cNvPr id="6" name="TextBox 5">
            <a:extLst>
              <a:ext uri="{FF2B5EF4-FFF2-40B4-BE49-F238E27FC236}">
                <a16:creationId xmlns:a16="http://schemas.microsoft.com/office/drawing/2014/main" id="{5FEFB3C5-11A9-474F-8B7B-35BD9CC01EFA}"/>
              </a:ext>
            </a:extLst>
          </p:cNvPr>
          <p:cNvSpPr txBox="1"/>
          <p:nvPr/>
        </p:nvSpPr>
        <p:spPr>
          <a:xfrm>
            <a:off x="248195" y="5981987"/>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120733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_Part 2 web platform users">
            <a:hlinkClick r:id="" action="ppaction://media"/>
            <a:extLst>
              <a:ext uri="{FF2B5EF4-FFF2-40B4-BE49-F238E27FC236}">
                <a16:creationId xmlns:a16="http://schemas.microsoft.com/office/drawing/2014/main" id="{0DEEED8E-FF9F-4E34-AE6B-5C38A1ED4846}"/>
              </a:ext>
            </a:extLst>
          </p:cNvPr>
          <p:cNvPicPr>
            <a:picLocks noRot="1" noChangeAspect="1"/>
          </p:cNvPicPr>
          <p:nvPr>
            <a:videoFile r:link="rId1"/>
          </p:nvPr>
        </p:nvPicPr>
        <p:blipFill>
          <a:blip r:embed="rId3"/>
          <a:stretch>
            <a:fillRect/>
          </a:stretch>
        </p:blipFill>
        <p:spPr>
          <a:xfrm>
            <a:off x="77782" y="840513"/>
            <a:ext cx="8831087" cy="4989564"/>
          </a:xfrm>
          <a:prstGeom prst="rect">
            <a:avLst/>
          </a:prstGeom>
        </p:spPr>
      </p:pic>
      <p:sp>
        <p:nvSpPr>
          <p:cNvPr id="4" name="Title 1">
            <a:extLst>
              <a:ext uri="{FF2B5EF4-FFF2-40B4-BE49-F238E27FC236}">
                <a16:creationId xmlns:a16="http://schemas.microsoft.com/office/drawing/2014/main" id="{48D65FA7-92F0-4A23-ADCC-2FF294617F05}"/>
              </a:ext>
            </a:extLst>
          </p:cNvPr>
          <p:cNvSpPr txBox="1">
            <a:spLocks/>
          </p:cNvSpPr>
          <p:nvPr/>
        </p:nvSpPr>
        <p:spPr bwMode="auto">
          <a:xfrm>
            <a:off x="272908" y="3825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a:t>Formation </a:t>
            </a:r>
            <a:r>
              <a:rPr lang="en-US" kern="0" dirty="0" err="1"/>
              <a:t>Platforme</a:t>
            </a:r>
            <a:r>
              <a:rPr lang="en-US" kern="0" dirty="0"/>
              <a:t> Web Carte de Score: </a:t>
            </a:r>
            <a:r>
              <a:rPr lang="en-US" kern="0" dirty="0" err="1"/>
              <a:t>Partie</a:t>
            </a:r>
            <a:r>
              <a:rPr lang="en-US" kern="0" dirty="0"/>
              <a:t> 2</a:t>
            </a:r>
          </a:p>
        </p:txBody>
      </p:sp>
      <p:sp>
        <p:nvSpPr>
          <p:cNvPr id="5" name="TextBox 4">
            <a:extLst>
              <a:ext uri="{FF2B5EF4-FFF2-40B4-BE49-F238E27FC236}">
                <a16:creationId xmlns:a16="http://schemas.microsoft.com/office/drawing/2014/main" id="{925DB32F-CB3E-4900-A65B-ACBC0BC6B11C}"/>
              </a:ext>
            </a:extLst>
          </p:cNvPr>
          <p:cNvSpPr txBox="1"/>
          <p:nvPr/>
        </p:nvSpPr>
        <p:spPr>
          <a:xfrm>
            <a:off x="248195" y="5981987"/>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305616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 Part 3 action tracker">
            <a:hlinkClick r:id="" action="ppaction://media"/>
            <a:extLst>
              <a:ext uri="{FF2B5EF4-FFF2-40B4-BE49-F238E27FC236}">
                <a16:creationId xmlns:a16="http://schemas.microsoft.com/office/drawing/2014/main" id="{2C353800-B866-42DD-8D28-411D1CB37561}"/>
              </a:ext>
            </a:extLst>
          </p:cNvPr>
          <p:cNvPicPr>
            <a:picLocks noRot="1" noChangeAspect="1"/>
          </p:cNvPicPr>
          <p:nvPr>
            <a:videoFile r:link="rId1"/>
          </p:nvPr>
        </p:nvPicPr>
        <p:blipFill>
          <a:blip r:embed="rId3"/>
          <a:stretch>
            <a:fillRect/>
          </a:stretch>
        </p:blipFill>
        <p:spPr>
          <a:xfrm>
            <a:off x="0" y="845032"/>
            <a:ext cx="8961438" cy="5063213"/>
          </a:xfrm>
          <a:prstGeom prst="rect">
            <a:avLst/>
          </a:prstGeom>
        </p:spPr>
      </p:pic>
      <p:sp>
        <p:nvSpPr>
          <p:cNvPr id="4" name="Title 1">
            <a:extLst>
              <a:ext uri="{FF2B5EF4-FFF2-40B4-BE49-F238E27FC236}">
                <a16:creationId xmlns:a16="http://schemas.microsoft.com/office/drawing/2014/main" id="{09B27F9B-DB64-416B-8764-C28A724B1A90}"/>
              </a:ext>
            </a:extLst>
          </p:cNvPr>
          <p:cNvSpPr txBox="1">
            <a:spLocks/>
          </p:cNvSpPr>
          <p:nvPr/>
        </p:nvSpPr>
        <p:spPr bwMode="auto">
          <a:xfrm>
            <a:off x="272908" y="3825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a:t>Formation Le Suivi </a:t>
            </a:r>
            <a:r>
              <a:rPr lang="en-US" kern="0" dirty="0" err="1"/>
              <a:t>d’Actions</a:t>
            </a:r>
            <a:r>
              <a:rPr lang="en-US" kern="0" dirty="0"/>
              <a:t>: </a:t>
            </a:r>
            <a:r>
              <a:rPr lang="en-US" kern="0" dirty="0" err="1"/>
              <a:t>Partie</a:t>
            </a:r>
            <a:r>
              <a:rPr lang="en-US" kern="0" dirty="0"/>
              <a:t> 3</a:t>
            </a:r>
          </a:p>
        </p:txBody>
      </p:sp>
      <p:sp>
        <p:nvSpPr>
          <p:cNvPr id="5" name="TextBox 4">
            <a:extLst>
              <a:ext uri="{FF2B5EF4-FFF2-40B4-BE49-F238E27FC236}">
                <a16:creationId xmlns:a16="http://schemas.microsoft.com/office/drawing/2014/main" id="{B9FA5925-211A-4D07-A1BA-BA70424E1302}"/>
              </a:ext>
            </a:extLst>
          </p:cNvPr>
          <p:cNvSpPr txBox="1"/>
          <p:nvPr/>
        </p:nvSpPr>
        <p:spPr>
          <a:xfrm>
            <a:off x="97972" y="5930728"/>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28406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046" y="369694"/>
            <a:ext cx="7785992" cy="1085875"/>
          </a:xfrm>
        </p:spPr>
        <p:txBody>
          <a:bodyPr/>
          <a:lstStyle/>
          <a:p>
            <a:pPr algn="ctr"/>
            <a:r>
              <a:rPr lang="fr-FR" sz="2352" dirty="0" err="1"/>
              <a:t>Exercise</a:t>
            </a:r>
            <a:r>
              <a:rPr lang="fr-FR" sz="2352" dirty="0"/>
              <a:t> suivi d’action: Entrainement dans le site </a:t>
            </a:r>
            <a:r>
              <a:rPr lang="fr-FR" sz="2352" b="1" u="sng" dirty="0" err="1"/>
              <a:t>Demo</a:t>
            </a:r>
            <a:br>
              <a:rPr lang="fr-FR" sz="2352" dirty="0"/>
            </a:br>
            <a:br>
              <a:rPr lang="fr-FR" sz="2352" dirty="0"/>
            </a:br>
            <a:r>
              <a:rPr lang="fr-FR" sz="2352" dirty="0"/>
              <a:t> </a:t>
            </a:r>
            <a:endParaRPr lang="en-US" sz="2352" dirty="0"/>
          </a:p>
        </p:txBody>
      </p:sp>
      <p:sp>
        <p:nvSpPr>
          <p:cNvPr id="3" name="Subtitle 2"/>
          <p:cNvSpPr>
            <a:spLocks noGrp="1"/>
          </p:cNvSpPr>
          <p:nvPr>
            <p:ph type="subTitle" idx="1"/>
          </p:nvPr>
        </p:nvSpPr>
        <p:spPr>
          <a:xfrm>
            <a:off x="685433" y="981255"/>
            <a:ext cx="6037584" cy="1767150"/>
          </a:xfrm>
        </p:spPr>
        <p:txBody>
          <a:bodyPr/>
          <a:lstStyle/>
          <a:p>
            <a:pPr marL="342864" indent="-342864">
              <a:spcBef>
                <a:spcPts val="450"/>
              </a:spcBef>
              <a:spcAft>
                <a:spcPts val="450"/>
              </a:spcAft>
              <a:buFont typeface="Arial" panose="020B0604020202020204" pitchFamily="34" charset="0"/>
              <a:buChar char="•"/>
            </a:pPr>
            <a:r>
              <a:rPr lang="en-US" sz="2400" dirty="0"/>
              <a:t>Aller a:   </a:t>
            </a:r>
            <a:r>
              <a:rPr lang="en-US" sz="2400" b="1" u="sng" dirty="0"/>
              <a:t>new.demoscorecard.org</a:t>
            </a:r>
          </a:p>
          <a:p>
            <a:pPr marL="342864" indent="-342864">
              <a:spcBef>
                <a:spcPts val="450"/>
              </a:spcBef>
              <a:spcAft>
                <a:spcPts val="450"/>
              </a:spcAft>
              <a:buFont typeface="Arial" panose="020B0604020202020204" pitchFamily="34" charset="0"/>
              <a:buChar char="•"/>
            </a:pPr>
            <a:r>
              <a:rPr lang="en-US" sz="2400" dirty="0"/>
              <a:t>Nom </a:t>
            </a:r>
            <a:r>
              <a:rPr lang="en-US" sz="2400" dirty="0" err="1"/>
              <a:t>Compte</a:t>
            </a:r>
            <a:r>
              <a:rPr lang="en-US" sz="2400" dirty="0"/>
              <a:t>: Burundi Demo</a:t>
            </a:r>
          </a:p>
          <a:p>
            <a:pPr marL="342864" indent="-342864">
              <a:spcBef>
                <a:spcPts val="450"/>
              </a:spcBef>
              <a:spcAft>
                <a:spcPts val="450"/>
              </a:spcAft>
              <a:buFont typeface="Arial" panose="020B0604020202020204" pitchFamily="34" charset="0"/>
              <a:buChar char="•"/>
            </a:pPr>
            <a:r>
              <a:rPr lang="en-US" sz="2400" dirty="0"/>
              <a:t>Mot de passe: 123456</a:t>
            </a:r>
          </a:p>
          <a:p>
            <a:endParaRPr lang="en-US" dirty="0"/>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65831" y="3246445"/>
            <a:ext cx="228586" cy="2285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prstTxWarp prst="textNoShape">
              <a:avLst/>
            </a:prstTxWarp>
          </a:bodyPr>
          <a:lstStyle/>
          <a:p>
            <a:endParaRPr lang="en-US" sz="1350"/>
          </a:p>
        </p:txBody>
      </p:sp>
      <p:sp>
        <p:nvSpPr>
          <p:cNvPr id="7" name="TextBox 6">
            <a:extLst>
              <a:ext uri="{FF2B5EF4-FFF2-40B4-BE49-F238E27FC236}">
                <a16:creationId xmlns:a16="http://schemas.microsoft.com/office/drawing/2014/main" id="{8E04524A-26E8-417D-ADC8-57045D24FC67}"/>
              </a:ext>
            </a:extLst>
          </p:cNvPr>
          <p:cNvSpPr txBox="1"/>
          <p:nvPr/>
        </p:nvSpPr>
        <p:spPr>
          <a:xfrm>
            <a:off x="605036" y="2648203"/>
            <a:ext cx="8061886" cy="3621504"/>
          </a:xfrm>
          <a:prstGeom prst="rect">
            <a:avLst/>
          </a:prstGeom>
          <a:noFill/>
        </p:spPr>
        <p:txBody>
          <a:bodyPr wrap="square" rtlCol="0">
            <a:spAutoFit/>
          </a:bodyPr>
          <a:lstStyle/>
          <a:p>
            <a:r>
              <a:rPr lang="fr-FR" dirty="0"/>
              <a:t>Exercice:</a:t>
            </a:r>
          </a:p>
          <a:p>
            <a:endParaRPr lang="fr-FR" dirty="0"/>
          </a:p>
          <a:p>
            <a:pPr marL="257148" indent="-257148">
              <a:spcBef>
                <a:spcPts val="1200"/>
              </a:spcBef>
              <a:spcAft>
                <a:spcPts val="441"/>
              </a:spcAft>
              <a:buAutoNum type="arabicPeriod"/>
            </a:pPr>
            <a:r>
              <a:rPr lang="fr-FR" dirty="0"/>
              <a:t>Créer 3 nouvelles actions avec </a:t>
            </a:r>
            <a:r>
              <a:rPr lang="fr-FR" dirty="0" err="1"/>
              <a:t>status</a:t>
            </a:r>
            <a:r>
              <a:rPr lang="fr-FR" dirty="0"/>
              <a:t> ‘action n’est pas encore </a:t>
            </a:r>
            <a:r>
              <a:rPr lang="fr-FR" dirty="0" err="1"/>
              <a:t>dûe</a:t>
            </a:r>
            <a:r>
              <a:rPr lang="fr-FR" dirty="0"/>
              <a:t>’  (faite attention a la formulation des actions. Il doivent suivre le format SMART) </a:t>
            </a:r>
          </a:p>
          <a:p>
            <a:pPr marL="257148" indent="-257148">
              <a:spcBef>
                <a:spcPts val="1200"/>
              </a:spcBef>
              <a:spcAft>
                <a:spcPts val="441"/>
              </a:spcAft>
              <a:buAutoNum type="arabicPeriod"/>
            </a:pPr>
            <a:r>
              <a:rPr lang="fr-FR" dirty="0"/>
              <a:t>En plénière, discuter de quelques exemples d’actions enregistrer dans le suivi d’action et faite un retour sur comment améliorer. </a:t>
            </a:r>
          </a:p>
          <a:p>
            <a:pPr marL="257148" indent="-257148">
              <a:spcBef>
                <a:spcPts val="1200"/>
              </a:spcBef>
              <a:spcAft>
                <a:spcPts val="441"/>
              </a:spcAft>
              <a:buFont typeface="+mj-lt"/>
              <a:buAutoNum type="arabicPeriod"/>
            </a:pPr>
            <a:r>
              <a:rPr lang="fr-FR" dirty="0"/>
              <a:t>Mettez a jour chaque « </a:t>
            </a:r>
            <a:r>
              <a:rPr lang="en-US" b="1" i="0" dirty="0">
                <a:solidFill>
                  <a:srgbClr val="333333"/>
                </a:solidFill>
                <a:effectLst/>
                <a:latin typeface="-apple-system"/>
              </a:rPr>
              <a:t>Status </a:t>
            </a:r>
            <a:r>
              <a:rPr lang="fr-FR" dirty="0"/>
              <a:t>»</a:t>
            </a:r>
            <a:r>
              <a:rPr lang="en-US" b="1" i="0" dirty="0">
                <a:solidFill>
                  <a:srgbClr val="333333"/>
                </a:solidFill>
                <a:effectLst/>
                <a:latin typeface="-apple-system"/>
              </a:rPr>
              <a:t> </a:t>
            </a:r>
            <a:r>
              <a:rPr lang="fr-FR" dirty="0"/>
              <a:t>de vos actions et donner une explication.</a:t>
            </a:r>
          </a:p>
          <a:p>
            <a:pPr marL="257148" indent="-257148">
              <a:spcBef>
                <a:spcPts val="1200"/>
              </a:spcBef>
              <a:spcAft>
                <a:spcPts val="441"/>
              </a:spcAft>
              <a:buFont typeface="+mj-lt"/>
              <a:buAutoNum type="arabicPeriod"/>
            </a:pPr>
            <a:r>
              <a:rPr lang="fr-FR" dirty="0"/>
              <a:t>Télécharger un </a:t>
            </a:r>
            <a:r>
              <a:rPr lang="fr-FR" dirty="0" err="1"/>
              <a:t>excel</a:t>
            </a:r>
            <a:r>
              <a:rPr lang="fr-FR" dirty="0"/>
              <a:t> du suivi d’action et ajouter une nouvelle action et mettez a jour vos actions existants, puis télécharger l’Excel.</a:t>
            </a:r>
            <a:endParaRPr lang="en-US" dirty="0"/>
          </a:p>
          <a:p>
            <a:pPr marL="257148" indent="-257148">
              <a:buFont typeface="+mj-lt"/>
              <a:buAutoNum type="arabicPeriod"/>
            </a:pPr>
            <a:endParaRPr lang="en-US" dirty="0"/>
          </a:p>
          <a:p>
            <a:pPr marL="257148" indent="-257148">
              <a:buFont typeface="+mj-lt"/>
              <a:buAutoNum type="arabicPeriod"/>
            </a:pPr>
            <a:endParaRPr lang="en-US" dirty="0"/>
          </a:p>
        </p:txBody>
      </p:sp>
    </p:spTree>
    <p:extLst>
      <p:ext uri="{BB962C8B-B14F-4D97-AF65-F5344CB8AC3E}">
        <p14:creationId xmlns:p14="http://schemas.microsoft.com/office/powerpoint/2010/main" val="1270301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7316" y="3661918"/>
            <a:ext cx="6858728" cy="2895408"/>
          </a:xfrm>
        </p:spPr>
        <p:txBody>
          <a:bodyPr/>
          <a:lstStyle/>
          <a:p>
            <a:pPr algn="ctr"/>
            <a:r>
              <a:rPr lang="fr-FR" sz="3136" dirty="0">
                <a:solidFill>
                  <a:schemeClr val="tx1"/>
                </a:solidFill>
              </a:rPr>
              <a:t>Création des comptes sous nationaux (administrateurs sous régionaux ajoute les utilisateurs sous </a:t>
            </a:r>
            <a:r>
              <a:rPr lang="fr-FR" sz="3136" dirty="0" err="1">
                <a:solidFill>
                  <a:schemeClr val="tx1"/>
                </a:solidFill>
              </a:rPr>
              <a:t>regionaux</a:t>
            </a:r>
            <a:r>
              <a:rPr lang="fr-FR" sz="3136" dirty="0">
                <a:solidFill>
                  <a:schemeClr val="tx1"/>
                </a:solidFill>
              </a:rPr>
              <a:t>)</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3065" y="5415797"/>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3126482" y="260744"/>
            <a:ext cx="3011685" cy="3036071"/>
          </a:xfrm>
          <a:prstGeom prst="rect">
            <a:avLst/>
          </a:prstGeom>
        </p:spPr>
      </p:pic>
    </p:spTree>
    <p:extLst>
      <p:ext uri="{BB962C8B-B14F-4D97-AF65-F5344CB8AC3E}">
        <p14:creationId xmlns:p14="http://schemas.microsoft.com/office/powerpoint/2010/main" val="1047865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120508" y="230188"/>
            <a:ext cx="6654067" cy="584775"/>
          </a:xfrm>
        </p:spPr>
        <p:txBody>
          <a:bodyPr/>
          <a:lstStyle/>
          <a:p>
            <a:r>
              <a:rPr lang="fr-FR" dirty="0"/>
              <a:t>Formation d'administrateurs Partie 1: Comment ajouter des comptes (passez à 2:00 – 5:00 minutes)</a:t>
            </a:r>
            <a:r>
              <a:rPr lang="en-US" dirty="0"/>
              <a:t> </a:t>
            </a:r>
          </a:p>
        </p:txBody>
      </p:sp>
      <p:pic>
        <p:nvPicPr>
          <p:cNvPr id="3" name="Online Media 2" title="French Admin Part 1 Scorecard Web Platform">
            <a:hlinkClick r:id="" action="ppaction://media"/>
            <a:extLst>
              <a:ext uri="{FF2B5EF4-FFF2-40B4-BE49-F238E27FC236}">
                <a16:creationId xmlns:a16="http://schemas.microsoft.com/office/drawing/2014/main" id="{8E5873E8-D202-496A-9FDE-4C2FB6A4F459}"/>
              </a:ext>
            </a:extLst>
          </p:cNvPr>
          <p:cNvPicPr>
            <a:picLocks noRot="1" noChangeAspect="1"/>
          </p:cNvPicPr>
          <p:nvPr>
            <a:videoFile r:link="rId1"/>
          </p:nvPr>
        </p:nvPicPr>
        <p:blipFill>
          <a:blip r:embed="rId3"/>
          <a:stretch>
            <a:fillRect/>
          </a:stretch>
        </p:blipFill>
        <p:spPr>
          <a:xfrm>
            <a:off x="105008" y="950534"/>
            <a:ext cx="8856430" cy="5003883"/>
          </a:xfrm>
          <a:prstGeom prst="rect">
            <a:avLst/>
          </a:prstGeom>
        </p:spPr>
      </p:pic>
      <p:sp>
        <p:nvSpPr>
          <p:cNvPr id="6" name="TextBox 5">
            <a:extLst>
              <a:ext uri="{FF2B5EF4-FFF2-40B4-BE49-F238E27FC236}">
                <a16:creationId xmlns:a16="http://schemas.microsoft.com/office/drawing/2014/main" id="{C39BDC17-56AB-4675-B453-312216EBADF8}"/>
              </a:ext>
            </a:extLst>
          </p:cNvPr>
          <p:cNvSpPr txBox="1"/>
          <p:nvPr/>
        </p:nvSpPr>
        <p:spPr>
          <a:xfrm>
            <a:off x="97972" y="5977027"/>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24607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D782-4B27-407A-818A-93A758D2AE03}"/>
              </a:ext>
            </a:extLst>
          </p:cNvPr>
          <p:cNvSpPr>
            <a:spLocks noGrp="1"/>
          </p:cNvSpPr>
          <p:nvPr>
            <p:ph type="title"/>
          </p:nvPr>
        </p:nvSpPr>
        <p:spPr>
          <a:xfrm>
            <a:off x="258820" y="161032"/>
            <a:ext cx="8262773" cy="1169551"/>
          </a:xfrm>
        </p:spPr>
        <p:txBody>
          <a:bodyPr/>
          <a:lstStyle/>
          <a:p>
            <a:r>
              <a:rPr lang="fr-FR" dirty="0"/>
              <a:t>Pour ajouter un compte, vous devrez collecter les informations suivantes auprès de chaque personne. Vous pouvez </a:t>
            </a:r>
            <a:r>
              <a:rPr lang="fr-FR" dirty="0">
                <a:solidFill>
                  <a:schemeClr val="accent5">
                    <a:lumMod val="50000"/>
                    <a:lumOff val="50000"/>
                  </a:schemeClr>
                </a:solidFill>
                <a:hlinkClick r:id="rId2">
                  <a:extLst>
                    <a:ext uri="{A12FA001-AC4F-418D-AE19-62706E023703}">
                      <ahyp:hlinkClr xmlns:ahyp="http://schemas.microsoft.com/office/drawing/2018/hyperlinkcolor" val="tx"/>
                    </a:ext>
                  </a:extLst>
                </a:hlinkClick>
              </a:rPr>
              <a:t>télécharger un </a:t>
            </a:r>
            <a:r>
              <a:rPr lang="fr-FR" dirty="0" err="1">
                <a:solidFill>
                  <a:schemeClr val="accent5">
                    <a:lumMod val="50000"/>
                    <a:lumOff val="50000"/>
                  </a:schemeClr>
                </a:solidFill>
                <a:hlinkClick r:id="rId2">
                  <a:extLst>
                    <a:ext uri="{A12FA001-AC4F-418D-AE19-62706E023703}">
                      <ahyp:hlinkClr xmlns:ahyp="http://schemas.microsoft.com/office/drawing/2018/hyperlinkcolor" val="tx"/>
                    </a:ext>
                  </a:extLst>
                </a:hlinkClick>
              </a:rPr>
              <a:t>excel</a:t>
            </a:r>
            <a:r>
              <a:rPr lang="fr-FR" dirty="0">
                <a:solidFill>
                  <a:schemeClr val="accent5">
                    <a:lumMod val="50000"/>
                    <a:lumOff val="50000"/>
                  </a:schemeClr>
                </a:solidFill>
                <a:hlinkClick r:id="rId2">
                  <a:extLst>
                    <a:ext uri="{A12FA001-AC4F-418D-AE19-62706E023703}">
                      <ahyp:hlinkClr xmlns:ahyp="http://schemas.microsoft.com/office/drawing/2018/hyperlinkcolor" val="tx"/>
                    </a:ext>
                  </a:extLst>
                </a:hlinkClick>
              </a:rPr>
              <a:t> </a:t>
            </a:r>
            <a:r>
              <a:rPr lang="fr-FR" dirty="0"/>
              <a:t>pour collecter les informations nécessaires pour ajouter des comptes</a:t>
            </a:r>
            <a:endParaRPr lang="en-US" dirty="0"/>
          </a:p>
        </p:txBody>
      </p:sp>
      <p:graphicFrame>
        <p:nvGraphicFramePr>
          <p:cNvPr id="5" name="Table 4">
            <a:extLst>
              <a:ext uri="{FF2B5EF4-FFF2-40B4-BE49-F238E27FC236}">
                <a16:creationId xmlns:a16="http://schemas.microsoft.com/office/drawing/2014/main" id="{4EC45815-B9D2-42E5-916D-770CDADC28FB}"/>
              </a:ext>
            </a:extLst>
          </p:cNvPr>
          <p:cNvGraphicFramePr>
            <a:graphicFrameLocks noGrp="1"/>
          </p:cNvGraphicFramePr>
          <p:nvPr>
            <p:extLst>
              <p:ext uri="{D42A27DB-BD31-4B8C-83A1-F6EECF244321}">
                <p14:modId xmlns:p14="http://schemas.microsoft.com/office/powerpoint/2010/main" val="3160004354"/>
              </p:ext>
            </p:extLst>
          </p:nvPr>
        </p:nvGraphicFramePr>
        <p:xfrm>
          <a:off x="1" y="2185339"/>
          <a:ext cx="8898109" cy="3181183"/>
        </p:xfrm>
        <a:graphic>
          <a:graphicData uri="http://schemas.openxmlformats.org/drawingml/2006/table">
            <a:tbl>
              <a:tblPr firstRow="1">
                <a:tableStyleId>{00A15C55-8517-42AA-B614-E9B94910E393}</a:tableStyleId>
              </a:tblPr>
              <a:tblGrid>
                <a:gridCol w="1172022">
                  <a:extLst>
                    <a:ext uri="{9D8B030D-6E8A-4147-A177-3AD203B41FA5}">
                      <a16:colId xmlns:a16="http://schemas.microsoft.com/office/drawing/2014/main" val="786952141"/>
                    </a:ext>
                  </a:extLst>
                </a:gridCol>
                <a:gridCol w="1172022">
                  <a:extLst>
                    <a:ext uri="{9D8B030D-6E8A-4147-A177-3AD203B41FA5}">
                      <a16:colId xmlns:a16="http://schemas.microsoft.com/office/drawing/2014/main" val="3483799888"/>
                    </a:ext>
                  </a:extLst>
                </a:gridCol>
                <a:gridCol w="1640126">
                  <a:extLst>
                    <a:ext uri="{9D8B030D-6E8A-4147-A177-3AD203B41FA5}">
                      <a16:colId xmlns:a16="http://schemas.microsoft.com/office/drawing/2014/main" val="275852511"/>
                    </a:ext>
                  </a:extLst>
                </a:gridCol>
                <a:gridCol w="2037861">
                  <a:extLst>
                    <a:ext uri="{9D8B030D-6E8A-4147-A177-3AD203B41FA5}">
                      <a16:colId xmlns:a16="http://schemas.microsoft.com/office/drawing/2014/main" val="2421171324"/>
                    </a:ext>
                  </a:extLst>
                </a:gridCol>
                <a:gridCol w="1349367">
                  <a:extLst>
                    <a:ext uri="{9D8B030D-6E8A-4147-A177-3AD203B41FA5}">
                      <a16:colId xmlns:a16="http://schemas.microsoft.com/office/drawing/2014/main" val="1880516269"/>
                    </a:ext>
                  </a:extLst>
                </a:gridCol>
                <a:gridCol w="1526711">
                  <a:extLst>
                    <a:ext uri="{9D8B030D-6E8A-4147-A177-3AD203B41FA5}">
                      <a16:colId xmlns:a16="http://schemas.microsoft.com/office/drawing/2014/main" val="2238548791"/>
                    </a:ext>
                  </a:extLst>
                </a:gridCol>
              </a:tblGrid>
              <a:tr h="700754">
                <a:tc>
                  <a:txBody>
                    <a:bodyPr/>
                    <a:lstStyle/>
                    <a:p>
                      <a:pPr algn="ctr" fontAlgn="ctr"/>
                      <a:r>
                        <a:rPr lang="en-US" sz="1400" u="none" strike="noStrike">
                          <a:effectLst/>
                        </a:rPr>
                        <a:t>Nom d'utilisateur</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Nom d'affichage</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Address Email</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Organisation/ Designation</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Compte national ou Region</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fr-FR" sz="1400" u="none" strike="noStrike">
                          <a:effectLst/>
                        </a:rPr>
                        <a:t>Numéro de Téléphone portable (sans 0)</a:t>
                      </a:r>
                      <a:endParaRPr lang="fr-FR" sz="1400" b="1" i="0" u="none" strike="noStrike">
                        <a:solidFill>
                          <a:srgbClr val="000000"/>
                        </a:solidFill>
                        <a:effectLst/>
                        <a:latin typeface="Century Gothic" panose="020B0502020202020204" pitchFamily="34" charset="0"/>
                      </a:endParaRPr>
                    </a:p>
                  </a:txBody>
                  <a:tcPr marL="1398" marR="1398" marT="1398" marB="0" anchor="ctr"/>
                </a:tc>
                <a:extLst>
                  <a:ext uri="{0D108BD9-81ED-4DB2-BD59-A6C34878D82A}">
                    <a16:rowId xmlns:a16="http://schemas.microsoft.com/office/drawing/2014/main" val="1325233791"/>
                  </a:ext>
                </a:extLst>
              </a:tr>
              <a:tr h="354347">
                <a:tc>
                  <a:txBody>
                    <a:bodyPr/>
                    <a:lstStyle/>
                    <a:p>
                      <a:pPr algn="ctr" fontAlgn="ctr"/>
                      <a:r>
                        <a:rPr lang="en-US" sz="1400" u="none" strike="noStrike">
                          <a:effectLst/>
                        </a:rPr>
                        <a:t>BPierre</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Pierre Baptiste</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200" u="sng" strike="noStrike" dirty="0">
                          <a:solidFill>
                            <a:schemeClr val="accent5">
                              <a:lumMod val="50000"/>
                              <a:lumOff val="50000"/>
                            </a:schemeClr>
                          </a:solidFill>
                          <a:effectLst/>
                          <a:hlinkClick r:id="rId3">
                            <a:extLst>
                              <a:ext uri="{A12FA001-AC4F-418D-AE19-62706E023703}">
                                <ahyp:hlinkClr xmlns:ahyp="http://schemas.microsoft.com/office/drawing/2018/hyperlinkcolor" val="tx"/>
                              </a:ext>
                            </a:extLst>
                          </a:hlinkClick>
                        </a:rPr>
                        <a:t>pbaptiste@google.com</a:t>
                      </a:r>
                      <a:endParaRPr lang="en-US" sz="1200" b="0" i="0" u="sng" strike="noStrike" dirty="0">
                        <a:solidFill>
                          <a:schemeClr val="accent5">
                            <a:lumMod val="50000"/>
                            <a:lumOff val="50000"/>
                          </a:schemeClr>
                        </a:solidFill>
                        <a:effectLst/>
                        <a:latin typeface="Calibri" panose="020F0502020204030204" pitchFamily="34" charset="0"/>
                      </a:endParaRPr>
                    </a:p>
                  </a:txBody>
                  <a:tcPr marL="1398" marR="1398" marT="1398" marB="0" anchor="ctr"/>
                </a:tc>
                <a:tc>
                  <a:txBody>
                    <a:bodyPr/>
                    <a:lstStyle/>
                    <a:p>
                      <a:pPr algn="ctr" fontAlgn="ctr"/>
                      <a:r>
                        <a:rPr lang="en-US" sz="1400" u="none" strike="noStrike">
                          <a:effectLst/>
                        </a:rPr>
                        <a:t>Coordinateur DS</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Region Bubanza</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78987898</a:t>
                      </a:r>
                      <a:endParaRPr lang="en-US" sz="1400" b="1" i="0" u="none" strike="noStrike" dirty="0">
                        <a:solidFill>
                          <a:srgbClr val="000000"/>
                        </a:solidFill>
                        <a:effectLst/>
                        <a:latin typeface="Century Gothic" panose="020B0502020202020204" pitchFamily="34" charset="0"/>
                      </a:endParaRPr>
                    </a:p>
                  </a:txBody>
                  <a:tcPr marL="1398" marR="1398" marT="1398" marB="0" anchor="ctr"/>
                </a:tc>
                <a:extLst>
                  <a:ext uri="{0D108BD9-81ED-4DB2-BD59-A6C34878D82A}">
                    <a16:rowId xmlns:a16="http://schemas.microsoft.com/office/drawing/2014/main" val="3361053618"/>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67302578"/>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2202252356"/>
                  </a:ext>
                </a:extLst>
              </a:tr>
              <a:tr h="354347">
                <a:tc>
                  <a:txBody>
                    <a:bodyPr/>
                    <a:lstStyle/>
                    <a:p>
                      <a:pPr algn="l" fontAlgn="b"/>
                      <a:r>
                        <a:rPr lang="en-US" sz="300" u="none" strike="noStrike">
                          <a:effectLst/>
                        </a:rPr>
                        <a:t> </a:t>
                      </a:r>
                      <a:endParaRPr lang="en-US" sz="300" b="0" i="0" u="none" strike="noStrike">
                        <a:solidFill>
                          <a:srgbClr val="000000"/>
                        </a:solidFill>
                        <a:effectLst/>
                        <a:latin typeface="Calibri" panose="020F0502020204030204" pitchFamily="34" charset="0"/>
                      </a:endParaRPr>
                    </a:p>
                  </a:txBody>
                  <a:tcPr marL="1398" marR="1398" marT="1398" marB="0" anchor="b"/>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3131423449"/>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2630640693"/>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3496210071"/>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dirty="0">
                          <a:effectLst/>
                        </a:rPr>
                        <a:t> </a:t>
                      </a:r>
                      <a:endParaRPr lang="en-US" sz="400" b="0" i="0" u="none" strike="noStrike" dirty="0">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1009360397"/>
                  </a:ext>
                </a:extLst>
              </a:tr>
            </a:tbl>
          </a:graphicData>
        </a:graphic>
      </p:graphicFrame>
      <p:sp>
        <p:nvSpPr>
          <p:cNvPr id="6" name="Title 1">
            <a:extLst>
              <a:ext uri="{FF2B5EF4-FFF2-40B4-BE49-F238E27FC236}">
                <a16:creationId xmlns:a16="http://schemas.microsoft.com/office/drawing/2014/main" id="{2F1D37DB-D05D-4C09-AA59-44375B4ED33C}"/>
              </a:ext>
            </a:extLst>
          </p:cNvPr>
          <p:cNvSpPr txBox="1">
            <a:spLocks/>
          </p:cNvSpPr>
          <p:nvPr/>
        </p:nvSpPr>
        <p:spPr bwMode="auto">
          <a:xfrm>
            <a:off x="1678578" y="5586021"/>
            <a:ext cx="5721530" cy="584775"/>
          </a:xfrm>
          <a:prstGeom prst="rect">
            <a:avLst/>
          </a:prstGeom>
          <a:solidFill>
            <a:srgbClr val="FFC000"/>
          </a:solidFill>
          <a:ln>
            <a:noFill/>
          </a:ln>
          <a:effec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fr-FR" kern="0" dirty="0"/>
              <a:t>Activité : Ajouter des comptes d'utilisateurs pour les personnes de votre région</a:t>
            </a:r>
            <a:endParaRPr lang="en-US" kern="0" dirty="0"/>
          </a:p>
        </p:txBody>
      </p:sp>
    </p:spTree>
    <p:extLst>
      <p:ext uri="{BB962C8B-B14F-4D97-AF65-F5344CB8AC3E}">
        <p14:creationId xmlns:p14="http://schemas.microsoft.com/office/powerpoint/2010/main" val="2109538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120508" y="230188"/>
            <a:ext cx="6654067" cy="292388"/>
          </a:xfrm>
        </p:spPr>
        <p:txBody>
          <a:bodyPr/>
          <a:lstStyle/>
          <a:p>
            <a:r>
              <a:rPr lang="fr-FR" dirty="0"/>
              <a:t>Formation d'administrateurs Partie 2</a:t>
            </a: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5930728"/>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French Admin Part 2 Scorecard Web Platform">
            <a:hlinkClick r:id="" action="ppaction://media"/>
            <a:extLst>
              <a:ext uri="{FF2B5EF4-FFF2-40B4-BE49-F238E27FC236}">
                <a16:creationId xmlns:a16="http://schemas.microsoft.com/office/drawing/2014/main" id="{6AF58965-E439-4495-8F9F-F6C34A482ADA}"/>
              </a:ext>
            </a:extLst>
          </p:cNvPr>
          <p:cNvPicPr>
            <a:picLocks noRot="1" noChangeAspect="1"/>
          </p:cNvPicPr>
          <p:nvPr>
            <a:videoFile r:link="rId1"/>
          </p:nvPr>
        </p:nvPicPr>
        <p:blipFill>
          <a:blip r:embed="rId4"/>
          <a:stretch>
            <a:fillRect/>
          </a:stretch>
        </p:blipFill>
        <p:spPr>
          <a:xfrm>
            <a:off x="0" y="775199"/>
            <a:ext cx="8961438" cy="5063212"/>
          </a:xfrm>
          <a:prstGeom prst="rect">
            <a:avLst/>
          </a:prstGeom>
        </p:spPr>
      </p:pic>
    </p:spTree>
    <p:extLst>
      <p:ext uri="{BB962C8B-B14F-4D97-AF65-F5344CB8AC3E}">
        <p14:creationId xmlns:p14="http://schemas.microsoft.com/office/powerpoint/2010/main" val="16067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956EC-997B-42D1-BD46-8879EB2C874F}"/>
              </a:ext>
            </a:extLst>
          </p:cNvPr>
          <p:cNvSpPr>
            <a:spLocks noGrp="1"/>
          </p:cNvSpPr>
          <p:nvPr>
            <p:ph type="title"/>
          </p:nvPr>
        </p:nvSpPr>
        <p:spPr>
          <a:xfrm>
            <a:off x="902835" y="325657"/>
            <a:ext cx="6654067" cy="292388"/>
          </a:xfrm>
        </p:spPr>
        <p:txBody>
          <a:bodyPr/>
          <a:lstStyle/>
          <a:p>
            <a:r>
              <a:rPr lang="en-US" dirty="0" err="1"/>
              <a:t>Méthodologie</a:t>
            </a:r>
            <a:r>
              <a:rPr lang="en-US" dirty="0"/>
              <a:t>:</a:t>
            </a:r>
          </a:p>
        </p:txBody>
      </p:sp>
      <p:sp>
        <p:nvSpPr>
          <p:cNvPr id="4" name="TextBox 3">
            <a:extLst>
              <a:ext uri="{FF2B5EF4-FFF2-40B4-BE49-F238E27FC236}">
                <a16:creationId xmlns:a16="http://schemas.microsoft.com/office/drawing/2014/main" id="{F7EB6A86-B512-4E5C-8A99-D4AC261C7689}"/>
              </a:ext>
            </a:extLst>
          </p:cNvPr>
          <p:cNvSpPr txBox="1"/>
          <p:nvPr/>
        </p:nvSpPr>
        <p:spPr>
          <a:xfrm>
            <a:off x="574765" y="871568"/>
            <a:ext cx="7968344" cy="5124480"/>
          </a:xfrm>
          <a:prstGeom prst="rect">
            <a:avLst/>
          </a:prstGeom>
          <a:noFill/>
        </p:spPr>
        <p:txBody>
          <a:bodyPr wrap="square">
            <a:spAutoFit/>
          </a:bodyPr>
          <a:lstStyle/>
          <a:p>
            <a:pPr marL="285750" indent="-285750">
              <a:spcBef>
                <a:spcPts val="1200"/>
              </a:spcBef>
              <a:spcAft>
                <a:spcPts val="600"/>
              </a:spcAft>
              <a:buFont typeface="Arial" panose="020B0604020202020204" pitchFamily="34" charset="0"/>
              <a:buChar char="•"/>
            </a:pPr>
            <a:r>
              <a:rPr lang="fr-FR" sz="1800" dirty="0"/>
              <a:t>Chaque atelier dure trois jours.</a:t>
            </a:r>
          </a:p>
          <a:p>
            <a:pPr marL="285750" indent="-285750">
              <a:spcBef>
                <a:spcPts val="1200"/>
              </a:spcBef>
              <a:spcAft>
                <a:spcPts val="600"/>
              </a:spcAft>
              <a:buFont typeface="Arial" panose="020B0604020202020204" pitchFamily="34" charset="0"/>
              <a:buChar char="•"/>
            </a:pPr>
            <a:r>
              <a:rPr lang="fr-FR" sz="1800" dirty="0"/>
              <a:t>Le format de l'atelier est d'utiliser un PowerPoint avec des vidéos pour présenter le matériel.</a:t>
            </a:r>
          </a:p>
          <a:p>
            <a:pPr marL="285750" indent="-285750">
              <a:spcBef>
                <a:spcPts val="1200"/>
              </a:spcBef>
              <a:spcAft>
                <a:spcPts val="600"/>
              </a:spcAft>
              <a:buFont typeface="Arial" panose="020B0604020202020204" pitchFamily="34" charset="0"/>
              <a:buChar char="•"/>
            </a:pPr>
            <a:r>
              <a:rPr lang="fr-FR" sz="1800" dirty="0"/>
              <a:t>Puisque vous allez montrer des vidéos, il est nécessaire de connecter votre ordinateur portable à des haut-parleurs.</a:t>
            </a:r>
          </a:p>
          <a:p>
            <a:pPr marL="285750" indent="-285750">
              <a:spcBef>
                <a:spcPts val="1200"/>
              </a:spcBef>
              <a:spcAft>
                <a:spcPts val="600"/>
              </a:spcAft>
              <a:buFont typeface="Arial" panose="020B0604020202020204" pitchFamily="34" charset="0"/>
              <a:buChar char="•"/>
            </a:pPr>
            <a:r>
              <a:rPr lang="fr-FR" sz="1800" dirty="0"/>
              <a:t>Une partie du travail nécessitera que les participants accèdent à la plate-forme Web de la carte de score à l'aide d'Internet et d'un ordinateur portable.</a:t>
            </a:r>
          </a:p>
          <a:p>
            <a:pPr marL="285750" indent="-285750">
              <a:spcBef>
                <a:spcPts val="1200"/>
              </a:spcBef>
              <a:spcAft>
                <a:spcPts val="600"/>
              </a:spcAft>
              <a:buFont typeface="Arial" panose="020B0604020202020204" pitchFamily="34" charset="0"/>
              <a:buChar char="•"/>
            </a:pPr>
            <a:r>
              <a:rPr lang="fr-FR" sz="1800" dirty="0"/>
              <a:t>La première partie de l'atelier se concentre sur l'enseignement de la théorie de l'utilisation de la carte de score</a:t>
            </a:r>
          </a:p>
          <a:p>
            <a:pPr marL="285750" indent="-285750">
              <a:spcBef>
                <a:spcPts val="1200"/>
              </a:spcBef>
              <a:spcAft>
                <a:spcPts val="600"/>
              </a:spcAft>
              <a:buFont typeface="Arial" panose="020B0604020202020204" pitchFamily="34" charset="0"/>
              <a:buChar char="•"/>
            </a:pPr>
            <a:r>
              <a:rPr lang="fr-FR" sz="1800" dirty="0"/>
              <a:t>La deuxième partie consiste en un travail de groupe technique pour analyser la carte de score et proposer des actions pour résoudre la sous-performance. Cela permettra aux participants d'appliquer ce qu'ils ont appris au cours de l'atelier</a:t>
            </a:r>
          </a:p>
        </p:txBody>
      </p:sp>
    </p:spTree>
    <p:extLst>
      <p:ext uri="{BB962C8B-B14F-4D97-AF65-F5344CB8AC3E}">
        <p14:creationId xmlns:p14="http://schemas.microsoft.com/office/powerpoint/2010/main" val="1887001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8E44-B100-46AD-9B38-548DE576A99A}"/>
              </a:ext>
            </a:extLst>
          </p:cNvPr>
          <p:cNvSpPr>
            <a:spLocks noGrp="1"/>
          </p:cNvSpPr>
          <p:nvPr>
            <p:ph type="title"/>
          </p:nvPr>
        </p:nvSpPr>
        <p:spPr>
          <a:xfrm>
            <a:off x="3501483" y="3068349"/>
            <a:ext cx="6654067" cy="615553"/>
          </a:xfrm>
        </p:spPr>
        <p:txBody>
          <a:bodyPr/>
          <a:lstStyle/>
          <a:p>
            <a:r>
              <a:rPr lang="en-US" sz="4000" dirty="0"/>
              <a:t>Jour 2</a:t>
            </a:r>
          </a:p>
        </p:txBody>
      </p:sp>
    </p:spTree>
    <p:extLst>
      <p:ext uri="{BB962C8B-B14F-4D97-AF65-F5344CB8AC3E}">
        <p14:creationId xmlns:p14="http://schemas.microsoft.com/office/powerpoint/2010/main" val="3094934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1930272"/>
          </a:xfrm>
        </p:spPr>
        <p:txBody>
          <a:bodyPr/>
          <a:lstStyle/>
          <a:p>
            <a:pPr algn="ctr"/>
            <a:r>
              <a:rPr lang="fr-FR" sz="3136" dirty="0">
                <a:solidFill>
                  <a:schemeClr val="tx1"/>
                </a:solidFill>
              </a:rPr>
              <a:t>Partager la carte de score</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2821682" y="842043"/>
            <a:ext cx="3011685" cy="3036071"/>
          </a:xfrm>
          <a:prstGeom prst="rect">
            <a:avLst/>
          </a:prstGeom>
        </p:spPr>
      </p:pic>
    </p:spTree>
    <p:extLst>
      <p:ext uri="{BB962C8B-B14F-4D97-AF65-F5344CB8AC3E}">
        <p14:creationId xmlns:p14="http://schemas.microsoft.com/office/powerpoint/2010/main" val="4261918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97972" y="230188"/>
            <a:ext cx="8166352" cy="877163"/>
          </a:xfrm>
        </p:spPr>
        <p:txBody>
          <a:bodyPr/>
          <a:lstStyle/>
          <a:p>
            <a:r>
              <a:rPr lang="fr-FR" dirty="0"/>
              <a:t>Partager votre carte de score avec les décideurs, membres du personnel de programme, membres de la communauté et les partenaires</a:t>
            </a: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5977027"/>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Partager votre carte de score avec les décideurs">
            <a:hlinkClick r:id="" action="ppaction://media"/>
            <a:extLst>
              <a:ext uri="{FF2B5EF4-FFF2-40B4-BE49-F238E27FC236}">
                <a16:creationId xmlns:a16="http://schemas.microsoft.com/office/drawing/2014/main" id="{31BAD989-40A2-42A1-9219-D1FC840F64DC}"/>
              </a:ext>
            </a:extLst>
          </p:cNvPr>
          <p:cNvPicPr>
            <a:picLocks noRot="1" noChangeAspect="1"/>
          </p:cNvPicPr>
          <p:nvPr>
            <a:videoFile r:link="rId1"/>
          </p:nvPr>
        </p:nvPicPr>
        <p:blipFill>
          <a:blip r:embed="rId4"/>
          <a:stretch>
            <a:fillRect/>
          </a:stretch>
        </p:blipFill>
        <p:spPr>
          <a:xfrm>
            <a:off x="458579" y="1307939"/>
            <a:ext cx="7929566" cy="4669088"/>
          </a:xfrm>
          <a:prstGeom prst="rect">
            <a:avLst/>
          </a:prstGeom>
        </p:spPr>
      </p:pic>
    </p:spTree>
    <p:extLst>
      <p:ext uri="{BB962C8B-B14F-4D97-AF65-F5344CB8AC3E}">
        <p14:creationId xmlns:p14="http://schemas.microsoft.com/office/powerpoint/2010/main" val="391328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89364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30887"/>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800" dirty="0"/>
              <a:t>Avantages du partage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Pourquoi il est important de partager la carte de score</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17866" y="1448515"/>
            <a:ext cx="8392537" cy="897875"/>
          </a:xfrm>
        </p:spPr>
        <p:txBody>
          <a:bodyPr/>
          <a:lstStyle/>
          <a:p>
            <a:pPr>
              <a:lnSpc>
                <a:spcPts val="2352"/>
              </a:lnSpc>
              <a:spcAft>
                <a:spcPts val="588"/>
              </a:spcAft>
            </a:pPr>
            <a:r>
              <a:rPr lang="fr-FR" sz="1764" dirty="0">
                <a:solidFill>
                  <a:schemeClr val="bg1"/>
                </a:solidFill>
              </a:rPr>
              <a:t>La carte de score informe les hauts dirigeants politiques et les intervenants techniques et leur permet de dynamiser l’action et de renforcer la redevabilité à tous les niveaux</a:t>
            </a:r>
          </a:p>
        </p:txBody>
      </p:sp>
      <p:graphicFrame>
        <p:nvGraphicFramePr>
          <p:cNvPr id="2" name="Table 2">
            <a:extLst>
              <a:ext uri="{FF2B5EF4-FFF2-40B4-BE49-F238E27FC236}">
                <a16:creationId xmlns:a16="http://schemas.microsoft.com/office/drawing/2014/main" id="{3DB485D8-592C-41AA-BF83-7DC43D28C4C2}"/>
              </a:ext>
            </a:extLst>
          </p:cNvPr>
          <p:cNvGraphicFramePr>
            <a:graphicFrameLocks noGrp="1"/>
          </p:cNvGraphicFramePr>
          <p:nvPr/>
        </p:nvGraphicFramePr>
        <p:xfrm>
          <a:off x="448072" y="2476510"/>
          <a:ext cx="8065294" cy="3802198"/>
        </p:xfrm>
        <a:graphic>
          <a:graphicData uri="http://schemas.openxmlformats.org/drawingml/2006/table">
            <a:tbl>
              <a:tblPr firstRow="1" bandRow="1">
                <a:tableStyleId>{F5AB1C69-6EDB-4FF4-983F-18BD219EF322}</a:tableStyleId>
              </a:tblPr>
              <a:tblGrid>
                <a:gridCol w="3190272">
                  <a:extLst>
                    <a:ext uri="{9D8B030D-6E8A-4147-A177-3AD203B41FA5}">
                      <a16:colId xmlns:a16="http://schemas.microsoft.com/office/drawing/2014/main" val="1626781027"/>
                    </a:ext>
                  </a:extLst>
                </a:gridCol>
                <a:gridCol w="4875022">
                  <a:extLst>
                    <a:ext uri="{9D8B030D-6E8A-4147-A177-3AD203B41FA5}">
                      <a16:colId xmlns:a16="http://schemas.microsoft.com/office/drawing/2014/main" val="3864351043"/>
                    </a:ext>
                  </a:extLst>
                </a:gridCol>
              </a:tblGrid>
              <a:tr h="363436">
                <a:tc>
                  <a:txBody>
                    <a:bodyPr/>
                    <a:lstStyle/>
                    <a:p>
                      <a:r>
                        <a:rPr lang="fr-FR" sz="1600" dirty="0">
                          <a:latin typeface="Arial" panose="020B0604020202020204" pitchFamily="34" charset="0"/>
                          <a:cs typeface="Arial" panose="020B0604020202020204" pitchFamily="34" charset="0"/>
                        </a:rPr>
                        <a:t>Audience</a:t>
                      </a:r>
                    </a:p>
                  </a:txBody>
                  <a:tcPr marL="89614" marR="89614" marT="44807" marB="44807" anchor="ctr"/>
                </a:tc>
                <a:tc>
                  <a:txBody>
                    <a:bodyPr/>
                    <a:lstStyle/>
                    <a:p>
                      <a:r>
                        <a:rPr lang="fr-FR" sz="1600" dirty="0">
                          <a:latin typeface="Arial" panose="020B0604020202020204" pitchFamily="34" charset="0"/>
                          <a:cs typeface="Arial" panose="020B0604020202020204" pitchFamily="34" charset="0"/>
                        </a:rPr>
                        <a:t>Avantages</a:t>
                      </a:r>
                    </a:p>
                  </a:txBody>
                  <a:tcPr marL="89614" marR="89614" marT="44807" marB="44807" anchor="ctr"/>
                </a:tc>
                <a:extLst>
                  <a:ext uri="{0D108BD9-81ED-4DB2-BD59-A6C34878D82A}">
                    <a16:rowId xmlns:a16="http://schemas.microsoft.com/office/drawing/2014/main" val="458275634"/>
                  </a:ext>
                </a:extLst>
              </a:tr>
              <a:tr h="1762416">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Dirigeants politiques et ministériels</a:t>
                      </a:r>
                    </a:p>
                    <a:p>
                      <a:r>
                        <a:rPr lang="fr-FR" sz="1600" dirty="0">
                          <a:solidFill>
                            <a:schemeClr val="bg2">
                              <a:lumMod val="10000"/>
                            </a:schemeClr>
                          </a:solidFill>
                          <a:latin typeface="Arial" panose="020B0604020202020204" pitchFamily="34" charset="0"/>
                          <a:cs typeface="Arial" panose="020B0604020202020204" pitchFamily="34" charset="0"/>
                        </a:rPr>
                        <a:t>Par ex.: ministres de la santé, politiciens, haute direction des ministères concernés, administrateurs et personnel des programmes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informe des progrès réalisés par rapport aux priorités nationales et dans la résolution des goulots d’étranglement à l'origine de sous-performances.</a:t>
                      </a:r>
                    </a:p>
                    <a:p>
                      <a:endParaRPr lang="en-US" sz="1600" dirty="0">
                        <a:solidFill>
                          <a:schemeClr val="bg2">
                            <a:lumMod val="10000"/>
                          </a:schemeClr>
                        </a:solidFill>
                        <a:latin typeface="Arial" panose="020B0604020202020204" pitchFamily="34" charset="0"/>
                        <a:cs typeface="Arial" panose="020B0604020202020204" pitchFamily="34" charset="0"/>
                      </a:endParaRPr>
                    </a:p>
                  </a:txBody>
                  <a:tcPr marL="89614" marR="89614" marT="44807" marB="44807"/>
                </a:tc>
                <a:extLst>
                  <a:ext uri="{0D108BD9-81ED-4DB2-BD59-A6C34878D82A}">
                    <a16:rowId xmlns:a16="http://schemas.microsoft.com/office/drawing/2014/main" val="965587507"/>
                  </a:ext>
                </a:extLst>
              </a:tr>
              <a:tr h="806529">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Dirigeants et membres des communautés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encourage à participer à la résolution des problèmes et à améliorer les performances des indicateurs.</a:t>
                      </a:r>
                    </a:p>
                  </a:txBody>
                  <a:tcPr marL="89614" marR="89614" marT="44807" marB="44807"/>
                </a:tc>
                <a:extLst>
                  <a:ext uri="{0D108BD9-81ED-4DB2-BD59-A6C34878D82A}">
                    <a16:rowId xmlns:a16="http://schemas.microsoft.com/office/drawing/2014/main" val="3283392515"/>
                  </a:ext>
                </a:extLst>
              </a:tr>
              <a:tr h="806529">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Organisations partenaires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aide à identifier les indicateurs sous-performants sur les plans où ils pourraient aider les pays à améliorer leurs performances.</a:t>
                      </a:r>
                    </a:p>
                  </a:txBody>
                  <a:tcPr marL="89614" marR="89614" marT="44807" marB="44807"/>
                </a:tc>
                <a:extLst>
                  <a:ext uri="{0D108BD9-81ED-4DB2-BD59-A6C34878D82A}">
                    <a16:rowId xmlns:a16="http://schemas.microsoft.com/office/drawing/2014/main" val="735832889"/>
                  </a:ext>
                </a:extLst>
              </a:tr>
            </a:tbl>
          </a:graphicData>
        </a:graphic>
      </p:graphicFrame>
    </p:spTree>
    <p:custDataLst>
      <p:tags r:id="rId1"/>
    </p:custDataLst>
    <p:extLst>
      <p:ext uri="{BB962C8B-B14F-4D97-AF65-F5344CB8AC3E}">
        <p14:creationId xmlns:p14="http://schemas.microsoft.com/office/powerpoint/2010/main" val="2805678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Partager l’analyse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427596"/>
            <a:ext cx="5230862" cy="297536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2">
                    <a:lumMod val="10000"/>
                  </a:schemeClr>
                </a:solidFill>
              </a:rPr>
              <a:t>Avec la carte de score, partager une analyse qui mette en évidence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grandes priorités identifiées d’après les données de la carte de score. Par exemple, dans quel district faut-il introduire une intervention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causes des indicateurs sous-performants. Pourquoi ce problème se pose-t-il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actions proposées qui aideront à résoudre les sous-performances.</a:t>
            </a:r>
          </a:p>
        </p:txBody>
      </p:sp>
      <p:sp>
        <p:nvSpPr>
          <p:cNvPr id="3" name="Rectangle: Rounded Corners 2">
            <a:extLst>
              <a:ext uri="{FF2B5EF4-FFF2-40B4-BE49-F238E27FC236}">
                <a16:creationId xmlns:a16="http://schemas.microsoft.com/office/drawing/2014/main" id="{3E6438A3-E162-45F9-97BD-E7B3374737C5}"/>
              </a:ext>
            </a:extLst>
          </p:cNvPr>
          <p:cNvSpPr/>
          <p:nvPr/>
        </p:nvSpPr>
        <p:spPr>
          <a:xfrm>
            <a:off x="6021187" y="3195848"/>
            <a:ext cx="2492179" cy="1491948"/>
          </a:xfrm>
          <a:prstGeom prst="roundRect">
            <a:avLst>
              <a:gd name="adj" fmla="val 307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b="1" dirty="0">
              <a:solidFill>
                <a:schemeClr val="accent3"/>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EE3FADC-7D0A-4DDD-BAD6-BF044B5348A7}"/>
              </a:ext>
            </a:extLst>
          </p:cNvPr>
          <p:cNvGrpSpPr/>
          <p:nvPr/>
        </p:nvGrpSpPr>
        <p:grpSpPr>
          <a:xfrm>
            <a:off x="6021187" y="1437762"/>
            <a:ext cx="2492179" cy="1491948"/>
            <a:chOff x="6143850" y="1459811"/>
            <a:chExt cx="2542950" cy="1522342"/>
          </a:xfrm>
        </p:grpSpPr>
        <p:sp>
          <p:nvSpPr>
            <p:cNvPr id="8" name="Rectangle: Rounded Corners 7">
              <a:extLst>
                <a:ext uri="{FF2B5EF4-FFF2-40B4-BE49-F238E27FC236}">
                  <a16:creationId xmlns:a16="http://schemas.microsoft.com/office/drawing/2014/main" id="{FF5B5B4E-41AF-443F-B29E-772592C04D8A}"/>
                </a:ext>
              </a:extLst>
            </p:cNvPr>
            <p:cNvSpPr/>
            <p:nvPr/>
          </p:nvSpPr>
          <p:spPr>
            <a:xfrm>
              <a:off x="6143850" y="1459811"/>
              <a:ext cx="2542950" cy="1522342"/>
            </a:xfrm>
            <a:prstGeom prst="roundRect">
              <a:avLst>
                <a:gd name="adj" fmla="val 307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b="1" dirty="0">
                <a:solidFill>
                  <a:schemeClr val="accent3"/>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C14024C-13A5-4D43-913F-FFDDAF79808A}"/>
                </a:ext>
              </a:extLst>
            </p:cNvPr>
            <p:cNvPicPr>
              <a:picLocks noChangeAspect="1"/>
            </p:cNvPicPr>
            <p:nvPr/>
          </p:nvPicPr>
          <p:blipFill>
            <a:blip r:embed="rId3"/>
            <a:stretch>
              <a:fillRect/>
            </a:stretch>
          </p:blipFill>
          <p:spPr>
            <a:xfrm>
              <a:off x="6195525" y="1513100"/>
              <a:ext cx="2444622" cy="1418253"/>
            </a:xfrm>
            <a:prstGeom prst="rect">
              <a:avLst/>
            </a:prstGeom>
          </p:spPr>
        </p:pic>
        <p:sp>
          <p:nvSpPr>
            <p:cNvPr id="10" name="Oval 9">
              <a:extLst>
                <a:ext uri="{FF2B5EF4-FFF2-40B4-BE49-F238E27FC236}">
                  <a16:creationId xmlns:a16="http://schemas.microsoft.com/office/drawing/2014/main" id="{193B330E-0AB8-45DD-BADE-C236740D4035}"/>
                </a:ext>
              </a:extLst>
            </p:cNvPr>
            <p:cNvSpPr/>
            <p:nvPr/>
          </p:nvSpPr>
          <p:spPr>
            <a:xfrm>
              <a:off x="7415325" y="2547124"/>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42367AD-6DC1-49AF-90D8-0DBDF95906F9}"/>
                </a:ext>
              </a:extLst>
            </p:cNvPr>
            <p:cNvSpPr/>
            <p:nvPr/>
          </p:nvSpPr>
          <p:spPr>
            <a:xfrm>
              <a:off x="8121335" y="2643541"/>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375ACF5E-CEF4-4C7E-B50C-87180619DB10}"/>
                </a:ext>
              </a:extLst>
            </p:cNvPr>
            <p:cNvSpPr/>
            <p:nvPr/>
          </p:nvSpPr>
          <p:spPr>
            <a:xfrm>
              <a:off x="6995454" y="2544013"/>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E082A6FE-FA66-4E2E-9E76-2C5B88C67478}"/>
              </a:ext>
            </a:extLst>
          </p:cNvPr>
          <p:cNvPicPr>
            <a:picLocks noChangeAspect="1"/>
          </p:cNvPicPr>
          <p:nvPr/>
        </p:nvPicPr>
        <p:blipFill>
          <a:blip r:embed="rId4"/>
          <a:stretch>
            <a:fillRect/>
          </a:stretch>
        </p:blipFill>
        <p:spPr>
          <a:xfrm>
            <a:off x="6060408" y="3213381"/>
            <a:ext cx="2395814" cy="1438569"/>
          </a:xfrm>
          <a:prstGeom prst="rect">
            <a:avLst/>
          </a:prstGeom>
        </p:spPr>
      </p:pic>
    </p:spTree>
    <p:custDataLst>
      <p:tags r:id="rId1"/>
    </p:custDataLst>
    <p:extLst>
      <p:ext uri="{BB962C8B-B14F-4D97-AF65-F5344CB8AC3E}">
        <p14:creationId xmlns:p14="http://schemas.microsoft.com/office/powerpoint/2010/main" val="3412719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9936" y="687445"/>
            <a:ext cx="8410813" cy="78790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pPr>
              <a:lnSpc>
                <a:spcPct val="80000"/>
              </a:lnSpc>
            </a:pPr>
            <a:r>
              <a:rPr lang="fr-FR" dirty="0"/>
              <a:t>Exporter depuis la plateforme Web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338849"/>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2" name="Rectangle: Rounded Corners 1">
            <a:extLst>
              <a:ext uri="{FF2B5EF4-FFF2-40B4-BE49-F238E27FC236}">
                <a16:creationId xmlns:a16="http://schemas.microsoft.com/office/drawing/2014/main" id="{628374C3-9361-45D2-AAF9-37E8D550099F}"/>
              </a:ext>
            </a:extLst>
          </p:cNvPr>
          <p:cNvSpPr/>
          <p:nvPr/>
        </p:nvSpPr>
        <p:spPr>
          <a:xfrm>
            <a:off x="1730772" y="1518211"/>
            <a:ext cx="2402163" cy="469205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4" name="Title 4">
            <a:extLst>
              <a:ext uri="{FF2B5EF4-FFF2-40B4-BE49-F238E27FC236}">
                <a16:creationId xmlns:a16="http://schemas.microsoft.com/office/drawing/2014/main" id="{A47E02FD-E8F9-42C1-99C6-6A9C95F47D7E}"/>
              </a:ext>
            </a:extLst>
          </p:cNvPr>
          <p:cNvSpPr txBox="1">
            <a:spLocks/>
          </p:cNvSpPr>
          <p:nvPr/>
        </p:nvSpPr>
        <p:spPr>
          <a:xfrm>
            <a:off x="1730772" y="1917653"/>
            <a:ext cx="2402164" cy="579005"/>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lnSpc>
                <a:spcPct val="80000"/>
              </a:lnSpc>
            </a:pPr>
            <a:r>
              <a:rPr lang="fr-FR" sz="1568" dirty="0">
                <a:solidFill>
                  <a:schemeClr val="accent3"/>
                </a:solidFill>
              </a:rPr>
              <a:t>Envoi de notification par e-mail à tous les comptes</a:t>
            </a:r>
          </a:p>
        </p:txBody>
      </p:sp>
      <p:sp>
        <p:nvSpPr>
          <p:cNvPr id="11" name="Rectangle: Rounded Corners 10">
            <a:extLst>
              <a:ext uri="{FF2B5EF4-FFF2-40B4-BE49-F238E27FC236}">
                <a16:creationId xmlns:a16="http://schemas.microsoft.com/office/drawing/2014/main" id="{436F688B-BF29-4436-9AB1-A111F0E764E3}"/>
              </a:ext>
            </a:extLst>
          </p:cNvPr>
          <p:cNvSpPr/>
          <p:nvPr/>
        </p:nvSpPr>
        <p:spPr>
          <a:xfrm>
            <a:off x="4714203" y="1518211"/>
            <a:ext cx="2402163" cy="469205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79A3B389-F3C2-4D1F-9AF8-5A6C77CB1C2D}"/>
              </a:ext>
            </a:extLst>
          </p:cNvPr>
          <p:cNvSpPr txBox="1">
            <a:spLocks/>
          </p:cNvSpPr>
          <p:nvPr/>
        </p:nvSpPr>
        <p:spPr>
          <a:xfrm>
            <a:off x="4714199" y="1943833"/>
            <a:ext cx="2402163" cy="4343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Téléchargement </a:t>
            </a:r>
            <a:br>
              <a:rPr lang="fr-FR" sz="1568" dirty="0">
                <a:solidFill>
                  <a:schemeClr val="accent3"/>
                </a:solidFill>
              </a:rPr>
            </a:br>
            <a:r>
              <a:rPr lang="fr-FR" sz="1568" dirty="0">
                <a:solidFill>
                  <a:schemeClr val="accent3"/>
                </a:solidFill>
              </a:rPr>
              <a:t>PDF</a:t>
            </a:r>
          </a:p>
        </p:txBody>
      </p:sp>
      <p:sp>
        <p:nvSpPr>
          <p:cNvPr id="49" name="Rectangle: Rounded Corners 48">
            <a:extLst>
              <a:ext uri="{FF2B5EF4-FFF2-40B4-BE49-F238E27FC236}">
                <a16:creationId xmlns:a16="http://schemas.microsoft.com/office/drawing/2014/main" id="{1791E101-02FF-47D0-B2C9-09DDEBADE14B}"/>
              </a:ext>
            </a:extLst>
          </p:cNvPr>
          <p:cNvSpPr/>
          <p:nvPr/>
        </p:nvSpPr>
        <p:spPr>
          <a:xfrm>
            <a:off x="5308977" y="1538452"/>
            <a:ext cx="1250183" cy="323417"/>
          </a:xfrm>
          <a:prstGeom prst="roundRect">
            <a:avLst>
              <a:gd name="adj" fmla="val 19766"/>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78" b="1" dirty="0">
                <a:latin typeface="Arial" panose="020B0604020202020204" pitchFamily="34" charset="0"/>
                <a:cs typeface="Arial" panose="020B0604020202020204" pitchFamily="34" charset="0"/>
              </a:rPr>
              <a:t>Tous utilisateurs</a:t>
            </a:r>
          </a:p>
        </p:txBody>
      </p:sp>
      <p:sp>
        <p:nvSpPr>
          <p:cNvPr id="51" name="Rectangle: Rounded Corners 50">
            <a:extLst>
              <a:ext uri="{FF2B5EF4-FFF2-40B4-BE49-F238E27FC236}">
                <a16:creationId xmlns:a16="http://schemas.microsoft.com/office/drawing/2014/main" id="{144136BA-813C-44B6-8590-1EF94FAB7C8B}"/>
              </a:ext>
            </a:extLst>
          </p:cNvPr>
          <p:cNvSpPr/>
          <p:nvPr/>
        </p:nvSpPr>
        <p:spPr>
          <a:xfrm>
            <a:off x="2077665" y="1538451"/>
            <a:ext cx="1795917" cy="328858"/>
          </a:xfrm>
          <a:prstGeom prst="roundRect">
            <a:avLst>
              <a:gd name="adj" fmla="val 19766"/>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78" b="1" dirty="0">
                <a:latin typeface="Arial" panose="020B0604020202020204" pitchFamily="34" charset="0"/>
                <a:cs typeface="Arial" panose="020B0604020202020204" pitchFamily="34" charset="0"/>
              </a:rPr>
              <a:t>Administrateurs seulement</a:t>
            </a:r>
          </a:p>
        </p:txBody>
      </p:sp>
      <p:sp>
        <p:nvSpPr>
          <p:cNvPr id="60" name="Text Placeholder 5">
            <a:extLst>
              <a:ext uri="{FF2B5EF4-FFF2-40B4-BE49-F238E27FC236}">
                <a16:creationId xmlns:a16="http://schemas.microsoft.com/office/drawing/2014/main" id="{A83E1A41-4288-42FA-AEF6-199A01B87D42}"/>
              </a:ext>
            </a:extLst>
          </p:cNvPr>
          <p:cNvSpPr txBox="1">
            <a:spLocks/>
          </p:cNvSpPr>
          <p:nvPr/>
        </p:nvSpPr>
        <p:spPr>
          <a:xfrm>
            <a:off x="1823349" y="4101718"/>
            <a:ext cx="2309586" cy="182989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588"/>
              </a:spcAft>
            </a:pPr>
            <a:r>
              <a:rPr lang="fr-FR" sz="1176" dirty="0">
                <a:solidFill>
                  <a:schemeClr val="bg2">
                    <a:lumMod val="10000"/>
                  </a:schemeClr>
                </a:solidFill>
              </a:rPr>
              <a:t>Pour envoyer une notification par e-mail :</a:t>
            </a:r>
          </a:p>
          <a:p>
            <a:pPr marL="178912" indent="-178912">
              <a:lnSpc>
                <a:spcPct val="100000"/>
              </a:lnSpc>
              <a:spcBef>
                <a:spcPts val="196"/>
              </a:spcBef>
              <a:spcAft>
                <a:spcPts val="588"/>
              </a:spcAft>
              <a:buFont typeface="+mj-lt"/>
              <a:buAutoNum type="arabicPeriod"/>
            </a:pPr>
            <a:r>
              <a:rPr lang="fr-FR" sz="1176" dirty="0">
                <a:solidFill>
                  <a:schemeClr val="bg2">
                    <a:lumMod val="10000"/>
                  </a:schemeClr>
                </a:solidFill>
              </a:rPr>
              <a:t>Cliquer sur le bouton</a:t>
            </a:r>
            <a:br>
              <a:rPr lang="fr-FR" sz="1176" dirty="0">
                <a:solidFill>
                  <a:schemeClr val="bg2">
                    <a:lumMod val="10000"/>
                  </a:schemeClr>
                </a:solidFill>
              </a:rPr>
            </a:br>
            <a:r>
              <a:rPr lang="fr-FR" sz="1176" b="1" dirty="0">
                <a:solidFill>
                  <a:schemeClr val="accent3"/>
                </a:solidFill>
              </a:rPr>
              <a:t>Notifications </a:t>
            </a:r>
            <a:r>
              <a:rPr lang="fr-FR" sz="1176" dirty="0">
                <a:solidFill>
                  <a:schemeClr val="bg2">
                    <a:lumMod val="10000"/>
                  </a:schemeClr>
                </a:solidFill>
              </a:rPr>
              <a:t>de la </a:t>
            </a:r>
            <a:br>
              <a:rPr lang="fr-FR" sz="1176" dirty="0">
                <a:solidFill>
                  <a:schemeClr val="bg2">
                    <a:lumMod val="10000"/>
                  </a:schemeClr>
                </a:solidFill>
              </a:rPr>
            </a:br>
            <a:r>
              <a:rPr lang="fr-FR" sz="1176" dirty="0">
                <a:solidFill>
                  <a:schemeClr val="bg2">
                    <a:lumMod val="10000"/>
                  </a:schemeClr>
                </a:solidFill>
              </a:rPr>
              <a:t>plateforme Web de la </a:t>
            </a:r>
            <a:br>
              <a:rPr lang="fr-FR" sz="1176" dirty="0">
                <a:solidFill>
                  <a:schemeClr val="bg2">
                    <a:lumMod val="10000"/>
                  </a:schemeClr>
                </a:solidFill>
              </a:rPr>
            </a:br>
            <a:r>
              <a:rPr lang="fr-FR" sz="1176" dirty="0">
                <a:solidFill>
                  <a:schemeClr val="bg2">
                    <a:lumMod val="10000"/>
                  </a:schemeClr>
                </a:solidFill>
              </a:rPr>
              <a:t>carte de score</a:t>
            </a:r>
          </a:p>
          <a:p>
            <a:pPr marL="178912" indent="-178912">
              <a:lnSpc>
                <a:spcPct val="100000"/>
              </a:lnSpc>
              <a:spcBef>
                <a:spcPts val="196"/>
              </a:spcBef>
              <a:spcAft>
                <a:spcPts val="588"/>
              </a:spcAft>
              <a:buFont typeface="+mj-lt"/>
              <a:buAutoNum type="arabicPeriod"/>
            </a:pPr>
            <a:r>
              <a:rPr lang="fr-FR" sz="1176" dirty="0">
                <a:solidFill>
                  <a:schemeClr val="bg2">
                    <a:lumMod val="10000"/>
                  </a:schemeClr>
                </a:solidFill>
              </a:rPr>
              <a:t>Cliquer sur </a:t>
            </a:r>
            <a:r>
              <a:rPr lang="fr-FR" sz="1176" b="1" dirty="0">
                <a:solidFill>
                  <a:schemeClr val="accent3"/>
                </a:solidFill>
              </a:rPr>
              <a:t>Envoyer</a:t>
            </a:r>
            <a:br>
              <a:rPr lang="fr-FR" sz="1176" dirty="0">
                <a:solidFill>
                  <a:schemeClr val="bg2">
                    <a:lumMod val="10000"/>
                  </a:schemeClr>
                </a:solidFill>
              </a:rPr>
            </a:br>
            <a:r>
              <a:rPr lang="fr-FR" sz="1176" dirty="0">
                <a:solidFill>
                  <a:schemeClr val="bg2">
                    <a:lumMod val="10000"/>
                  </a:schemeClr>
                </a:solidFill>
              </a:rPr>
              <a:t>dans la fenêtre de</a:t>
            </a:r>
            <a:br>
              <a:rPr lang="fr-FR" sz="1176" dirty="0">
                <a:solidFill>
                  <a:schemeClr val="bg2">
                    <a:lumMod val="10000"/>
                  </a:schemeClr>
                </a:solidFill>
              </a:rPr>
            </a:br>
            <a:r>
              <a:rPr lang="fr-FR" sz="1176" dirty="0">
                <a:solidFill>
                  <a:schemeClr val="bg2">
                    <a:lumMod val="10000"/>
                  </a:schemeClr>
                </a:solidFill>
              </a:rPr>
              <a:t>notification générale</a:t>
            </a:r>
          </a:p>
        </p:txBody>
      </p:sp>
      <p:grpSp>
        <p:nvGrpSpPr>
          <p:cNvPr id="61" name="Group 60">
            <a:extLst>
              <a:ext uri="{FF2B5EF4-FFF2-40B4-BE49-F238E27FC236}">
                <a16:creationId xmlns:a16="http://schemas.microsoft.com/office/drawing/2014/main" id="{B10CD93C-1795-41F8-900E-A473A5AC5FFE}"/>
              </a:ext>
            </a:extLst>
          </p:cNvPr>
          <p:cNvGrpSpPr/>
          <p:nvPr/>
        </p:nvGrpSpPr>
        <p:grpSpPr>
          <a:xfrm>
            <a:off x="3724363" y="4653110"/>
            <a:ext cx="271181" cy="273068"/>
            <a:chOff x="3861502" y="32959"/>
            <a:chExt cx="360000" cy="362506"/>
          </a:xfrm>
        </p:grpSpPr>
        <p:sp>
          <p:nvSpPr>
            <p:cNvPr id="62" name="Rectangle: Rounded Corners 61">
              <a:extLst>
                <a:ext uri="{FF2B5EF4-FFF2-40B4-BE49-F238E27FC236}">
                  <a16:creationId xmlns:a16="http://schemas.microsoft.com/office/drawing/2014/main" id="{07BEE739-2109-4FB2-8C87-788622C43E41}"/>
                </a:ext>
              </a:extLst>
            </p:cNvPr>
            <p:cNvSpPr/>
            <p:nvPr/>
          </p:nvSpPr>
          <p:spPr>
            <a:xfrm>
              <a:off x="3861502" y="32959"/>
              <a:ext cx="360000" cy="360000"/>
            </a:xfrm>
            <a:prstGeom prst="roundRect">
              <a:avLst>
                <a:gd name="adj" fmla="val 20855"/>
              </a:avLst>
            </a:prstGeom>
            <a:solidFill>
              <a:schemeClr val="bg1">
                <a:lumMod val="95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63" name="Picture 62" descr="A close up of a logo&#10;&#10;Description automatically generated">
              <a:extLst>
                <a:ext uri="{FF2B5EF4-FFF2-40B4-BE49-F238E27FC236}">
                  <a16:creationId xmlns:a16="http://schemas.microsoft.com/office/drawing/2014/main" id="{8B8350EB-4862-4D92-8583-8B1CFEEE9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502" y="35465"/>
              <a:ext cx="360000" cy="360000"/>
            </a:xfrm>
            <a:prstGeom prst="rect">
              <a:avLst/>
            </a:prstGeom>
          </p:spPr>
        </p:pic>
      </p:grpSp>
      <p:sp>
        <p:nvSpPr>
          <p:cNvPr id="64" name="Rectangle: Rounded Corners 63">
            <a:extLst>
              <a:ext uri="{FF2B5EF4-FFF2-40B4-BE49-F238E27FC236}">
                <a16:creationId xmlns:a16="http://schemas.microsoft.com/office/drawing/2014/main" id="{51DB8B21-7AA8-4171-8998-BBB52651555D}"/>
              </a:ext>
            </a:extLst>
          </p:cNvPr>
          <p:cNvSpPr/>
          <p:nvPr/>
        </p:nvSpPr>
        <p:spPr>
          <a:xfrm>
            <a:off x="3320980" y="5528177"/>
            <a:ext cx="811955" cy="273068"/>
          </a:xfrm>
          <a:prstGeom prst="roundRect">
            <a:avLst>
              <a:gd name="adj" fmla="val 20855"/>
            </a:avLst>
          </a:prstGeom>
          <a:solidFill>
            <a:srgbClr val="F96507"/>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76" b="1" dirty="0">
                <a:latin typeface="Arial" panose="020B0604020202020204" pitchFamily="34" charset="0"/>
                <a:cs typeface="Arial" panose="020B0604020202020204" pitchFamily="34" charset="0"/>
              </a:rPr>
              <a:t>Envoyer</a:t>
            </a:r>
          </a:p>
        </p:txBody>
      </p:sp>
      <p:sp>
        <p:nvSpPr>
          <p:cNvPr id="66" name="Text Placeholder 5">
            <a:extLst>
              <a:ext uri="{FF2B5EF4-FFF2-40B4-BE49-F238E27FC236}">
                <a16:creationId xmlns:a16="http://schemas.microsoft.com/office/drawing/2014/main" id="{90E4798A-AE5B-4347-A4EF-E041A8F1D591}"/>
              </a:ext>
            </a:extLst>
          </p:cNvPr>
          <p:cNvSpPr txBox="1">
            <a:spLocks/>
          </p:cNvSpPr>
          <p:nvPr/>
        </p:nvSpPr>
        <p:spPr>
          <a:xfrm>
            <a:off x="4806788" y="4101718"/>
            <a:ext cx="2217001" cy="118641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588"/>
              </a:spcAft>
            </a:pPr>
            <a:r>
              <a:rPr lang="fr-FR" sz="1176" dirty="0">
                <a:solidFill>
                  <a:schemeClr val="bg2">
                    <a:lumMod val="10000"/>
                  </a:schemeClr>
                </a:solidFill>
              </a:rPr>
              <a:t>Pour télécharger la carte de score en PDF sur ordinateur :</a:t>
            </a:r>
          </a:p>
          <a:p>
            <a:pPr marL="178912" indent="-178912">
              <a:lnSpc>
                <a:spcPct val="100000"/>
              </a:lnSpc>
              <a:spcBef>
                <a:spcPts val="196"/>
              </a:spcBef>
              <a:spcAft>
                <a:spcPts val="588"/>
              </a:spcAft>
              <a:buFont typeface="+mj-lt"/>
              <a:buAutoNum type="arabicPeriod"/>
            </a:pPr>
            <a:r>
              <a:rPr lang="fr-FR" sz="1176" dirty="0">
                <a:solidFill>
                  <a:schemeClr val="bg2">
                    <a:lumMod val="10000"/>
                  </a:schemeClr>
                </a:solidFill>
              </a:rPr>
              <a:t>Cliquer sur le bouton</a:t>
            </a:r>
            <a:br>
              <a:rPr lang="fr-FR" sz="1176" dirty="0">
                <a:solidFill>
                  <a:schemeClr val="bg2">
                    <a:lumMod val="10000"/>
                  </a:schemeClr>
                </a:solidFill>
              </a:rPr>
            </a:br>
            <a:r>
              <a:rPr lang="fr-FR" sz="1176" b="1" dirty="0">
                <a:solidFill>
                  <a:schemeClr val="accent3"/>
                </a:solidFill>
              </a:rPr>
              <a:t>Exporter </a:t>
            </a:r>
            <a:r>
              <a:rPr lang="fr-FR" sz="1176" dirty="0">
                <a:solidFill>
                  <a:schemeClr val="bg2">
                    <a:lumMod val="10000"/>
                  </a:schemeClr>
                </a:solidFill>
              </a:rPr>
              <a:t>de la </a:t>
            </a:r>
            <a:br>
              <a:rPr lang="fr-FR" sz="1176" dirty="0">
                <a:solidFill>
                  <a:schemeClr val="bg2">
                    <a:lumMod val="10000"/>
                  </a:schemeClr>
                </a:solidFill>
              </a:rPr>
            </a:br>
            <a:r>
              <a:rPr lang="fr-FR" sz="1176" dirty="0">
                <a:solidFill>
                  <a:schemeClr val="bg2">
                    <a:lumMod val="10000"/>
                  </a:schemeClr>
                </a:solidFill>
              </a:rPr>
              <a:t>plateforme Web, depuis</a:t>
            </a:r>
            <a:br>
              <a:rPr lang="fr-FR" sz="1176" dirty="0">
                <a:solidFill>
                  <a:schemeClr val="bg2">
                    <a:lumMod val="10000"/>
                  </a:schemeClr>
                </a:solidFill>
              </a:rPr>
            </a:br>
            <a:r>
              <a:rPr lang="fr-FR" sz="1176" dirty="0">
                <a:solidFill>
                  <a:schemeClr val="bg2">
                    <a:lumMod val="10000"/>
                  </a:schemeClr>
                </a:solidFill>
              </a:rPr>
              <a:t>la barre de navigation</a:t>
            </a:r>
          </a:p>
        </p:txBody>
      </p:sp>
      <p:sp>
        <p:nvSpPr>
          <p:cNvPr id="55" name="Rectangle 54">
            <a:extLst>
              <a:ext uri="{FF2B5EF4-FFF2-40B4-BE49-F238E27FC236}">
                <a16:creationId xmlns:a16="http://schemas.microsoft.com/office/drawing/2014/main" id="{6C2F5601-BF61-413C-8DC6-BE7A10F8A394}"/>
              </a:ext>
            </a:extLst>
          </p:cNvPr>
          <p:cNvSpPr/>
          <p:nvPr/>
        </p:nvSpPr>
        <p:spPr>
          <a:xfrm>
            <a:off x="1823349" y="2476648"/>
            <a:ext cx="2217001" cy="146837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32CDBFE3-235C-463E-A6AD-B5CAA5A30533}"/>
              </a:ext>
            </a:extLst>
          </p:cNvPr>
          <p:cNvSpPr/>
          <p:nvPr/>
        </p:nvSpPr>
        <p:spPr>
          <a:xfrm>
            <a:off x="2838817" y="2433808"/>
            <a:ext cx="2217001" cy="15112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74" name="Picture 6">
            <a:extLst>
              <a:ext uri="{FF2B5EF4-FFF2-40B4-BE49-F238E27FC236}">
                <a16:creationId xmlns:a16="http://schemas.microsoft.com/office/drawing/2014/main" id="{DEC4C12A-AE09-4149-AAAD-6DE15DFF8B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90512" y="3104354"/>
            <a:ext cx="2083760" cy="793728"/>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A4003722-FB5B-460A-BE7F-6AA5CE29F9AD}"/>
              </a:ext>
            </a:extLst>
          </p:cNvPr>
          <p:cNvSpPr/>
          <p:nvPr/>
        </p:nvSpPr>
        <p:spPr>
          <a:xfrm>
            <a:off x="4806780" y="2433808"/>
            <a:ext cx="2217001" cy="15112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78" name="Picture 77">
            <a:extLst>
              <a:ext uri="{FF2B5EF4-FFF2-40B4-BE49-F238E27FC236}">
                <a16:creationId xmlns:a16="http://schemas.microsoft.com/office/drawing/2014/main" id="{9B33AFED-8B6C-4A4D-B2F6-0CD649EEA126}"/>
              </a:ext>
            </a:extLst>
          </p:cNvPr>
          <p:cNvPicPr>
            <a:picLocks noChangeAspect="1"/>
          </p:cNvPicPr>
          <p:nvPr/>
        </p:nvPicPr>
        <p:blipFill>
          <a:blip r:embed="rId5"/>
          <a:stretch>
            <a:fillRect/>
          </a:stretch>
        </p:blipFill>
        <p:spPr>
          <a:xfrm>
            <a:off x="4989639" y="3025361"/>
            <a:ext cx="1851282" cy="296328"/>
          </a:xfrm>
          <a:prstGeom prst="rect">
            <a:avLst/>
          </a:prstGeom>
        </p:spPr>
      </p:pic>
      <p:sp>
        <p:nvSpPr>
          <p:cNvPr id="80" name="Oval 79">
            <a:extLst>
              <a:ext uri="{FF2B5EF4-FFF2-40B4-BE49-F238E27FC236}">
                <a16:creationId xmlns:a16="http://schemas.microsoft.com/office/drawing/2014/main" id="{4041ABB6-19DD-49AA-81C6-C1265CD8A7D6}"/>
              </a:ext>
            </a:extLst>
          </p:cNvPr>
          <p:cNvSpPr/>
          <p:nvPr/>
        </p:nvSpPr>
        <p:spPr>
          <a:xfrm>
            <a:off x="6469840" y="2987523"/>
            <a:ext cx="400156" cy="403781"/>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89" name="Group 88">
            <a:extLst>
              <a:ext uri="{FF2B5EF4-FFF2-40B4-BE49-F238E27FC236}">
                <a16:creationId xmlns:a16="http://schemas.microsoft.com/office/drawing/2014/main" id="{DA3A653E-B930-4D38-85B5-77E36036E3B5}"/>
              </a:ext>
            </a:extLst>
          </p:cNvPr>
          <p:cNvGrpSpPr/>
          <p:nvPr/>
        </p:nvGrpSpPr>
        <p:grpSpPr>
          <a:xfrm>
            <a:off x="6721485" y="4659403"/>
            <a:ext cx="271181" cy="269294"/>
            <a:chOff x="3069743" y="-995755"/>
            <a:chExt cx="276705" cy="276705"/>
          </a:xfrm>
        </p:grpSpPr>
        <p:sp>
          <p:nvSpPr>
            <p:cNvPr id="91" name="Rectangle: Rounded Corners 90">
              <a:extLst>
                <a:ext uri="{FF2B5EF4-FFF2-40B4-BE49-F238E27FC236}">
                  <a16:creationId xmlns:a16="http://schemas.microsoft.com/office/drawing/2014/main" id="{8F51C9B0-C9C8-4350-9AF0-497DEB9DFDB1}"/>
                </a:ext>
              </a:extLst>
            </p:cNvPr>
            <p:cNvSpPr/>
            <p:nvPr/>
          </p:nvSpPr>
          <p:spPr>
            <a:xfrm>
              <a:off x="3069743" y="-995755"/>
              <a:ext cx="276705" cy="276705"/>
            </a:xfrm>
            <a:prstGeom prst="roundRect">
              <a:avLst>
                <a:gd name="adj" fmla="val 20855"/>
              </a:avLst>
            </a:prstGeom>
            <a:solidFill>
              <a:schemeClr val="bg1">
                <a:lumMod val="95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87" name="Picture 86" descr="A sign in the dark&#10;&#10;Description automatically generated">
              <a:extLst>
                <a:ext uri="{FF2B5EF4-FFF2-40B4-BE49-F238E27FC236}">
                  <a16:creationId xmlns:a16="http://schemas.microsoft.com/office/drawing/2014/main" id="{F07C4323-04F5-4215-B17D-3E64E260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811" y="-990365"/>
              <a:ext cx="255600" cy="255600"/>
            </a:xfrm>
            <a:prstGeom prst="rect">
              <a:avLst/>
            </a:prstGeom>
          </p:spPr>
        </p:pic>
      </p:grpSp>
      <p:pic>
        <p:nvPicPr>
          <p:cNvPr id="3" name="Picture 2">
            <a:extLst>
              <a:ext uri="{FF2B5EF4-FFF2-40B4-BE49-F238E27FC236}">
                <a16:creationId xmlns:a16="http://schemas.microsoft.com/office/drawing/2014/main" id="{577C562E-EAC5-4693-8AF4-1977E17F0231}"/>
              </a:ext>
            </a:extLst>
          </p:cNvPr>
          <p:cNvPicPr>
            <a:picLocks noChangeAspect="1"/>
          </p:cNvPicPr>
          <p:nvPr/>
        </p:nvPicPr>
        <p:blipFill>
          <a:blip r:embed="rId7"/>
          <a:stretch>
            <a:fillRect/>
          </a:stretch>
        </p:blipFill>
        <p:spPr>
          <a:xfrm>
            <a:off x="2501326" y="2514339"/>
            <a:ext cx="819655" cy="574897"/>
          </a:xfrm>
          <a:prstGeom prst="rect">
            <a:avLst/>
          </a:prstGeom>
        </p:spPr>
      </p:pic>
      <p:sp>
        <p:nvSpPr>
          <p:cNvPr id="5" name="Oval 4">
            <a:extLst>
              <a:ext uri="{FF2B5EF4-FFF2-40B4-BE49-F238E27FC236}">
                <a16:creationId xmlns:a16="http://schemas.microsoft.com/office/drawing/2014/main" id="{D43907B8-A8B0-42BF-9D7C-C8757966D4C4}"/>
              </a:ext>
            </a:extLst>
          </p:cNvPr>
          <p:cNvSpPr/>
          <p:nvPr/>
        </p:nvSpPr>
        <p:spPr>
          <a:xfrm>
            <a:off x="2549584" y="2682680"/>
            <a:ext cx="400156" cy="403781"/>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77307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Idées de partage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3" name="Rectangle: Rounded Corners 2">
            <a:extLst>
              <a:ext uri="{FF2B5EF4-FFF2-40B4-BE49-F238E27FC236}">
                <a16:creationId xmlns:a16="http://schemas.microsoft.com/office/drawing/2014/main" id="{92313BDA-AB67-41B4-9EEB-F72E72CD485B}"/>
              </a:ext>
            </a:extLst>
          </p:cNvPr>
          <p:cNvSpPr/>
          <p:nvPr/>
        </p:nvSpPr>
        <p:spPr>
          <a:xfrm>
            <a:off x="6290647"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Partager sur le </a:t>
            </a:r>
            <a:r>
              <a:rPr lang="fr-FR" sz="1666" b="1" dirty="0" err="1">
                <a:solidFill>
                  <a:schemeClr val="accent3"/>
                </a:solidFill>
                <a:latin typeface="Arial" panose="020B0604020202020204" pitchFamily="34" charset="0"/>
                <a:cs typeface="Arial" panose="020B0604020202020204" pitchFamily="34" charset="0"/>
              </a:rPr>
              <a:t>Knowledge</a:t>
            </a:r>
            <a:r>
              <a:rPr lang="fr-FR" sz="1666" b="1" dirty="0">
                <a:solidFill>
                  <a:schemeClr val="accent3"/>
                </a:solidFill>
                <a:latin typeface="Arial" panose="020B0604020202020204" pitchFamily="34" charset="0"/>
                <a:cs typeface="Arial" panose="020B0604020202020204" pitchFamily="34" charset="0"/>
              </a:rPr>
              <a:t> Hub, centre d'information complète sur la carte de score et les mécanismes de redevabilité</a:t>
            </a:r>
          </a:p>
        </p:txBody>
      </p:sp>
      <p:sp>
        <p:nvSpPr>
          <p:cNvPr id="5" name="Rectangle: Rounded Corners 4">
            <a:extLst>
              <a:ext uri="{FF2B5EF4-FFF2-40B4-BE49-F238E27FC236}">
                <a16:creationId xmlns:a16="http://schemas.microsoft.com/office/drawing/2014/main" id="{36D45A86-808B-49C8-BD7A-612215903A8B}"/>
              </a:ext>
            </a:extLst>
          </p:cNvPr>
          <p:cNvSpPr/>
          <p:nvPr/>
        </p:nvSpPr>
        <p:spPr>
          <a:xfrm>
            <a:off x="448072"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Présenter l’analyse de la carte de score lors de rencontres existantes et y distribuer des copies imprimées</a:t>
            </a:r>
          </a:p>
        </p:txBody>
      </p:sp>
      <p:sp>
        <p:nvSpPr>
          <p:cNvPr id="6" name="Rectangle: Rounded Corners 5">
            <a:extLst>
              <a:ext uri="{FF2B5EF4-FFF2-40B4-BE49-F238E27FC236}">
                <a16:creationId xmlns:a16="http://schemas.microsoft.com/office/drawing/2014/main" id="{C8AF4ECB-EB30-43B8-B3EB-49B06E314EE9}"/>
              </a:ext>
            </a:extLst>
          </p:cNvPr>
          <p:cNvSpPr/>
          <p:nvPr/>
        </p:nvSpPr>
        <p:spPr>
          <a:xfrm>
            <a:off x="3369360"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Télécharger la carte de score au format PDF et le partager avec vos collègues et partenaires par e-mail</a:t>
            </a:r>
          </a:p>
        </p:txBody>
      </p:sp>
      <p:sp>
        <p:nvSpPr>
          <p:cNvPr id="8" name="Rectangle: Rounded Corners 7">
            <a:extLst>
              <a:ext uri="{FF2B5EF4-FFF2-40B4-BE49-F238E27FC236}">
                <a16:creationId xmlns:a16="http://schemas.microsoft.com/office/drawing/2014/main" id="{11F826B5-7194-4047-BDCE-0BD9D8DCFFE8}"/>
              </a:ext>
            </a:extLst>
          </p:cNvPr>
          <p:cNvSpPr/>
          <p:nvPr/>
        </p:nvSpPr>
        <p:spPr>
          <a:xfrm>
            <a:off x="6290647"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Créer un groupe WhatsApp de partage et discussion de la carte de score</a:t>
            </a:r>
          </a:p>
        </p:txBody>
      </p:sp>
      <p:sp>
        <p:nvSpPr>
          <p:cNvPr id="12" name="Rectangle: Rounded Corners 11">
            <a:extLst>
              <a:ext uri="{FF2B5EF4-FFF2-40B4-BE49-F238E27FC236}">
                <a16:creationId xmlns:a16="http://schemas.microsoft.com/office/drawing/2014/main" id="{31EEC4F0-0E0F-428F-8A78-C4E8ED2B07E8}"/>
              </a:ext>
            </a:extLst>
          </p:cNvPr>
          <p:cNvSpPr/>
          <p:nvPr/>
        </p:nvSpPr>
        <p:spPr>
          <a:xfrm>
            <a:off x="448072"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Publier sur le site Web du ministère de la Santé ou sur un autre site public</a:t>
            </a:r>
          </a:p>
        </p:txBody>
      </p:sp>
      <p:sp>
        <p:nvSpPr>
          <p:cNvPr id="14" name="Rectangle: Rounded Corners 13">
            <a:extLst>
              <a:ext uri="{FF2B5EF4-FFF2-40B4-BE49-F238E27FC236}">
                <a16:creationId xmlns:a16="http://schemas.microsoft.com/office/drawing/2014/main" id="{D646D8A7-BBEE-47D4-B0D6-75B70503E698}"/>
              </a:ext>
            </a:extLst>
          </p:cNvPr>
          <p:cNvSpPr/>
          <p:nvPr/>
        </p:nvSpPr>
        <p:spPr>
          <a:xfrm>
            <a:off x="3369360"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68" b="1" dirty="0">
                <a:solidFill>
                  <a:schemeClr val="accent3"/>
                </a:solidFill>
                <a:latin typeface="Arial" panose="020B0604020202020204" pitchFamily="34" charset="0"/>
                <a:cs typeface="Arial" panose="020B0604020202020204" pitchFamily="34" charset="0"/>
              </a:rPr>
              <a:t>Partager dans un bulletin d’information trimestriel sur la santé distribué à tous les intervenants y compris les partenaires</a:t>
            </a:r>
          </a:p>
        </p:txBody>
      </p:sp>
    </p:spTree>
    <p:custDataLst>
      <p:tags r:id="rId1"/>
    </p:custDataLst>
    <p:extLst>
      <p:ext uri="{BB962C8B-B14F-4D97-AF65-F5344CB8AC3E}">
        <p14:creationId xmlns:p14="http://schemas.microsoft.com/office/powerpoint/2010/main" val="3231559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2412840"/>
          </a:xfrm>
        </p:spPr>
        <p:txBody>
          <a:bodyPr/>
          <a:lstStyle/>
          <a:p>
            <a:pPr algn="ctr"/>
            <a:r>
              <a:rPr lang="fr-FR" sz="3136" dirty="0">
                <a:solidFill>
                  <a:schemeClr val="tx1"/>
                </a:solidFill>
              </a:rPr>
              <a:t>Utiliser la carte de score pour un engagement de haut niveau</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2821682" y="842043"/>
            <a:ext cx="3011685" cy="3036071"/>
          </a:xfrm>
          <a:prstGeom prst="rect">
            <a:avLst/>
          </a:prstGeom>
        </p:spPr>
      </p:pic>
    </p:spTree>
    <p:extLst>
      <p:ext uri="{BB962C8B-B14F-4D97-AF65-F5344CB8AC3E}">
        <p14:creationId xmlns:p14="http://schemas.microsoft.com/office/powerpoint/2010/main" val="125830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120508" y="230188"/>
            <a:ext cx="7542562" cy="485429"/>
          </a:xfrm>
        </p:spPr>
        <p:txBody>
          <a:bodyPr/>
          <a:lstStyle/>
          <a:p>
            <a:r>
              <a:rPr lang="fr-FR" dirty="0"/>
              <a:t>Utiliser la carte de score pour un engagement de haut niveau </a:t>
            </a:r>
            <a:br>
              <a:rPr lang="fr-FR" dirty="0"/>
            </a:br>
            <a:br>
              <a:rPr lang="fr-FR" dirty="0"/>
            </a:b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6382921"/>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Utiliser la carte de score pour un engagement de haut niveau">
            <a:hlinkClick r:id="" action="ppaction://media"/>
            <a:extLst>
              <a:ext uri="{FF2B5EF4-FFF2-40B4-BE49-F238E27FC236}">
                <a16:creationId xmlns:a16="http://schemas.microsoft.com/office/drawing/2014/main" id="{19B371C2-E4E6-46DA-B8F7-98A1F0FE2526}"/>
              </a:ext>
            </a:extLst>
          </p:cNvPr>
          <p:cNvPicPr>
            <a:picLocks noRot="1" noChangeAspect="1"/>
          </p:cNvPicPr>
          <p:nvPr>
            <a:videoFile r:link="rId1"/>
          </p:nvPr>
        </p:nvPicPr>
        <p:blipFill>
          <a:blip r:embed="rId4"/>
          <a:stretch>
            <a:fillRect/>
          </a:stretch>
        </p:blipFill>
        <p:spPr>
          <a:xfrm>
            <a:off x="612396" y="715617"/>
            <a:ext cx="7163120" cy="5516528"/>
          </a:xfrm>
          <a:prstGeom prst="rect">
            <a:avLst/>
          </a:prstGeom>
        </p:spPr>
      </p:pic>
    </p:spTree>
    <p:extLst>
      <p:ext uri="{BB962C8B-B14F-4D97-AF65-F5344CB8AC3E}">
        <p14:creationId xmlns:p14="http://schemas.microsoft.com/office/powerpoint/2010/main" val="17884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513366"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Comment les </a:t>
            </a:r>
            <a:r>
              <a:rPr lang="fr-FR" dirty="0" err="1"/>
              <a:t>decideurs</a:t>
            </a:r>
            <a:r>
              <a:rPr lang="fr-FR" dirty="0"/>
              <a:t> utilisent l’outil</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20" name="Text Placeholder 5">
            <a:extLst>
              <a:ext uri="{FF2B5EF4-FFF2-40B4-BE49-F238E27FC236}">
                <a16:creationId xmlns:a16="http://schemas.microsoft.com/office/drawing/2014/main" id="{C5BD2D4C-CEE4-6F46-BDFF-5028AC462AD2}"/>
              </a:ext>
            </a:extLst>
          </p:cNvPr>
          <p:cNvSpPr txBox="1">
            <a:spLocks/>
          </p:cNvSpPr>
          <p:nvPr/>
        </p:nvSpPr>
        <p:spPr>
          <a:xfrm>
            <a:off x="451003" y="1805695"/>
            <a:ext cx="8058583" cy="307664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au courant des progrès, insuffisances et meilleures pratiques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Usent de leur influence politique et de leurs ressources pour soutenir les programmes sanitaires qui importent le plus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responsables des performances devant hauts dirigeants et pairs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Les dirigeants locaux communautaires peuvent utiliser la carte de score pour informer le public sur la qualité des services de santé et mobiliser l’action communautaire pour résoudre les sous-performances</a:t>
            </a:r>
          </a:p>
          <a:p>
            <a:pPr marL="280035" indent="-280035">
              <a:lnSpc>
                <a:spcPct val="100000"/>
              </a:lnSpc>
              <a:spcBef>
                <a:spcPts val="196"/>
              </a:spcBef>
              <a:spcAft>
                <a:spcPts val="1568"/>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371311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956EC-997B-42D1-BD46-8879EB2C874F}"/>
              </a:ext>
            </a:extLst>
          </p:cNvPr>
          <p:cNvSpPr>
            <a:spLocks noGrp="1"/>
          </p:cNvSpPr>
          <p:nvPr>
            <p:ph type="title"/>
          </p:nvPr>
        </p:nvSpPr>
        <p:spPr>
          <a:xfrm>
            <a:off x="902835" y="325657"/>
            <a:ext cx="6654067" cy="292388"/>
          </a:xfrm>
        </p:spPr>
        <p:txBody>
          <a:bodyPr/>
          <a:lstStyle/>
          <a:p>
            <a:r>
              <a:rPr lang="en-US" dirty="0" err="1"/>
              <a:t>Méthodologie</a:t>
            </a:r>
            <a:r>
              <a:rPr lang="en-US" dirty="0"/>
              <a:t>:</a:t>
            </a:r>
          </a:p>
        </p:txBody>
      </p:sp>
      <p:sp>
        <p:nvSpPr>
          <p:cNvPr id="4" name="TextBox 3">
            <a:extLst>
              <a:ext uri="{FF2B5EF4-FFF2-40B4-BE49-F238E27FC236}">
                <a16:creationId xmlns:a16="http://schemas.microsoft.com/office/drawing/2014/main" id="{F7EB6A86-B512-4E5C-8A99-D4AC261C7689}"/>
              </a:ext>
            </a:extLst>
          </p:cNvPr>
          <p:cNvSpPr txBox="1"/>
          <p:nvPr/>
        </p:nvSpPr>
        <p:spPr>
          <a:xfrm>
            <a:off x="574765" y="871568"/>
            <a:ext cx="7968344" cy="3277820"/>
          </a:xfrm>
          <a:prstGeom prst="rect">
            <a:avLst/>
          </a:prstGeom>
          <a:noFill/>
        </p:spPr>
        <p:txBody>
          <a:bodyPr wrap="square">
            <a:spAutoFit/>
          </a:bodyPr>
          <a:lstStyle/>
          <a:p>
            <a:pPr marL="285750" indent="-285750">
              <a:spcBef>
                <a:spcPts val="1200"/>
              </a:spcBef>
              <a:spcAft>
                <a:spcPts val="600"/>
              </a:spcAft>
              <a:buFont typeface="Arial" panose="020B0604020202020204" pitchFamily="34" charset="0"/>
              <a:buChar char="•"/>
            </a:pPr>
            <a:r>
              <a:rPr lang="fr-FR" sz="1800" dirty="0"/>
              <a:t>Pour cette formation de formateurs, nous (ALMA) montrerons toutes les vidéos et les diapositives que vous utiliserez pour animer votre propre formation.</a:t>
            </a:r>
          </a:p>
          <a:p>
            <a:pPr marL="285750" indent="-285750">
              <a:spcBef>
                <a:spcPts val="1200"/>
              </a:spcBef>
              <a:spcAft>
                <a:spcPts val="600"/>
              </a:spcAft>
              <a:buFont typeface="Arial" panose="020B0604020202020204" pitchFamily="34" charset="0"/>
              <a:buChar char="•"/>
            </a:pPr>
            <a:r>
              <a:rPr lang="fr-FR" sz="1800" dirty="0"/>
              <a:t>Pour cette formation de formateurs, nous montrerons toutes les vidéos et les diapositives que vous utiliserez pour animer votre propre formation.</a:t>
            </a:r>
          </a:p>
          <a:p>
            <a:pPr marL="285750" indent="-285750">
              <a:spcBef>
                <a:spcPts val="1200"/>
              </a:spcBef>
              <a:spcAft>
                <a:spcPts val="600"/>
              </a:spcAft>
              <a:buFont typeface="Arial" panose="020B0604020202020204" pitchFamily="34" charset="0"/>
              <a:buChar char="•"/>
            </a:pPr>
            <a:r>
              <a:rPr lang="fr-FR" sz="1800" dirty="0"/>
              <a:t>Au début de la plupart des sessions, vous montrerez une vidéo. Ensuite, vous présenterez quelques diapositives avec les points clés de la vidéo.</a:t>
            </a:r>
          </a:p>
          <a:p>
            <a:pPr marL="285750" indent="-285750">
              <a:spcBef>
                <a:spcPts val="1200"/>
              </a:spcBef>
              <a:spcAft>
                <a:spcPts val="600"/>
              </a:spcAft>
              <a:buFont typeface="Arial" panose="020B0604020202020204" pitchFamily="34" charset="0"/>
              <a:buChar char="•"/>
            </a:pPr>
            <a:r>
              <a:rPr lang="fr-FR" sz="1800" dirty="0"/>
              <a:t>Vous devriez étudier ce PPT et les vidéos plusieurs fois pour vous préparer à former les autres.</a:t>
            </a:r>
          </a:p>
        </p:txBody>
      </p:sp>
    </p:spTree>
    <p:extLst>
      <p:ext uri="{BB962C8B-B14F-4D97-AF65-F5344CB8AC3E}">
        <p14:creationId xmlns:p14="http://schemas.microsoft.com/office/powerpoint/2010/main" val="2186179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dirigeants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642758"/>
            <a:ext cx="8204932" cy="43887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Accéder au site Web de la carte de score ou à l’application mobile pour se tenir au courant des performances du pays ou d'une région sous-nationale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Exiger une action immédiate si certains indicateurs le demandent</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Suivre l’exécution de l’action et, au besoin, mobiliser une assistance nécessaire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Mandater les responsables sous-nationaux de la santé pour définir chaque trimestre des actions sur la base des données de la carte de score et encourager leur saisie dans le suivi d’action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Utiliser la carte de score au soutien du financement des interventions, de la budgétisation et de l’allocation de ressources à la santé, ainsi que de l’utilisation des fonds conformément au plan stratégique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Diffuser la carte de score à l’adresse d’autres intervenants importants et encourager sa discussion à l’occasion de leurs réunions de direction existantes</a:t>
            </a:r>
          </a:p>
        </p:txBody>
      </p:sp>
    </p:spTree>
    <p:extLst>
      <p:ext uri="{BB962C8B-B14F-4D97-AF65-F5344CB8AC3E}">
        <p14:creationId xmlns:p14="http://schemas.microsoft.com/office/powerpoint/2010/main" val="3251463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 Feuille d’explication des indicateurs » et outils de plaidoyer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Quels outils</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805695"/>
            <a:ext cx="8194748" cy="159864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392"/>
              </a:spcAft>
            </a:pPr>
            <a:r>
              <a:rPr lang="fr-FR" sz="1568" dirty="0">
                <a:solidFill>
                  <a:schemeClr val="bg2">
                    <a:lumMod val="10000"/>
                  </a:schemeClr>
                </a:solidFill>
              </a:rPr>
              <a:t>Des outils d’accompagnement de la carte de score peuvent être utiles pour guider les dirigeants dans leur lecture et leur interprétation.</a:t>
            </a:r>
          </a:p>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Un feuillet explicatif peut être conçu pour expliquer les </a:t>
            </a:r>
            <a:r>
              <a:rPr lang="fr-FR" sz="1568" b="1" dirty="0">
                <a:solidFill>
                  <a:schemeClr val="accent3"/>
                </a:solidFill>
              </a:rPr>
              <a:t>indicateurs techniques</a:t>
            </a:r>
            <a:r>
              <a:rPr lang="fr-FR" sz="1568" dirty="0">
                <a:solidFill>
                  <a:schemeClr val="bg2">
                    <a:lumMod val="10000"/>
                  </a:schemeClr>
                </a:solidFill>
              </a:rPr>
              <a:t> et faciliter la compréhension de la carte de score (exemples ci-dessous).</a:t>
            </a:r>
          </a:p>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Une présentation récapitulative peut aussi être rédigée chaque trimestre pour </a:t>
            </a:r>
            <a:r>
              <a:rPr lang="fr-FR" sz="1568" b="1" dirty="0">
                <a:solidFill>
                  <a:schemeClr val="accent3"/>
                </a:solidFill>
              </a:rPr>
              <a:t>mettre l’accent sur les problèmes de performance et sur les goulots d’étranglement</a:t>
            </a:r>
            <a:r>
              <a:rPr lang="fr-FR" sz="1568" b="1" dirty="0"/>
              <a:t>.</a:t>
            </a:r>
          </a:p>
        </p:txBody>
      </p:sp>
      <p:pic>
        <p:nvPicPr>
          <p:cNvPr id="2" name="Picture 1">
            <a:extLst>
              <a:ext uri="{FF2B5EF4-FFF2-40B4-BE49-F238E27FC236}">
                <a16:creationId xmlns:a16="http://schemas.microsoft.com/office/drawing/2014/main" id="{E111C233-C82D-2745-9E66-D8B925A88BA3}"/>
              </a:ext>
            </a:extLst>
          </p:cNvPr>
          <p:cNvPicPr>
            <a:picLocks noChangeAspect="1"/>
          </p:cNvPicPr>
          <p:nvPr/>
        </p:nvPicPr>
        <p:blipFill>
          <a:blip r:embed="rId2"/>
          <a:stretch>
            <a:fillRect/>
          </a:stretch>
        </p:blipFill>
        <p:spPr>
          <a:xfrm>
            <a:off x="597430" y="3703674"/>
            <a:ext cx="3627249" cy="2319867"/>
          </a:xfrm>
          <a:prstGeom prst="rect">
            <a:avLst/>
          </a:prstGeom>
        </p:spPr>
      </p:pic>
      <p:sp>
        <p:nvSpPr>
          <p:cNvPr id="3" name="TextBox 2">
            <a:extLst>
              <a:ext uri="{FF2B5EF4-FFF2-40B4-BE49-F238E27FC236}">
                <a16:creationId xmlns:a16="http://schemas.microsoft.com/office/drawing/2014/main" id="{646C97CE-29DD-604A-BB11-D1FC0A0D852D}"/>
              </a:ext>
            </a:extLst>
          </p:cNvPr>
          <p:cNvSpPr txBox="1"/>
          <p:nvPr/>
        </p:nvSpPr>
        <p:spPr>
          <a:xfrm>
            <a:off x="3307197" y="6141834"/>
            <a:ext cx="2869795" cy="180979"/>
          </a:xfrm>
          <a:prstGeom prst="rect">
            <a:avLst/>
          </a:prstGeom>
        </p:spPr>
        <p:txBody>
          <a:bodyPr vert="horz" wrap="square" lIns="0" tIns="0" rIns="0" bIns="0" rtlCol="0">
            <a:spAutoFit/>
          </a:bodyPr>
          <a:lstStyle/>
          <a:p>
            <a:pPr algn="ctr"/>
            <a:r>
              <a:rPr lang="fr-FR" sz="1176" i="1" dirty="0">
                <a:latin typeface="Arial" panose="020B0604020202020204" pitchFamily="34" charset="0"/>
                <a:cs typeface="Arial" panose="020B0604020202020204" pitchFamily="34" charset="0"/>
              </a:rPr>
              <a:t>Exemples de feuillet explicatif</a:t>
            </a:r>
          </a:p>
        </p:txBody>
      </p:sp>
      <p:pic>
        <p:nvPicPr>
          <p:cNvPr id="4" name="Picture 3">
            <a:extLst>
              <a:ext uri="{FF2B5EF4-FFF2-40B4-BE49-F238E27FC236}">
                <a16:creationId xmlns:a16="http://schemas.microsoft.com/office/drawing/2014/main" id="{AC65A900-3977-D546-A47E-C9953E3EDF12}"/>
              </a:ext>
            </a:extLst>
          </p:cNvPr>
          <p:cNvPicPr>
            <a:picLocks noChangeAspect="1"/>
          </p:cNvPicPr>
          <p:nvPr/>
        </p:nvPicPr>
        <p:blipFill>
          <a:blip r:embed="rId3"/>
          <a:stretch>
            <a:fillRect/>
          </a:stretch>
        </p:blipFill>
        <p:spPr>
          <a:xfrm>
            <a:off x="4611071" y="3703674"/>
            <a:ext cx="3458887" cy="2319867"/>
          </a:xfrm>
          <a:prstGeom prst="rect">
            <a:avLst/>
          </a:prstGeom>
        </p:spPr>
      </p:pic>
    </p:spTree>
    <p:extLst>
      <p:ext uri="{BB962C8B-B14F-4D97-AF65-F5344CB8AC3E}">
        <p14:creationId xmlns:p14="http://schemas.microsoft.com/office/powerpoint/2010/main" val="1806577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gestionnaires de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Quels outils</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805694"/>
            <a:ext cx="8058583" cy="455463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1568"/>
              </a:spcAft>
            </a:pPr>
            <a:r>
              <a:rPr lang="fr-FR" sz="1764" b="1" dirty="0">
                <a:solidFill>
                  <a:schemeClr val="accent3"/>
                </a:solidFill>
              </a:rPr>
              <a:t>Diffusion de la carte de score : </a:t>
            </a:r>
            <a:r>
              <a:rPr lang="fr-FR" sz="1764" dirty="0">
                <a:solidFill>
                  <a:schemeClr val="bg2">
                    <a:lumMod val="10000"/>
                  </a:schemeClr>
                </a:solidFill>
              </a:rPr>
              <a:t>Imprimer la carte de score chaque trimestre et en envoyer un exemplaire aux bureaux de dirigeants, accompagné d'une lettre des priorités et actions principales du trimestre, l’envoyer en PDF par e-mail aux dirigeants, créer un groupe WhatsApp des intervenants clés et y publier la carte de score</a:t>
            </a:r>
          </a:p>
          <a:p>
            <a:pPr>
              <a:lnSpc>
                <a:spcPct val="100000"/>
              </a:lnSpc>
              <a:spcBef>
                <a:spcPts val="196"/>
              </a:spcBef>
              <a:spcAft>
                <a:spcPts val="1568"/>
              </a:spcAft>
            </a:pPr>
            <a:r>
              <a:rPr lang="fr-FR" sz="1764" b="1" dirty="0">
                <a:solidFill>
                  <a:schemeClr val="accent3"/>
                </a:solidFill>
              </a:rPr>
              <a:t>Action et redevabilité : </a:t>
            </a:r>
            <a:r>
              <a:rPr lang="fr-FR" sz="1764" dirty="0">
                <a:solidFill>
                  <a:schemeClr val="bg2">
                    <a:lumMod val="10000"/>
                  </a:schemeClr>
                </a:solidFill>
              </a:rPr>
              <a:t>Présenter l’analyse de la carte de score et les actions proposées à l’occasion des rencontres de haut niveau</a:t>
            </a:r>
            <a:r>
              <a:rPr lang="fr-FR" sz="1764" b="1" dirty="0">
                <a:solidFill>
                  <a:schemeClr val="bg2">
                    <a:lumMod val="10000"/>
                  </a:schemeClr>
                </a:solidFill>
              </a:rPr>
              <a:t>, </a:t>
            </a:r>
            <a:r>
              <a:rPr lang="fr-FR" sz="1764" dirty="0">
                <a:solidFill>
                  <a:schemeClr val="bg2">
                    <a:lumMod val="10000"/>
                  </a:schemeClr>
                </a:solidFill>
              </a:rPr>
              <a:t>transmettre aux dirigeants les actions et le budget requis pour leur mise en œuvre</a:t>
            </a:r>
            <a:r>
              <a:rPr lang="fr-FR" sz="1764" b="1" dirty="0">
                <a:solidFill>
                  <a:schemeClr val="bg2">
                    <a:lumMod val="10000"/>
                  </a:schemeClr>
                </a:solidFill>
              </a:rPr>
              <a:t>, </a:t>
            </a:r>
            <a:r>
              <a:rPr lang="fr-FR" sz="1764" dirty="0">
                <a:solidFill>
                  <a:schemeClr val="bg2">
                    <a:lumMod val="10000"/>
                  </a:schemeClr>
                </a:solidFill>
              </a:rPr>
              <a:t>encourager les dirigeants à suivre la mise en œuvre des actions vitales</a:t>
            </a:r>
          </a:p>
          <a:p>
            <a:pPr>
              <a:lnSpc>
                <a:spcPct val="100000"/>
              </a:lnSpc>
              <a:spcBef>
                <a:spcPts val="196"/>
              </a:spcBef>
              <a:spcAft>
                <a:spcPts val="1568"/>
              </a:spcAft>
            </a:pPr>
            <a:r>
              <a:rPr lang="fr-FR" sz="1764" b="1" dirty="0">
                <a:solidFill>
                  <a:schemeClr val="accent3"/>
                </a:solidFill>
              </a:rPr>
              <a:t>Formation à l’app mobile et à la plateforme de la carte de score : </a:t>
            </a:r>
            <a:r>
              <a:rPr lang="fr-FR" sz="1764" dirty="0">
                <a:solidFill>
                  <a:schemeClr val="bg2">
                    <a:lumMod val="10000"/>
                  </a:schemeClr>
                </a:solidFill>
              </a:rPr>
              <a:t>Orienter le plus d'intervenants possible et ajouter leurs comptes à la plateforme, aider les dirigeants à télécharger l’app mobile et à l’utiliser </a:t>
            </a:r>
          </a:p>
          <a:p>
            <a:pPr>
              <a:lnSpc>
                <a:spcPct val="100000"/>
              </a:lnSpc>
              <a:spcBef>
                <a:spcPts val="196"/>
              </a:spcBef>
              <a:spcAft>
                <a:spcPts val="392"/>
              </a:spcAft>
            </a:pPr>
            <a:endParaRPr lang="en-US" sz="1764" dirty="0">
              <a:solidFill>
                <a:schemeClr val="bg2">
                  <a:lumMod val="10000"/>
                </a:schemeClr>
              </a:solidFill>
            </a:endParaRPr>
          </a:p>
          <a:p>
            <a:pPr marL="280035" indent="-280035">
              <a:lnSpc>
                <a:spcPct val="100000"/>
              </a:lnSpc>
              <a:spcBef>
                <a:spcPts val="196"/>
              </a:spcBef>
              <a:spcAft>
                <a:spcPts val="392"/>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4019156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073813"/>
            <a:ext cx="6858728" cy="2412840"/>
          </a:xfrm>
        </p:spPr>
        <p:txBody>
          <a:bodyPr/>
          <a:lstStyle/>
          <a:p>
            <a:pPr algn="ctr"/>
            <a:r>
              <a:rPr lang="fr-FR" sz="3136" dirty="0" err="1">
                <a:solidFill>
                  <a:schemeClr val="tx1"/>
                </a:solidFill>
              </a:rPr>
              <a:t>Platforme</a:t>
            </a:r>
            <a:r>
              <a:rPr lang="fr-FR" sz="3136" dirty="0">
                <a:solidFill>
                  <a:schemeClr val="tx1"/>
                </a:solidFill>
              </a:rPr>
              <a:t> Web: </a:t>
            </a:r>
            <a:r>
              <a:rPr lang="fr-FR" sz="3136" dirty="0" err="1">
                <a:solidFill>
                  <a:schemeClr val="tx1"/>
                </a:solidFill>
              </a:rPr>
              <a:t>Exercise</a:t>
            </a:r>
            <a:r>
              <a:rPr lang="fr-FR" sz="3136" dirty="0">
                <a:solidFill>
                  <a:schemeClr val="tx1"/>
                </a:solidFill>
              </a:rPr>
              <a:t> de compréhension </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454774" y="5294663"/>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3100521C-D06D-400B-B0D4-315EC948B32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1718636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606530"/>
            <a:ext cx="6858728" cy="1950021"/>
          </a:xfrm>
        </p:spPr>
        <p:txBody>
          <a:bodyPr/>
          <a:lstStyle/>
          <a:p>
            <a:br>
              <a:rPr lang="fr-FR" sz="1600" dirty="0">
                <a:solidFill>
                  <a:schemeClr val="tx1"/>
                </a:solidFill>
              </a:rPr>
            </a:br>
            <a:br>
              <a:rPr lang="en-US" sz="1600" dirty="0">
                <a:solidFill>
                  <a:schemeClr val="tx1"/>
                </a:solidFill>
              </a:rPr>
            </a:br>
            <a:br>
              <a:rPr lang="fr-FR" sz="1600" dirty="0">
                <a:solidFill>
                  <a:schemeClr val="tx1"/>
                </a:solidFill>
              </a:rPr>
            </a:br>
            <a:br>
              <a:rPr lang="fr-FR" sz="1600"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749FEF17-5E64-4C9B-ACC6-66ADF2D7E064}"/>
              </a:ext>
            </a:extLst>
          </p:cNvPr>
          <p:cNvSpPr txBox="1"/>
          <p:nvPr/>
        </p:nvSpPr>
        <p:spPr>
          <a:xfrm>
            <a:off x="480514" y="501028"/>
            <a:ext cx="7694022" cy="5386090"/>
          </a:xfrm>
          <a:prstGeom prst="rect">
            <a:avLst/>
          </a:prstGeom>
          <a:noFill/>
        </p:spPr>
        <p:txBody>
          <a:bodyPr wrap="square">
            <a:spAutoFit/>
          </a:bodyPr>
          <a:lstStyle/>
          <a:p>
            <a:pPr marL="285750" indent="-285750">
              <a:spcBef>
                <a:spcPts val="1200"/>
              </a:spcBef>
              <a:spcAft>
                <a:spcPts val="1200"/>
              </a:spcAft>
              <a:buFont typeface="Arial" panose="020B0604020202020204" pitchFamily="34" charset="0"/>
              <a:buChar char="•"/>
            </a:pPr>
            <a:r>
              <a:rPr lang="fr-FR" sz="1800" dirty="0">
                <a:solidFill>
                  <a:schemeClr val="tx1"/>
                </a:solidFill>
              </a:rPr>
              <a:t>Ouvrir le fonctionnalité de Suivi d’Action</a:t>
            </a:r>
          </a:p>
          <a:p>
            <a:pPr marL="285750" indent="-285750">
              <a:spcBef>
                <a:spcPts val="1200"/>
              </a:spcBef>
              <a:spcAft>
                <a:spcPts val="1200"/>
              </a:spcAft>
              <a:buFont typeface="Arial" panose="020B0604020202020204" pitchFamily="34" charset="0"/>
              <a:buChar char="•"/>
            </a:pPr>
            <a:r>
              <a:rPr lang="fr-FR" sz="1800" dirty="0">
                <a:solidFill>
                  <a:schemeClr val="tx1"/>
                </a:solidFill>
              </a:rPr>
              <a:t>Aller a la Carte de Score </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Sélectionner la carte de score de T4/2019 puis sélectionner T4/2020 </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Isoler la carte de score pour un District</a:t>
            </a:r>
          </a:p>
          <a:p>
            <a:pPr marL="285750" indent="-285750">
              <a:spcBef>
                <a:spcPts val="1200"/>
              </a:spcBef>
              <a:spcAft>
                <a:spcPts val="1200"/>
              </a:spcAft>
              <a:buFont typeface="Arial" panose="020B0604020202020204" pitchFamily="34" charset="0"/>
              <a:buChar char="•"/>
            </a:pPr>
            <a:r>
              <a:rPr lang="fr-FR" sz="1800" dirty="0">
                <a:solidFill>
                  <a:schemeClr val="tx1"/>
                </a:solidFill>
              </a:rPr>
              <a:t>Télécharger un PDF d’une carte de score régional qui montre aussi un district. </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Créer une ligne graphique qui compare le </a:t>
            </a:r>
            <a:r>
              <a:rPr lang="fr-FR" sz="2000" dirty="0">
                <a:solidFill>
                  <a:srgbClr val="FF0000"/>
                </a:solidFill>
                <a:latin typeface="-apple-system"/>
              </a:rPr>
              <a:t>Ratio des décès maternels dans les formations sanitaires </a:t>
            </a:r>
            <a:r>
              <a:rPr lang="fr-FR" sz="1800" dirty="0">
                <a:solidFill>
                  <a:schemeClr val="tx1"/>
                </a:solidFill>
              </a:rPr>
              <a:t>pour une province et 3 districts pour T4 2019 – </a:t>
            </a:r>
            <a:r>
              <a:rPr lang="fr-FR" sz="1800" dirty="0"/>
              <a:t>T4</a:t>
            </a:r>
            <a:r>
              <a:rPr lang="fr-FR" sz="1800" dirty="0">
                <a:solidFill>
                  <a:schemeClr val="tx1"/>
                </a:solidFill>
              </a:rPr>
              <a:t> 2020</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Créer une ligne graphique qui compare la performance de </a:t>
            </a:r>
            <a:r>
              <a:rPr lang="fr-FR" sz="2000" dirty="0">
                <a:solidFill>
                  <a:srgbClr val="FF0000"/>
                </a:solidFill>
                <a:latin typeface="-apple-system"/>
              </a:rPr>
              <a:t>Ratio des décès maternels dans les formations sanitaires</a:t>
            </a:r>
            <a:r>
              <a:rPr lang="fr-FR" sz="2000" b="0" i="0" dirty="0">
                <a:solidFill>
                  <a:srgbClr val="FF0000"/>
                </a:solidFill>
                <a:effectLst/>
                <a:latin typeface="-apple-system"/>
              </a:rPr>
              <a:t> </a:t>
            </a:r>
            <a:r>
              <a:rPr lang="fr-FR" sz="1800" dirty="0">
                <a:solidFill>
                  <a:schemeClr val="tx1"/>
                </a:solidFill>
              </a:rPr>
              <a:t>6 districts puis générer un PDF du graphique pour T4 2019 – </a:t>
            </a:r>
            <a:r>
              <a:rPr lang="fr-FR" sz="1800" dirty="0"/>
              <a:t>T4</a:t>
            </a:r>
            <a:r>
              <a:rPr lang="fr-FR" sz="1800" dirty="0">
                <a:solidFill>
                  <a:schemeClr val="tx1"/>
                </a:solidFill>
              </a:rPr>
              <a:t> 2020 </a:t>
            </a:r>
            <a:endParaRPr lang="en-US" sz="1800" dirty="0"/>
          </a:p>
        </p:txBody>
      </p:sp>
    </p:spTree>
    <p:extLst>
      <p:ext uri="{BB962C8B-B14F-4D97-AF65-F5344CB8AC3E}">
        <p14:creationId xmlns:p14="http://schemas.microsoft.com/office/powerpoint/2010/main" val="1080942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61E49BB0-FA26-4899-8571-64B599953963}"/>
              </a:ext>
            </a:extLst>
          </p:cNvPr>
          <p:cNvSpPr txBox="1"/>
          <p:nvPr/>
        </p:nvSpPr>
        <p:spPr>
          <a:xfrm>
            <a:off x="405007" y="1113402"/>
            <a:ext cx="8149835" cy="4522472"/>
          </a:xfrm>
          <a:prstGeom prst="rect">
            <a:avLst/>
          </a:prstGeom>
        </p:spPr>
        <p:txBody>
          <a:bodyPr vert="horz" wrap="square" lIns="89614" tIns="44807" rIns="89614" bIns="44807" rtlCol="0">
            <a:spAutoFit/>
          </a:bodyPr>
          <a:lstStyle/>
          <a:p>
            <a:pPr marL="461963" indent="-461963">
              <a:buFont typeface="+mj-lt"/>
              <a:buAutoNum type="arabicPeriod"/>
            </a:pPr>
            <a:endParaRPr lang="en-US" sz="1800" dirty="0"/>
          </a:p>
          <a:p>
            <a:pPr marL="461963" indent="-461963">
              <a:buFont typeface="+mj-lt"/>
              <a:buAutoNum type="arabicPeriod"/>
            </a:pPr>
            <a:r>
              <a:rPr lang="fr-FR" sz="1800" dirty="0"/>
              <a:t>Générer un rapport de la vue sous nationale montrant la performance de T4 2019 – T4 2020 d’un District. Télécharger le PDF du rapport </a:t>
            </a:r>
          </a:p>
          <a:p>
            <a:pPr marL="461963" indent="-461963">
              <a:buFont typeface="+mj-lt"/>
              <a:buAutoNum type="arabicPeriod"/>
            </a:pPr>
            <a:endParaRPr lang="fr-FR" sz="1800" dirty="0"/>
          </a:p>
          <a:p>
            <a:pPr marL="461963" indent="-461963">
              <a:buFont typeface="+mj-lt"/>
              <a:buAutoNum type="arabicPeriod"/>
            </a:pPr>
            <a:r>
              <a:rPr lang="fr-FR" sz="1800" dirty="0"/>
              <a:t>Générer un rapport utilisant la vue d’indicateur montrant la performance de l’indicateur « </a:t>
            </a:r>
            <a:r>
              <a:rPr lang="en-US" dirty="0"/>
              <a:t> </a:t>
            </a:r>
            <a:r>
              <a:rPr lang="en-US" sz="1800" dirty="0" err="1">
                <a:solidFill>
                  <a:srgbClr val="FF0000"/>
                </a:solidFill>
              </a:rPr>
              <a:t>Taux</a:t>
            </a:r>
            <a:r>
              <a:rPr lang="en-US" sz="1800" dirty="0">
                <a:solidFill>
                  <a:srgbClr val="FF0000"/>
                </a:solidFill>
              </a:rPr>
              <a:t> de CPN4</a:t>
            </a:r>
            <a:r>
              <a:rPr lang="en-US" dirty="0"/>
              <a:t>  </a:t>
            </a:r>
            <a:r>
              <a:rPr lang="fr-FR" sz="1800" dirty="0">
                <a:solidFill>
                  <a:srgbClr val="FF0000"/>
                </a:solidFill>
              </a:rPr>
              <a:t> </a:t>
            </a:r>
            <a:r>
              <a:rPr lang="fr-FR" sz="1800" dirty="0"/>
              <a:t>» pour T4 2019 – T4 2020</a:t>
            </a:r>
          </a:p>
          <a:p>
            <a:pPr marL="461963" indent="-461963">
              <a:buFont typeface="+mj-lt"/>
              <a:buAutoNum type="arabicPeriod"/>
            </a:pPr>
            <a:endParaRPr lang="en-US" sz="1800" dirty="0"/>
          </a:p>
          <a:p>
            <a:pPr marL="461963" indent="-461963">
              <a:buFont typeface="+mj-lt"/>
              <a:buAutoNum type="arabicPeriod"/>
            </a:pPr>
            <a:r>
              <a:rPr lang="fr-FR" sz="1800" dirty="0"/>
              <a:t>Aller au suivi d’action. Ajouter une action dans le suivi d’action </a:t>
            </a:r>
          </a:p>
          <a:p>
            <a:pPr marL="461963" indent="-461963">
              <a:buFont typeface="+mj-lt"/>
              <a:buAutoNum type="arabicPeriod"/>
            </a:pPr>
            <a:endParaRPr lang="fr-FR" sz="1800" dirty="0"/>
          </a:p>
          <a:p>
            <a:pPr marL="461963" indent="-461963">
              <a:buFont typeface="+mj-lt"/>
              <a:buAutoNum type="arabicPeriod"/>
            </a:pPr>
            <a:r>
              <a:rPr lang="fr-FR" sz="1800" dirty="0"/>
              <a:t>Ensuite mettez a jour l’ état de l’action a “action accomplie” et écrivez une explication d’ état.</a:t>
            </a:r>
          </a:p>
          <a:p>
            <a:pPr marL="461963" indent="-461963">
              <a:buFont typeface="+mj-lt"/>
              <a:buAutoNum type="arabicPeriod"/>
            </a:pPr>
            <a:endParaRPr lang="fr-FR" sz="1800" dirty="0"/>
          </a:p>
          <a:p>
            <a:pPr marL="461963" indent="-461963">
              <a:buFont typeface="+mj-lt"/>
              <a:buAutoNum type="arabicPeriod"/>
            </a:pPr>
            <a:r>
              <a:rPr lang="fr-FR" sz="1800" dirty="0"/>
              <a:t>Télécharger un fichier Excel du suivi d’action </a:t>
            </a:r>
          </a:p>
          <a:p>
            <a:pPr marL="461963" indent="-461963">
              <a:buFont typeface="+mj-lt"/>
              <a:buAutoNum type="arabicPeriod"/>
            </a:pPr>
            <a:endParaRPr lang="fr-FR" sz="1800" dirty="0"/>
          </a:p>
          <a:p>
            <a:pPr marL="461963" indent="-461963">
              <a:buFont typeface="+mj-lt"/>
              <a:buAutoNum type="arabicPeriod"/>
            </a:pPr>
            <a:r>
              <a:rPr lang="fr-FR" sz="1800" dirty="0"/>
              <a:t>Ajouter un commentaire a l’action </a:t>
            </a:r>
          </a:p>
          <a:p>
            <a:endParaRPr lang="en-US" sz="1800" dirty="0"/>
          </a:p>
        </p:txBody>
      </p:sp>
      <p:sp>
        <p:nvSpPr>
          <p:cNvPr id="2" name="TextBox 1">
            <a:extLst>
              <a:ext uri="{FF2B5EF4-FFF2-40B4-BE49-F238E27FC236}">
                <a16:creationId xmlns:a16="http://schemas.microsoft.com/office/drawing/2014/main" id="{7E087E61-A255-445F-9B64-5A56BF5A156F}"/>
              </a:ext>
            </a:extLst>
          </p:cNvPr>
          <p:cNvSpPr txBox="1"/>
          <p:nvPr/>
        </p:nvSpPr>
        <p:spPr>
          <a:xfrm>
            <a:off x="685799" y="467763"/>
            <a:ext cx="6917635" cy="338554"/>
          </a:xfrm>
          <a:prstGeom prst="rect">
            <a:avLst/>
          </a:prstGeom>
          <a:noFill/>
        </p:spPr>
        <p:txBody>
          <a:bodyPr wrap="square" rtlCol="0">
            <a:spAutoFit/>
          </a:bodyPr>
          <a:lstStyle/>
          <a:p>
            <a:r>
              <a:rPr lang="en-US" dirty="0" err="1"/>
              <a:t>Exercice</a:t>
            </a:r>
            <a:r>
              <a:rPr lang="en-US" dirty="0"/>
              <a:t> </a:t>
            </a:r>
            <a:r>
              <a:rPr lang="en-US" dirty="0" err="1"/>
              <a:t>vue</a:t>
            </a:r>
            <a:r>
              <a:rPr lang="en-US" dirty="0"/>
              <a:t> sous </a:t>
            </a:r>
            <a:r>
              <a:rPr lang="en-US" dirty="0" err="1"/>
              <a:t>nationale</a:t>
            </a:r>
            <a:r>
              <a:rPr lang="en-US" dirty="0"/>
              <a:t>, </a:t>
            </a:r>
            <a:r>
              <a:rPr lang="en-US" dirty="0" err="1"/>
              <a:t>vue</a:t>
            </a:r>
            <a:r>
              <a:rPr lang="en-US" dirty="0"/>
              <a:t> </a:t>
            </a:r>
            <a:r>
              <a:rPr lang="en-US" dirty="0" err="1"/>
              <a:t>d’indicateur</a:t>
            </a:r>
            <a:r>
              <a:rPr lang="en-US" dirty="0"/>
              <a:t> et  </a:t>
            </a:r>
            <a:r>
              <a:rPr lang="en-US" dirty="0" err="1"/>
              <a:t>suivi</a:t>
            </a:r>
            <a:r>
              <a:rPr lang="en-US" dirty="0"/>
              <a:t> </a:t>
            </a:r>
            <a:r>
              <a:rPr lang="en-US" dirty="0" err="1"/>
              <a:t>d’action</a:t>
            </a:r>
            <a:r>
              <a:rPr lang="en-US" dirty="0"/>
              <a:t> </a:t>
            </a:r>
            <a:endParaRPr lang="fr-FR" dirty="0"/>
          </a:p>
        </p:txBody>
      </p:sp>
    </p:spTree>
    <p:extLst>
      <p:ext uri="{BB962C8B-B14F-4D97-AF65-F5344CB8AC3E}">
        <p14:creationId xmlns:p14="http://schemas.microsoft.com/office/powerpoint/2010/main" val="2405917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568" y="4158337"/>
            <a:ext cx="6858728" cy="2412840"/>
          </a:xfrm>
        </p:spPr>
        <p:txBody>
          <a:bodyPr/>
          <a:lstStyle/>
          <a:p>
            <a:pPr algn="ctr"/>
            <a:r>
              <a:rPr lang="fr-FR" sz="3136" dirty="0">
                <a:solidFill>
                  <a:schemeClr val="tx1"/>
                </a:solidFill>
              </a:rPr>
              <a:t>Comment créer une présentation d’analyse et proposée actions</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9952" y="580944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049084AE-0439-48C0-A317-94C4C1DE84C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425874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DE029-B956-442C-8A86-AB399C498B50}"/>
              </a:ext>
            </a:extLst>
          </p:cNvPr>
          <p:cNvSpPr txBox="1"/>
          <p:nvPr/>
        </p:nvSpPr>
        <p:spPr>
          <a:xfrm>
            <a:off x="321259" y="761005"/>
            <a:ext cx="8149835" cy="7569460"/>
          </a:xfrm>
          <a:prstGeom prst="rect">
            <a:avLst/>
          </a:prstGeom>
        </p:spPr>
        <p:txBody>
          <a:bodyPr vert="horz" wrap="square" lIns="89614" tIns="44807" rIns="89614" bIns="44807" rtlCol="0">
            <a:spAutoFit/>
          </a:bodyPr>
          <a:lstStyle/>
          <a:p>
            <a:r>
              <a:rPr lang="fr-FR" sz="1800" dirty="0"/>
              <a:t>Diapo 1: Insérer une capture d’ écran de la carte de score dans le PPT et </a:t>
            </a:r>
            <a:r>
              <a:rPr lang="fr-FR" sz="1800" u="sng" dirty="0"/>
              <a:t>encercler aux moins 3 priorités dans la carte de score. </a:t>
            </a:r>
            <a:r>
              <a:rPr lang="fr-FR" sz="1800" dirty="0"/>
              <a:t>Donnez la priorité à les régions avec des rouges, des flèches vers le bas, et en examinant les tendances sur plusieurs trimestres.</a:t>
            </a:r>
          </a:p>
          <a:p>
            <a:endParaRPr lang="fr-FR" sz="1700" dirty="0"/>
          </a:p>
          <a:p>
            <a:r>
              <a:rPr lang="fr-FR" sz="1700" dirty="0"/>
              <a:t>Pour Chaque Priorité: </a:t>
            </a:r>
          </a:p>
          <a:p>
            <a:pPr marL="342900" indent="-342900">
              <a:buFont typeface="+mj-lt"/>
              <a:buAutoNum type="arabicPeriod"/>
            </a:pPr>
            <a:endParaRPr lang="fr-FR" sz="1700" dirty="0"/>
          </a:p>
          <a:p>
            <a:pPr marL="342900" indent="-342900">
              <a:buFont typeface="+mj-lt"/>
              <a:buAutoNum type="arabicPeriod"/>
            </a:pPr>
            <a:r>
              <a:rPr lang="fr-FR" sz="1700" dirty="0"/>
              <a:t>Générer un rapport utilisant la fonction ‘vue d’indicateur’ pour montrer la performance pour chaque priorité pour T1/2020 – T1/2021. Insérer les graphiques dans le PPT. (3 diapos)</a:t>
            </a:r>
          </a:p>
          <a:p>
            <a:pPr marL="342900" indent="-342900">
              <a:buFont typeface="+mj-lt"/>
              <a:buAutoNum type="arabicPeriod"/>
            </a:pPr>
            <a:endParaRPr lang="fr-FR" sz="1700" dirty="0"/>
          </a:p>
          <a:p>
            <a:pPr marL="342900" indent="-342900">
              <a:buFont typeface="+mj-lt"/>
              <a:buAutoNum type="arabicPeriod"/>
            </a:pPr>
            <a:r>
              <a:rPr lang="fr-FR" sz="1700" dirty="0"/>
              <a:t>Générer une graphique linéaire pour chaque indicateur qui compare la performance de 6 districts ou AR ou CDS. Utiliser les périodes T4/2019 et T1/2021. Insérer dans le PPT. (3 diapos)</a:t>
            </a:r>
          </a:p>
          <a:p>
            <a:pPr marL="342900" indent="-342900">
              <a:buFont typeface="+mj-lt"/>
              <a:buAutoNum type="arabicPeriod"/>
            </a:pPr>
            <a:endParaRPr lang="fr-FR" sz="1700" dirty="0"/>
          </a:p>
          <a:p>
            <a:pPr marL="342900" indent="-342900">
              <a:buFont typeface="+mj-lt"/>
              <a:buAutoNum type="arabicPeriod"/>
            </a:pPr>
            <a:r>
              <a:rPr lang="fr-FR" sz="1700" dirty="0"/>
              <a:t>Créer une tableau avec trois colonnes (Prioritaire/Causes Potentielles/ Actions). Pour chaque priorité, écrivez une liste de 1-3 causes potentielles et sélectionner une action pour chaque un. (1-2 diapos)</a:t>
            </a:r>
          </a:p>
          <a:p>
            <a:pPr marL="342900" indent="-342900">
              <a:buFont typeface="+mj-lt"/>
              <a:buAutoNum type="arabicPeriod"/>
            </a:pPr>
            <a:endParaRPr lang="fr-FR" sz="1700" dirty="0"/>
          </a:p>
          <a:p>
            <a:pPr marL="342900" indent="-342900">
              <a:buFont typeface="+mj-lt"/>
              <a:buAutoNum type="arabicPeriod"/>
            </a:pPr>
            <a:r>
              <a:rPr lang="fr-FR" sz="1700" dirty="0"/>
              <a:t>Mettre trois actions dans l’outil suivi des actions et insérer une capture d’écran dans le PPT. (1 diapo)</a:t>
            </a:r>
          </a:p>
          <a:p>
            <a:br>
              <a:rPr lang="fr-FR" sz="1800" dirty="0"/>
            </a:br>
            <a:endParaRPr lang="fr-FR" sz="1800" u="sng"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p:txBody>
      </p:sp>
      <p:sp>
        <p:nvSpPr>
          <p:cNvPr id="7" name="TextBox 6">
            <a:extLst>
              <a:ext uri="{FF2B5EF4-FFF2-40B4-BE49-F238E27FC236}">
                <a16:creationId xmlns:a16="http://schemas.microsoft.com/office/drawing/2014/main" id="{CA534CA5-66E8-497C-B4E5-1B5ED32ACA07}"/>
              </a:ext>
            </a:extLst>
          </p:cNvPr>
          <p:cNvSpPr txBox="1"/>
          <p:nvPr/>
        </p:nvSpPr>
        <p:spPr>
          <a:xfrm>
            <a:off x="321259" y="73679"/>
            <a:ext cx="7708520" cy="693731"/>
          </a:xfrm>
          <a:prstGeom prst="rect">
            <a:avLst/>
          </a:prstGeom>
        </p:spPr>
        <p:txBody>
          <a:bodyPr vert="horz" wrap="square" lIns="89614" tIns="44807" rIns="89614" bIns="44807" rtlCol="0">
            <a:spAutoFit/>
          </a:bodyPr>
          <a:lstStyle/>
          <a:p>
            <a:r>
              <a:rPr lang="fr-FR" sz="1960" b="1" dirty="0"/>
              <a:t>Exercice: comment développer une présentation PPT sur l'analyse de la carte de score et proposition des actions</a:t>
            </a:r>
          </a:p>
        </p:txBody>
      </p:sp>
    </p:spTree>
    <p:extLst>
      <p:ext uri="{BB962C8B-B14F-4D97-AF65-F5344CB8AC3E}">
        <p14:creationId xmlns:p14="http://schemas.microsoft.com/office/powerpoint/2010/main" val="2568056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43FC5-F32F-4AE9-BDD0-D0D4EBE5D528}"/>
              </a:ext>
            </a:extLst>
          </p:cNvPr>
          <p:cNvSpPr txBox="1"/>
          <p:nvPr/>
        </p:nvSpPr>
        <p:spPr>
          <a:xfrm>
            <a:off x="60951" y="2701405"/>
            <a:ext cx="5111550" cy="3570208"/>
          </a:xfrm>
          <a:prstGeom prst="rect">
            <a:avLst/>
          </a:prstGeom>
          <a:noFill/>
        </p:spPr>
        <p:txBody>
          <a:bodyPr wrap="square" rtlCol="0">
            <a:spAutoFit/>
          </a:bodyPr>
          <a:lstStyle/>
          <a:p>
            <a:pPr marL="342900" indent="-342900">
              <a:spcBef>
                <a:spcPts val="600"/>
              </a:spcBef>
              <a:spcAft>
                <a:spcPts val="600"/>
              </a:spcAft>
              <a:buAutoNum type="arabicParenR"/>
            </a:pPr>
            <a:r>
              <a:rPr lang="fr-FR" dirty="0"/>
              <a:t>Rechercher « </a:t>
            </a:r>
            <a:r>
              <a:rPr lang="fr-FR" sz="1600" b="1" dirty="0"/>
              <a:t>Outil Capture  » </a:t>
            </a:r>
            <a:r>
              <a:rPr lang="fr-FR" sz="1600" dirty="0"/>
              <a:t>ou « </a:t>
            </a:r>
            <a:r>
              <a:rPr lang="fr-FR" dirty="0" err="1"/>
              <a:t>Snipping</a:t>
            </a:r>
            <a:r>
              <a:rPr lang="fr-FR" dirty="0"/>
              <a:t> Tool » dans votre ordinateur.</a:t>
            </a:r>
          </a:p>
          <a:p>
            <a:pPr marL="342900" indent="-342900">
              <a:spcBef>
                <a:spcPts val="600"/>
              </a:spcBef>
              <a:spcAft>
                <a:spcPts val="600"/>
              </a:spcAft>
              <a:buAutoNum type="arabicParenR"/>
            </a:pPr>
            <a:r>
              <a:rPr lang="fr-FR" dirty="0"/>
              <a:t>Sélectionner et ouvrir l’outil ‘</a:t>
            </a:r>
            <a:r>
              <a:rPr lang="fr-FR" dirty="0" err="1"/>
              <a:t>Snipping</a:t>
            </a:r>
            <a:r>
              <a:rPr lang="fr-FR" dirty="0"/>
              <a:t> Tool’.</a:t>
            </a:r>
          </a:p>
          <a:p>
            <a:pPr marL="342900" indent="-342900">
              <a:spcBef>
                <a:spcPts val="600"/>
              </a:spcBef>
              <a:spcAft>
                <a:spcPts val="600"/>
              </a:spcAft>
              <a:buAutoNum type="arabicParenR"/>
            </a:pPr>
            <a:r>
              <a:rPr lang="fr-FR" dirty="0"/>
              <a:t>Mettez en fond d’</a:t>
            </a:r>
            <a:r>
              <a:rPr lang="fr-FR" dirty="0" err="1"/>
              <a:t>ecran</a:t>
            </a:r>
            <a:r>
              <a:rPr lang="fr-FR" dirty="0"/>
              <a:t> la page ou image dont vous aimeriez faire une capture d’</a:t>
            </a:r>
            <a:r>
              <a:rPr lang="fr-FR" dirty="0" err="1"/>
              <a:t>ecran</a:t>
            </a:r>
            <a:r>
              <a:rPr lang="fr-FR" dirty="0"/>
              <a:t>.</a:t>
            </a:r>
          </a:p>
          <a:p>
            <a:pPr marL="342900" indent="-342900">
              <a:spcBef>
                <a:spcPts val="600"/>
              </a:spcBef>
              <a:spcAft>
                <a:spcPts val="600"/>
              </a:spcAft>
              <a:buAutoNum type="arabicParenR"/>
            </a:pPr>
            <a:r>
              <a:rPr lang="fr-FR" dirty="0"/>
              <a:t>Cliquer sur ‘Nouveau’ ou « New » en </a:t>
            </a:r>
            <a:r>
              <a:rPr lang="fr-FR" dirty="0" err="1"/>
              <a:t>anlais</a:t>
            </a:r>
            <a:r>
              <a:rPr lang="fr-FR" dirty="0"/>
              <a:t> dans l’outil.</a:t>
            </a:r>
          </a:p>
          <a:p>
            <a:pPr marL="342900" indent="-342900">
              <a:spcBef>
                <a:spcPts val="600"/>
              </a:spcBef>
              <a:spcAft>
                <a:spcPts val="600"/>
              </a:spcAft>
              <a:buAutoNum type="arabicParenR"/>
            </a:pPr>
            <a:r>
              <a:rPr lang="fr-FR" dirty="0"/>
              <a:t>Utiliser le curseur pour sélectionner ce dont vous voulez faire une capture.</a:t>
            </a:r>
          </a:p>
          <a:p>
            <a:pPr marL="342900" indent="-342900">
              <a:spcBef>
                <a:spcPts val="600"/>
              </a:spcBef>
              <a:spcAft>
                <a:spcPts val="600"/>
              </a:spcAft>
              <a:buAutoNum type="arabicParenR"/>
            </a:pPr>
            <a:r>
              <a:rPr lang="fr-FR" dirty="0"/>
              <a:t>Copiez et coller l’image dans les documents approprier. </a:t>
            </a:r>
          </a:p>
        </p:txBody>
      </p:sp>
      <p:grpSp>
        <p:nvGrpSpPr>
          <p:cNvPr id="14" name="Group 13">
            <a:extLst>
              <a:ext uri="{FF2B5EF4-FFF2-40B4-BE49-F238E27FC236}">
                <a16:creationId xmlns:a16="http://schemas.microsoft.com/office/drawing/2014/main" id="{BF3452A1-1214-41B2-8BA0-C99CC64CF295}"/>
              </a:ext>
            </a:extLst>
          </p:cNvPr>
          <p:cNvGrpSpPr/>
          <p:nvPr/>
        </p:nvGrpSpPr>
        <p:grpSpPr>
          <a:xfrm>
            <a:off x="321015" y="1005614"/>
            <a:ext cx="7280788" cy="1009128"/>
            <a:chOff x="744096" y="1289181"/>
            <a:chExt cx="7280788" cy="1009128"/>
          </a:xfrm>
        </p:grpSpPr>
        <p:pic>
          <p:nvPicPr>
            <p:cNvPr id="10" name="Picture 2">
              <a:extLst>
                <a:ext uri="{FF2B5EF4-FFF2-40B4-BE49-F238E27FC236}">
                  <a16:creationId xmlns:a16="http://schemas.microsoft.com/office/drawing/2014/main" id="{48AAF831-0492-4A21-97A8-A517DB3E8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000" y="1411593"/>
              <a:ext cx="784651" cy="784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5A306B-7B2B-47FE-8164-E0BE22C6C34B}"/>
                </a:ext>
              </a:extLst>
            </p:cNvPr>
            <p:cNvSpPr txBox="1"/>
            <p:nvPr/>
          </p:nvSpPr>
          <p:spPr>
            <a:xfrm>
              <a:off x="744096" y="1511530"/>
              <a:ext cx="7280788" cy="584775"/>
            </a:xfrm>
            <a:prstGeom prst="rect">
              <a:avLst/>
            </a:prstGeom>
            <a:noFill/>
          </p:spPr>
          <p:txBody>
            <a:bodyPr wrap="square" anchor="ctr">
              <a:spAutoFit/>
            </a:bodyPr>
            <a:lstStyle/>
            <a:p>
              <a:r>
                <a:rPr lang="fr-FR" b="1" dirty="0"/>
                <a:t>Capture d’</a:t>
              </a:r>
              <a:r>
                <a:rPr lang="fr-FR" b="1" dirty="0" err="1"/>
                <a:t>ecran</a:t>
              </a:r>
              <a:r>
                <a:rPr lang="fr-FR" b="1" dirty="0"/>
                <a:t>: </a:t>
              </a:r>
              <a:r>
                <a:rPr lang="en-US" b="1" dirty="0"/>
                <a:t>                      </a:t>
              </a:r>
              <a:r>
                <a:rPr lang="en-US" sz="3200" b="1" dirty="0"/>
                <a:t>+              +                         </a:t>
              </a:r>
              <a:endParaRPr lang="en-US" b="1" dirty="0"/>
            </a:p>
          </p:txBody>
        </p:sp>
        <p:pic>
          <p:nvPicPr>
            <p:cNvPr id="12" name="Picture 4">
              <a:extLst>
                <a:ext uri="{FF2B5EF4-FFF2-40B4-BE49-F238E27FC236}">
                  <a16:creationId xmlns:a16="http://schemas.microsoft.com/office/drawing/2014/main" id="{0975210B-4A36-430C-A0B1-D868C55BD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r="12014"/>
            <a:stretch/>
          </p:blipFill>
          <p:spPr bwMode="auto">
            <a:xfrm>
              <a:off x="4155751" y="1309527"/>
              <a:ext cx="1316803" cy="9887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AE31E0-588F-4EC9-8ACD-9A63C1EDCDA4}"/>
                </a:ext>
              </a:extLst>
            </p:cNvPr>
            <p:cNvGrpSpPr/>
            <p:nvPr/>
          </p:nvGrpSpPr>
          <p:grpSpPr>
            <a:xfrm>
              <a:off x="5964072" y="1289181"/>
              <a:ext cx="1363360" cy="907063"/>
              <a:chOff x="2720826" y="1455738"/>
              <a:chExt cx="3704265" cy="3057067"/>
            </a:xfrm>
          </p:grpSpPr>
          <p:pic>
            <p:nvPicPr>
              <p:cNvPr id="2054" name="Picture 6">
                <a:extLst>
                  <a:ext uri="{FF2B5EF4-FFF2-40B4-BE49-F238E27FC236}">
                    <a16:creationId xmlns:a16="http://schemas.microsoft.com/office/drawing/2014/main" id="{FC06B4B6-2011-485D-AF39-B10C0481B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9"/>
              <a:stretch/>
            </p:blipFill>
            <p:spPr bwMode="auto">
              <a:xfrm>
                <a:off x="2720826" y="1455738"/>
                <a:ext cx="3704265" cy="30570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7A07BC-922B-4847-A57B-EA73C666F820}"/>
                  </a:ext>
                </a:extLst>
              </p:cNvPr>
              <p:cNvSpPr txBox="1"/>
              <p:nvPr/>
            </p:nvSpPr>
            <p:spPr>
              <a:xfrm>
                <a:off x="3329393" y="2175710"/>
                <a:ext cx="1248771" cy="1555946"/>
              </a:xfrm>
              <a:prstGeom prst="rect">
                <a:avLst/>
              </a:prstGeom>
              <a:solidFill>
                <a:schemeClr val="tx1">
                  <a:lumMod val="95000"/>
                  <a:lumOff val="5000"/>
                </a:schemeClr>
              </a:solidFill>
              <a:ln>
                <a:solidFill>
                  <a:schemeClr val="tx1">
                    <a:lumMod val="95000"/>
                    <a:lumOff val="5000"/>
                  </a:schemeClr>
                </a:solidFill>
              </a:ln>
            </p:spPr>
            <p:txBody>
              <a:bodyPr wrap="square" rtlCol="0">
                <a:spAutoFit/>
              </a:bodyPr>
              <a:lstStyle/>
              <a:p>
                <a:r>
                  <a:rPr lang="en-US" sz="2400" dirty="0">
                    <a:solidFill>
                      <a:schemeClr val="bg1"/>
                    </a:solidFill>
                  </a:rPr>
                  <a:t>S</a:t>
                </a:r>
              </a:p>
            </p:txBody>
          </p:sp>
        </p:grpSp>
      </p:grpSp>
      <p:sp>
        <p:nvSpPr>
          <p:cNvPr id="17" name="TextBox 16">
            <a:extLst>
              <a:ext uri="{FF2B5EF4-FFF2-40B4-BE49-F238E27FC236}">
                <a16:creationId xmlns:a16="http://schemas.microsoft.com/office/drawing/2014/main" id="{BC78A931-CC00-4CA9-B714-0DDF74A978C0}"/>
              </a:ext>
            </a:extLst>
          </p:cNvPr>
          <p:cNvSpPr txBox="1"/>
          <p:nvPr/>
        </p:nvSpPr>
        <p:spPr>
          <a:xfrm>
            <a:off x="388165" y="276053"/>
            <a:ext cx="6936134" cy="646331"/>
          </a:xfrm>
          <a:prstGeom prst="rect">
            <a:avLst/>
          </a:prstGeom>
          <a:noFill/>
        </p:spPr>
        <p:txBody>
          <a:bodyPr wrap="square">
            <a:spAutoFit/>
          </a:bodyPr>
          <a:lstStyle/>
          <a:p>
            <a:r>
              <a:rPr lang="fr-FR" sz="1800" b="1" dirty="0"/>
              <a:t>pour insérer une image de la carte de score, les tableaux et les graphiques dans une présentation PPT </a:t>
            </a:r>
            <a:r>
              <a:rPr lang="fr-FR" sz="1800" b="1" dirty="0" err="1"/>
              <a:t>utilizer</a:t>
            </a:r>
            <a:r>
              <a:rPr lang="fr-FR" sz="1800" b="1" dirty="0"/>
              <a:t>…</a:t>
            </a:r>
          </a:p>
        </p:txBody>
      </p:sp>
      <p:sp>
        <p:nvSpPr>
          <p:cNvPr id="19" name="TextBox 18">
            <a:extLst>
              <a:ext uri="{FF2B5EF4-FFF2-40B4-BE49-F238E27FC236}">
                <a16:creationId xmlns:a16="http://schemas.microsoft.com/office/drawing/2014/main" id="{6C3B722E-6640-43E6-ABC9-9AF8F649DC8E}"/>
              </a:ext>
            </a:extLst>
          </p:cNvPr>
          <p:cNvSpPr txBox="1"/>
          <p:nvPr/>
        </p:nvSpPr>
        <p:spPr>
          <a:xfrm>
            <a:off x="388165" y="2210859"/>
            <a:ext cx="6936134" cy="369332"/>
          </a:xfrm>
          <a:prstGeom prst="rect">
            <a:avLst/>
          </a:prstGeom>
          <a:noFill/>
        </p:spPr>
        <p:txBody>
          <a:bodyPr wrap="square">
            <a:spAutoFit/>
          </a:bodyPr>
          <a:lstStyle/>
          <a:p>
            <a:r>
              <a:rPr lang="fr-FR" sz="1800" b="1" dirty="0"/>
              <a:t>Ou utilisez « </a:t>
            </a:r>
            <a:r>
              <a:rPr lang="fr-FR" sz="1800" b="1" dirty="0" err="1"/>
              <a:t>snipping</a:t>
            </a:r>
            <a:r>
              <a:rPr lang="fr-FR" sz="1800" b="1" dirty="0"/>
              <a:t> </a:t>
            </a:r>
            <a:r>
              <a:rPr lang="fr-FR" sz="1800" b="1" dirty="0" err="1"/>
              <a:t>tool</a:t>
            </a:r>
            <a:r>
              <a:rPr lang="fr-FR" sz="1800" b="1" dirty="0"/>
              <a:t> » « Outil Capture »</a:t>
            </a:r>
          </a:p>
        </p:txBody>
      </p:sp>
      <p:sp>
        <p:nvSpPr>
          <p:cNvPr id="21" name="TextBox 20">
            <a:extLst>
              <a:ext uri="{FF2B5EF4-FFF2-40B4-BE49-F238E27FC236}">
                <a16:creationId xmlns:a16="http://schemas.microsoft.com/office/drawing/2014/main" id="{4FB83204-EED4-44D3-9F0A-1E4E25E294F5}"/>
              </a:ext>
            </a:extLst>
          </p:cNvPr>
          <p:cNvSpPr txBox="1"/>
          <p:nvPr/>
        </p:nvSpPr>
        <p:spPr>
          <a:xfrm>
            <a:off x="7215254" y="1227963"/>
            <a:ext cx="1607022" cy="830997"/>
          </a:xfrm>
          <a:prstGeom prst="rect">
            <a:avLst/>
          </a:prstGeom>
          <a:noFill/>
        </p:spPr>
        <p:txBody>
          <a:bodyPr wrap="square">
            <a:spAutoFit/>
          </a:bodyPr>
          <a:lstStyle/>
          <a:p>
            <a:pPr algn="ctr"/>
            <a:r>
              <a:rPr lang="en-US" dirty="0" err="1"/>
              <a:t>puis</a:t>
            </a:r>
            <a:r>
              <a:rPr lang="en-US" dirty="0"/>
              <a:t> </a:t>
            </a:r>
            <a:r>
              <a:rPr lang="en-US" dirty="0" err="1"/>
              <a:t>copiez</a:t>
            </a:r>
            <a:r>
              <a:rPr lang="en-US" dirty="0"/>
              <a:t> et </a:t>
            </a:r>
            <a:r>
              <a:rPr lang="en-US" dirty="0" err="1"/>
              <a:t>collez</a:t>
            </a:r>
            <a:r>
              <a:rPr lang="en-US" dirty="0"/>
              <a:t> dans PPT</a:t>
            </a:r>
          </a:p>
        </p:txBody>
      </p:sp>
      <p:sp>
        <p:nvSpPr>
          <p:cNvPr id="16" name="Arrow: Up 15">
            <a:extLst>
              <a:ext uri="{FF2B5EF4-FFF2-40B4-BE49-F238E27FC236}">
                <a16:creationId xmlns:a16="http://schemas.microsoft.com/office/drawing/2014/main" id="{5E7A0F42-8EFC-4878-85CC-6B7E35257626}"/>
              </a:ext>
            </a:extLst>
          </p:cNvPr>
          <p:cNvSpPr/>
          <p:nvPr/>
        </p:nvSpPr>
        <p:spPr>
          <a:xfrm rot="5400000">
            <a:off x="6901962" y="1433015"/>
            <a:ext cx="313292" cy="211540"/>
          </a:xfrm>
          <a:prstGeom prst="upArrow">
            <a:avLst/>
          </a:prstGeom>
          <a:solidFill>
            <a:schemeClr val="tx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4" name="Picture 8" descr="Interface de capture © Futura-Techno">
            <a:extLst>
              <a:ext uri="{FF2B5EF4-FFF2-40B4-BE49-F238E27FC236}">
                <a16:creationId xmlns:a16="http://schemas.microsoft.com/office/drawing/2014/main" id="{D5FCF7DD-B2E7-4057-8BE4-C2C06AD40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24"/>
          <a:stretch/>
        </p:blipFill>
        <p:spPr bwMode="auto">
          <a:xfrm>
            <a:off x="5274860" y="3209830"/>
            <a:ext cx="3686578"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577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F13BCC9-D26C-48EB-BB89-C68A55B8BC19}"/>
              </a:ext>
            </a:extLst>
          </p:cNvPr>
          <p:cNvSpPr>
            <a:spLocks noGrp="1"/>
          </p:cNvSpPr>
          <p:nvPr>
            <p:ph type="ctrTitle"/>
          </p:nvPr>
        </p:nvSpPr>
        <p:spPr>
          <a:xfrm>
            <a:off x="1120180" y="1071836"/>
            <a:ext cx="6721078" cy="694187"/>
          </a:xfrm>
        </p:spPr>
        <p:txBody>
          <a:bodyPr/>
          <a:lstStyle/>
          <a:p>
            <a:r>
              <a:rPr lang="fr-FR" dirty="0"/>
              <a:t>EXAMPLE</a:t>
            </a:r>
            <a:endParaRPr lang="en-BI" dirty="0"/>
          </a:p>
        </p:txBody>
      </p:sp>
      <p:pic>
        <p:nvPicPr>
          <p:cNvPr id="3" name="Picture 2">
            <a:extLst>
              <a:ext uri="{FF2B5EF4-FFF2-40B4-BE49-F238E27FC236}">
                <a16:creationId xmlns:a16="http://schemas.microsoft.com/office/drawing/2014/main" id="{9D410402-2D00-488A-A319-187D5CE60309}"/>
              </a:ext>
            </a:extLst>
          </p:cNvPr>
          <p:cNvPicPr>
            <a:picLocks noChangeAspect="1"/>
          </p:cNvPicPr>
          <p:nvPr/>
        </p:nvPicPr>
        <p:blipFill>
          <a:blip r:embed="rId2"/>
          <a:stretch>
            <a:fillRect/>
          </a:stretch>
        </p:blipFill>
        <p:spPr>
          <a:xfrm>
            <a:off x="3373886" y="1766024"/>
            <a:ext cx="2213667" cy="2231591"/>
          </a:xfrm>
          <a:prstGeom prst="rect">
            <a:avLst/>
          </a:prstGeom>
        </p:spPr>
      </p:pic>
      <p:sp>
        <p:nvSpPr>
          <p:cNvPr id="6" name="TextBox 5">
            <a:extLst>
              <a:ext uri="{FF2B5EF4-FFF2-40B4-BE49-F238E27FC236}">
                <a16:creationId xmlns:a16="http://schemas.microsoft.com/office/drawing/2014/main" id="{0131E7A7-526D-4373-9977-101B0F224E0D}"/>
              </a:ext>
            </a:extLst>
          </p:cNvPr>
          <p:cNvSpPr txBox="1"/>
          <p:nvPr/>
        </p:nvSpPr>
        <p:spPr>
          <a:xfrm>
            <a:off x="1654132" y="4313706"/>
            <a:ext cx="5653174" cy="1042401"/>
          </a:xfrm>
          <a:prstGeom prst="rect">
            <a:avLst/>
          </a:prstGeom>
          <a:noFill/>
        </p:spPr>
        <p:txBody>
          <a:bodyPr wrap="square">
            <a:spAutoFit/>
          </a:bodyPr>
          <a:lstStyle/>
          <a:p>
            <a:pPr algn="ctr"/>
            <a:r>
              <a:rPr lang="fr-FR" sz="2058" dirty="0"/>
              <a:t>Analyse et actions proposées </a:t>
            </a:r>
          </a:p>
          <a:p>
            <a:pPr algn="ctr"/>
            <a:r>
              <a:rPr lang="fr-FR" sz="2058" dirty="0"/>
              <a:t>Carte de Score (T1 2021) </a:t>
            </a:r>
          </a:p>
          <a:p>
            <a:pPr algn="ctr"/>
            <a:r>
              <a:rPr lang="fr-FR" sz="2058" dirty="0"/>
              <a:t>pour SRMNIA</a:t>
            </a:r>
            <a:endParaRPr lang="en-US" sz="2058" dirty="0"/>
          </a:p>
        </p:txBody>
      </p:sp>
    </p:spTree>
    <p:extLst>
      <p:ext uri="{BB962C8B-B14F-4D97-AF65-F5344CB8AC3E}">
        <p14:creationId xmlns:p14="http://schemas.microsoft.com/office/powerpoint/2010/main" val="235216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8989" y="3900190"/>
            <a:ext cx="6858728" cy="1930272"/>
          </a:xfrm>
        </p:spPr>
        <p:txBody>
          <a:bodyPr/>
          <a:lstStyle/>
          <a:p>
            <a:pPr algn="ctr"/>
            <a:r>
              <a:rPr lang="fr-FR" sz="3136" dirty="0">
                <a:solidFill>
                  <a:schemeClr val="tx1"/>
                </a:solidFill>
              </a:rPr>
              <a:t>Aperçu de l’outil de gestion </a:t>
            </a:r>
            <a:br>
              <a:rPr lang="fr-FR" sz="3136" dirty="0">
                <a:solidFill>
                  <a:schemeClr val="tx1"/>
                </a:solidFill>
              </a:rPr>
            </a:br>
            <a:r>
              <a:rPr lang="fr-FR" sz="3136" dirty="0">
                <a:solidFill>
                  <a:schemeClr val="tx1"/>
                </a:solidFill>
              </a:rPr>
              <a:t>carte de score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24242" y="5182963"/>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BD3EC41E-2E01-4968-9C5E-48C4A7D40588}"/>
              </a:ext>
            </a:extLst>
          </p:cNvPr>
          <p:cNvPicPr>
            <a:picLocks noChangeAspect="1"/>
          </p:cNvPicPr>
          <p:nvPr/>
        </p:nvPicPr>
        <p:blipFill>
          <a:blip r:embed="rId3"/>
          <a:stretch>
            <a:fillRect/>
          </a:stretch>
        </p:blipFill>
        <p:spPr>
          <a:xfrm>
            <a:off x="3072511" y="477067"/>
            <a:ext cx="3011685" cy="3036071"/>
          </a:xfrm>
          <a:prstGeom prst="rect">
            <a:avLst/>
          </a:prstGeom>
        </p:spPr>
      </p:pic>
    </p:spTree>
    <p:extLst>
      <p:ext uri="{BB962C8B-B14F-4D97-AF65-F5344CB8AC3E}">
        <p14:creationId xmlns:p14="http://schemas.microsoft.com/office/powerpoint/2010/main" val="2380423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A406EAAC-311B-44D9-A33D-D8056DC08FAD}"/>
              </a:ext>
            </a:extLst>
          </p:cNvPr>
          <p:cNvGrpSpPr/>
          <p:nvPr/>
        </p:nvGrpSpPr>
        <p:grpSpPr>
          <a:xfrm>
            <a:off x="1" y="747714"/>
            <a:ext cx="8961437" cy="4605336"/>
            <a:chOff x="-1" y="0"/>
            <a:chExt cx="12191999" cy="4276724"/>
          </a:xfrm>
        </p:grpSpPr>
        <p:pic>
          <p:nvPicPr>
            <p:cNvPr id="3" name="Picture 2">
              <a:extLst>
                <a:ext uri="{FF2B5EF4-FFF2-40B4-BE49-F238E27FC236}">
                  <a16:creationId xmlns:a16="http://schemas.microsoft.com/office/drawing/2014/main" id="{31D7CC6D-E0BA-4888-A57C-BCBB8F95787E}"/>
                </a:ext>
              </a:extLst>
            </p:cNvPr>
            <p:cNvPicPr>
              <a:picLocks noChangeAspect="1"/>
            </p:cNvPicPr>
            <p:nvPr/>
          </p:nvPicPr>
          <p:blipFill>
            <a:blip r:embed="rId2"/>
            <a:stretch>
              <a:fillRect/>
            </a:stretch>
          </p:blipFill>
          <p:spPr>
            <a:xfrm>
              <a:off x="-1" y="0"/>
              <a:ext cx="12191999" cy="4276724"/>
            </a:xfrm>
            <a:prstGeom prst="rect">
              <a:avLst/>
            </a:prstGeom>
          </p:spPr>
        </p:pic>
        <p:pic>
          <p:nvPicPr>
            <p:cNvPr id="54" name="Picture 53">
              <a:extLst>
                <a:ext uri="{FF2B5EF4-FFF2-40B4-BE49-F238E27FC236}">
                  <a16:creationId xmlns:a16="http://schemas.microsoft.com/office/drawing/2014/main" id="{62EC1307-140D-46F2-9BCB-DEF3155A4B95}"/>
                </a:ext>
              </a:extLst>
            </p:cNvPr>
            <p:cNvPicPr>
              <a:picLocks noChangeAspect="1"/>
            </p:cNvPicPr>
            <p:nvPr/>
          </p:nvPicPr>
          <p:blipFill>
            <a:blip r:embed="rId3"/>
            <a:stretch>
              <a:fillRect/>
            </a:stretch>
          </p:blipFill>
          <p:spPr>
            <a:xfrm>
              <a:off x="1772409" y="1124375"/>
              <a:ext cx="585267" cy="335309"/>
            </a:xfrm>
            <a:prstGeom prst="rect">
              <a:avLst/>
            </a:prstGeom>
          </p:spPr>
        </p:pic>
        <p:pic>
          <p:nvPicPr>
            <p:cNvPr id="56" name="Picture 55">
              <a:extLst>
                <a:ext uri="{FF2B5EF4-FFF2-40B4-BE49-F238E27FC236}">
                  <a16:creationId xmlns:a16="http://schemas.microsoft.com/office/drawing/2014/main" id="{6353F17B-608D-4C80-BA81-5C8A7552CD09}"/>
                </a:ext>
              </a:extLst>
            </p:cNvPr>
            <p:cNvPicPr>
              <a:picLocks noChangeAspect="1"/>
            </p:cNvPicPr>
            <p:nvPr/>
          </p:nvPicPr>
          <p:blipFill>
            <a:blip r:embed="rId4"/>
            <a:stretch>
              <a:fillRect/>
            </a:stretch>
          </p:blipFill>
          <p:spPr>
            <a:xfrm>
              <a:off x="3276199" y="1710908"/>
              <a:ext cx="579170" cy="335309"/>
            </a:xfrm>
            <a:prstGeom prst="rect">
              <a:avLst/>
            </a:prstGeom>
          </p:spPr>
        </p:pic>
        <p:pic>
          <p:nvPicPr>
            <p:cNvPr id="60" name="Picture 59">
              <a:extLst>
                <a:ext uri="{FF2B5EF4-FFF2-40B4-BE49-F238E27FC236}">
                  <a16:creationId xmlns:a16="http://schemas.microsoft.com/office/drawing/2014/main" id="{86FED6EF-C27F-49D9-8F00-8824CDD8838B}"/>
                </a:ext>
              </a:extLst>
            </p:cNvPr>
            <p:cNvPicPr>
              <a:picLocks noChangeAspect="1"/>
            </p:cNvPicPr>
            <p:nvPr/>
          </p:nvPicPr>
          <p:blipFill>
            <a:blip r:embed="rId3"/>
            <a:stretch>
              <a:fillRect/>
            </a:stretch>
          </p:blipFill>
          <p:spPr>
            <a:xfrm>
              <a:off x="9158243" y="1865909"/>
              <a:ext cx="585266" cy="299008"/>
            </a:xfrm>
            <a:prstGeom prst="rect">
              <a:avLst/>
            </a:prstGeom>
          </p:spPr>
        </p:pic>
        <p:pic>
          <p:nvPicPr>
            <p:cNvPr id="62" name="Picture 61">
              <a:extLst>
                <a:ext uri="{FF2B5EF4-FFF2-40B4-BE49-F238E27FC236}">
                  <a16:creationId xmlns:a16="http://schemas.microsoft.com/office/drawing/2014/main" id="{DE60647C-5E70-421E-BFD9-1B314E929D5B}"/>
                </a:ext>
              </a:extLst>
            </p:cNvPr>
            <p:cNvPicPr>
              <a:picLocks noChangeAspect="1"/>
            </p:cNvPicPr>
            <p:nvPr/>
          </p:nvPicPr>
          <p:blipFill>
            <a:blip r:embed="rId3"/>
            <a:stretch>
              <a:fillRect/>
            </a:stretch>
          </p:blipFill>
          <p:spPr>
            <a:xfrm>
              <a:off x="10216723" y="2616740"/>
              <a:ext cx="585266" cy="299008"/>
            </a:xfrm>
            <a:prstGeom prst="rect">
              <a:avLst/>
            </a:prstGeom>
          </p:spPr>
        </p:pic>
      </p:grpSp>
      <p:pic>
        <p:nvPicPr>
          <p:cNvPr id="14" name="Picture 13">
            <a:extLst>
              <a:ext uri="{FF2B5EF4-FFF2-40B4-BE49-F238E27FC236}">
                <a16:creationId xmlns:a16="http://schemas.microsoft.com/office/drawing/2014/main" id="{440A15B0-547C-47C9-A320-9C97BB04C780}"/>
              </a:ext>
            </a:extLst>
          </p:cNvPr>
          <p:cNvPicPr>
            <a:picLocks noChangeAspect="1"/>
          </p:cNvPicPr>
          <p:nvPr/>
        </p:nvPicPr>
        <p:blipFill>
          <a:blip r:embed="rId4"/>
          <a:stretch>
            <a:fillRect/>
          </a:stretch>
        </p:blipFill>
        <p:spPr>
          <a:xfrm>
            <a:off x="3562378" y="2498939"/>
            <a:ext cx="425705" cy="234066"/>
          </a:xfrm>
          <a:prstGeom prst="rect">
            <a:avLst/>
          </a:prstGeom>
        </p:spPr>
      </p:pic>
      <p:pic>
        <p:nvPicPr>
          <p:cNvPr id="15" name="Picture 14">
            <a:extLst>
              <a:ext uri="{FF2B5EF4-FFF2-40B4-BE49-F238E27FC236}">
                <a16:creationId xmlns:a16="http://schemas.microsoft.com/office/drawing/2014/main" id="{F8BCCF90-DC9C-4587-BAED-3085F8104517}"/>
              </a:ext>
            </a:extLst>
          </p:cNvPr>
          <p:cNvPicPr>
            <a:picLocks noChangeAspect="1"/>
          </p:cNvPicPr>
          <p:nvPr/>
        </p:nvPicPr>
        <p:blipFill>
          <a:blip r:embed="rId4"/>
          <a:stretch>
            <a:fillRect/>
          </a:stretch>
        </p:blipFill>
        <p:spPr>
          <a:xfrm>
            <a:off x="5186207" y="4639597"/>
            <a:ext cx="425705" cy="310734"/>
          </a:xfrm>
          <a:prstGeom prst="rect">
            <a:avLst/>
          </a:prstGeom>
        </p:spPr>
      </p:pic>
      <p:pic>
        <p:nvPicPr>
          <p:cNvPr id="16" name="Picture 15">
            <a:extLst>
              <a:ext uri="{FF2B5EF4-FFF2-40B4-BE49-F238E27FC236}">
                <a16:creationId xmlns:a16="http://schemas.microsoft.com/office/drawing/2014/main" id="{ACDF0CCE-83F8-493B-82BE-DC84150DCC16}"/>
              </a:ext>
            </a:extLst>
          </p:cNvPr>
          <p:cNvPicPr>
            <a:picLocks noChangeAspect="1"/>
          </p:cNvPicPr>
          <p:nvPr/>
        </p:nvPicPr>
        <p:blipFill>
          <a:blip r:embed="rId4"/>
          <a:stretch>
            <a:fillRect/>
          </a:stretch>
        </p:blipFill>
        <p:spPr>
          <a:xfrm>
            <a:off x="5186209" y="4081511"/>
            <a:ext cx="425705" cy="310734"/>
          </a:xfrm>
          <a:prstGeom prst="rect">
            <a:avLst/>
          </a:prstGeom>
        </p:spPr>
      </p:pic>
      <p:pic>
        <p:nvPicPr>
          <p:cNvPr id="17" name="Picture 16">
            <a:extLst>
              <a:ext uri="{FF2B5EF4-FFF2-40B4-BE49-F238E27FC236}">
                <a16:creationId xmlns:a16="http://schemas.microsoft.com/office/drawing/2014/main" id="{69732232-E6F4-4FD9-B0B6-5A43A8A21303}"/>
              </a:ext>
            </a:extLst>
          </p:cNvPr>
          <p:cNvPicPr>
            <a:picLocks noChangeAspect="1"/>
          </p:cNvPicPr>
          <p:nvPr/>
        </p:nvPicPr>
        <p:blipFill>
          <a:blip r:embed="rId4"/>
          <a:stretch>
            <a:fillRect/>
          </a:stretch>
        </p:blipFill>
        <p:spPr>
          <a:xfrm>
            <a:off x="5186206" y="3571141"/>
            <a:ext cx="425705" cy="310734"/>
          </a:xfrm>
          <a:prstGeom prst="rect">
            <a:avLst/>
          </a:prstGeom>
        </p:spPr>
      </p:pic>
      <p:sp>
        <p:nvSpPr>
          <p:cNvPr id="2" name="Oval 1">
            <a:extLst>
              <a:ext uri="{FF2B5EF4-FFF2-40B4-BE49-F238E27FC236}">
                <a16:creationId xmlns:a16="http://schemas.microsoft.com/office/drawing/2014/main" id="{85B79C9C-1619-44D7-8CE2-6556B1C73A36}"/>
              </a:ext>
            </a:extLst>
          </p:cNvPr>
          <p:cNvSpPr/>
          <p:nvPr/>
        </p:nvSpPr>
        <p:spPr>
          <a:xfrm>
            <a:off x="8058150" y="2195513"/>
            <a:ext cx="938213" cy="797902"/>
          </a:xfrm>
          <a:prstGeom prst="ellipse">
            <a:avLst/>
          </a:prstGeom>
          <a:no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228534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6F41F-6D02-4E12-9A0B-FF68BF5CEF56}"/>
              </a:ext>
            </a:extLst>
          </p:cNvPr>
          <p:cNvPicPr>
            <a:picLocks noChangeAspect="1"/>
          </p:cNvPicPr>
          <p:nvPr/>
        </p:nvPicPr>
        <p:blipFill>
          <a:blip r:embed="rId2"/>
          <a:stretch>
            <a:fillRect/>
          </a:stretch>
        </p:blipFill>
        <p:spPr>
          <a:xfrm>
            <a:off x="0" y="758039"/>
            <a:ext cx="8961438" cy="3795697"/>
          </a:xfrm>
          <a:prstGeom prst="rect">
            <a:avLst/>
          </a:prstGeom>
        </p:spPr>
      </p:pic>
      <p:sp>
        <p:nvSpPr>
          <p:cNvPr id="7" name="Rectangle 6">
            <a:extLst>
              <a:ext uri="{FF2B5EF4-FFF2-40B4-BE49-F238E27FC236}">
                <a16:creationId xmlns:a16="http://schemas.microsoft.com/office/drawing/2014/main" id="{968EEA3B-D042-437E-8245-D4EC6C07E16A}"/>
              </a:ext>
            </a:extLst>
          </p:cNvPr>
          <p:cNvSpPr/>
          <p:nvPr/>
        </p:nvSpPr>
        <p:spPr>
          <a:xfrm>
            <a:off x="0" y="2209799"/>
            <a:ext cx="8961438" cy="233362"/>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8" name="Rectangle 7">
            <a:extLst>
              <a:ext uri="{FF2B5EF4-FFF2-40B4-BE49-F238E27FC236}">
                <a16:creationId xmlns:a16="http://schemas.microsoft.com/office/drawing/2014/main" id="{BE01BEBC-CB74-42E1-9315-B35BB411852B}"/>
              </a:ext>
            </a:extLst>
          </p:cNvPr>
          <p:cNvSpPr/>
          <p:nvPr/>
        </p:nvSpPr>
        <p:spPr>
          <a:xfrm>
            <a:off x="4752" y="3881448"/>
            <a:ext cx="8961438" cy="233362"/>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228390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4100F3-F916-4A0B-ABE2-0416BD836470}"/>
              </a:ext>
            </a:extLst>
          </p:cNvPr>
          <p:cNvPicPr>
            <a:picLocks noChangeAspect="1"/>
          </p:cNvPicPr>
          <p:nvPr/>
        </p:nvPicPr>
        <p:blipFill>
          <a:blip r:embed="rId2"/>
          <a:stretch>
            <a:fillRect/>
          </a:stretch>
        </p:blipFill>
        <p:spPr>
          <a:xfrm>
            <a:off x="0" y="640930"/>
            <a:ext cx="8961438" cy="4325190"/>
          </a:xfrm>
          <a:prstGeom prst="rect">
            <a:avLst/>
          </a:prstGeom>
        </p:spPr>
      </p:pic>
    </p:spTree>
    <p:extLst>
      <p:ext uri="{BB962C8B-B14F-4D97-AF65-F5344CB8AC3E}">
        <p14:creationId xmlns:p14="http://schemas.microsoft.com/office/powerpoint/2010/main" val="11686826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455" y="247565"/>
            <a:ext cx="6628083" cy="459821"/>
          </a:xfrm>
          <a:prstGeom prst="rect">
            <a:avLst/>
          </a:prstGeom>
        </p:spPr>
        <p:txBody>
          <a:bodyPr vert="horz" wrap="square" lIns="89614" tIns="44807" rIns="89614" bIns="44807" rtlCol="0">
            <a:spAutoFit/>
          </a:bodyPr>
          <a:lstStyle/>
          <a:p>
            <a:r>
              <a:rPr lang="en-US" sz="2400" b="1" dirty="0"/>
              <a:t>Actions </a:t>
            </a:r>
            <a:r>
              <a:rPr lang="en-US" sz="2400" b="1" dirty="0" err="1"/>
              <a:t>proposées</a:t>
            </a:r>
            <a:endParaRPr lang="en-US" sz="2400" b="1" dirty="0"/>
          </a:p>
        </p:txBody>
      </p:sp>
      <p:graphicFrame>
        <p:nvGraphicFramePr>
          <p:cNvPr id="6" name="Table 5">
            <a:extLst>
              <a:ext uri="{FF2B5EF4-FFF2-40B4-BE49-F238E27FC236}">
                <a16:creationId xmlns:a16="http://schemas.microsoft.com/office/drawing/2014/main" id="{61B7900B-DC69-4D22-9CF7-6E2B4A600007}"/>
              </a:ext>
            </a:extLst>
          </p:cNvPr>
          <p:cNvGraphicFramePr>
            <a:graphicFrameLocks noGrp="1"/>
          </p:cNvGraphicFramePr>
          <p:nvPr>
            <p:extLst>
              <p:ext uri="{D42A27DB-BD31-4B8C-83A1-F6EECF244321}">
                <p14:modId xmlns:p14="http://schemas.microsoft.com/office/powerpoint/2010/main" val="1240389526"/>
              </p:ext>
            </p:extLst>
          </p:nvPr>
        </p:nvGraphicFramePr>
        <p:xfrm>
          <a:off x="1" y="873457"/>
          <a:ext cx="8719528" cy="5496608"/>
        </p:xfrm>
        <a:graphic>
          <a:graphicData uri="http://schemas.openxmlformats.org/drawingml/2006/table">
            <a:tbl>
              <a:tblPr firstRow="1" bandRow="1">
                <a:tableStyleId>{5C22544A-7EE6-4342-B048-85BDC9FD1C3A}</a:tableStyleId>
              </a:tblPr>
              <a:tblGrid>
                <a:gridCol w="2896880">
                  <a:extLst>
                    <a:ext uri="{9D8B030D-6E8A-4147-A177-3AD203B41FA5}">
                      <a16:colId xmlns:a16="http://schemas.microsoft.com/office/drawing/2014/main" val="685447528"/>
                    </a:ext>
                  </a:extLst>
                </a:gridCol>
                <a:gridCol w="2823947">
                  <a:extLst>
                    <a:ext uri="{9D8B030D-6E8A-4147-A177-3AD203B41FA5}">
                      <a16:colId xmlns:a16="http://schemas.microsoft.com/office/drawing/2014/main" val="3910598953"/>
                    </a:ext>
                  </a:extLst>
                </a:gridCol>
                <a:gridCol w="2998701">
                  <a:extLst>
                    <a:ext uri="{9D8B030D-6E8A-4147-A177-3AD203B41FA5}">
                      <a16:colId xmlns:a16="http://schemas.microsoft.com/office/drawing/2014/main" val="2164858265"/>
                    </a:ext>
                  </a:extLst>
                </a:gridCol>
              </a:tblGrid>
              <a:tr h="850419">
                <a:tc>
                  <a:txBody>
                    <a:bodyPr/>
                    <a:lstStyle/>
                    <a:p>
                      <a:pPr algn="ctr"/>
                      <a:r>
                        <a:rPr lang="fr-FR" dirty="0">
                          <a:solidFill>
                            <a:schemeClr val="tx1"/>
                          </a:solidFill>
                        </a:rPr>
                        <a:t>Les priorités de ce trimestre</a:t>
                      </a:r>
                      <a:endParaRPr lang="en-US" dirty="0">
                        <a:solidFill>
                          <a:schemeClr val="tx1"/>
                        </a:solidFill>
                      </a:endParaRPr>
                    </a:p>
                  </a:txBody>
                  <a:tcPr anchor="ctr"/>
                </a:tc>
                <a:tc>
                  <a:txBody>
                    <a:bodyPr/>
                    <a:lstStyle/>
                    <a:p>
                      <a:pPr algn="ctr"/>
                      <a:r>
                        <a:rPr lang="en-US" dirty="0">
                          <a:solidFill>
                            <a:schemeClr val="tx1"/>
                          </a:solidFill>
                        </a:rPr>
                        <a:t>Les causes du </a:t>
                      </a:r>
                      <a:r>
                        <a:rPr lang="en-US" dirty="0" err="1">
                          <a:solidFill>
                            <a:schemeClr val="tx1"/>
                          </a:solidFill>
                        </a:rPr>
                        <a:t>problème</a:t>
                      </a:r>
                      <a:endParaRPr lang="en-US" dirty="0">
                        <a:solidFill>
                          <a:schemeClr val="tx1"/>
                        </a:solidFill>
                      </a:endParaRPr>
                    </a:p>
                  </a:txBody>
                  <a:tcPr anchor="ctr"/>
                </a:tc>
                <a:tc>
                  <a:txBody>
                    <a:bodyPr/>
                    <a:lstStyle/>
                    <a:p>
                      <a:pPr algn="ctr"/>
                      <a:r>
                        <a:rPr lang="en-US" dirty="0">
                          <a:solidFill>
                            <a:schemeClr val="tx1"/>
                          </a:solidFill>
                        </a:rPr>
                        <a:t>Actions </a:t>
                      </a:r>
                      <a:r>
                        <a:rPr lang="en-US" dirty="0" err="1">
                          <a:solidFill>
                            <a:schemeClr val="tx1"/>
                          </a:solidFill>
                        </a:rPr>
                        <a:t>proposées</a:t>
                      </a:r>
                      <a:endParaRPr lang="en-US" dirty="0">
                        <a:solidFill>
                          <a:schemeClr val="tx1"/>
                        </a:solidFill>
                      </a:endParaRPr>
                    </a:p>
                  </a:txBody>
                  <a:tcPr anchor="ctr"/>
                </a:tc>
                <a:extLst>
                  <a:ext uri="{0D108BD9-81ED-4DB2-BD59-A6C34878D82A}">
                    <a16:rowId xmlns:a16="http://schemas.microsoft.com/office/drawing/2014/main" val="355453477"/>
                  </a:ext>
                </a:extLst>
              </a:tr>
              <a:tr h="1122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285750" indent="-285750">
                        <a:buFont typeface="Arial" panose="020B0604020202020204" pitchFamily="34" charset="0"/>
                        <a:buChar char="•"/>
                      </a:pPr>
                      <a:endParaRPr lang="fr-FR" sz="1400" dirty="0"/>
                    </a:p>
                  </a:txBody>
                  <a:tcPr/>
                </a:tc>
                <a:extLst>
                  <a:ext uri="{0D108BD9-81ED-4DB2-BD59-A6C34878D82A}">
                    <a16:rowId xmlns:a16="http://schemas.microsoft.com/office/drawing/2014/main" val="1678723874"/>
                  </a:ext>
                </a:extLst>
              </a:tr>
              <a:tr h="1319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285750" indent="-285750">
                        <a:buFont typeface="Arial" panose="020B0604020202020204" pitchFamily="34" charset="0"/>
                        <a:buChar char="•"/>
                      </a:pPr>
                      <a:endParaRPr lang="fr-FR" sz="1400" dirty="0"/>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706068968"/>
                  </a:ext>
                </a:extLst>
              </a:tr>
              <a:tr h="1379859">
                <a:tc>
                  <a:txBody>
                    <a:bodyPr/>
                    <a:lstStyle/>
                    <a:p>
                      <a:pPr algn="l"/>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3863974059"/>
                  </a:ext>
                </a:extLst>
              </a:tr>
              <a:tr h="824725">
                <a:tc>
                  <a:txBody>
                    <a:bodyPr/>
                    <a:lstStyle/>
                    <a:p>
                      <a:pPr algn="l"/>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dirty="0"/>
                    </a:p>
                  </a:txBody>
                  <a:tcPr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500" dirty="0">
                        <a:solidFill>
                          <a:schemeClr val="tx1"/>
                        </a:solidFill>
                      </a:endParaRPr>
                    </a:p>
                  </a:txBody>
                  <a:tcPr/>
                </a:tc>
                <a:extLst>
                  <a:ext uri="{0D108BD9-81ED-4DB2-BD59-A6C34878D82A}">
                    <a16:rowId xmlns:a16="http://schemas.microsoft.com/office/drawing/2014/main" val="1880879545"/>
                  </a:ext>
                </a:extLst>
              </a:tr>
            </a:tbl>
          </a:graphicData>
        </a:graphic>
      </p:graphicFrame>
    </p:spTree>
    <p:extLst>
      <p:ext uri="{BB962C8B-B14F-4D97-AF65-F5344CB8AC3E}">
        <p14:creationId xmlns:p14="http://schemas.microsoft.com/office/powerpoint/2010/main" val="1344887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 y="1162050"/>
            <a:ext cx="8553449" cy="5219700"/>
          </a:xfrm>
          <a:prstGeom prst="rect">
            <a:avLst/>
          </a:prstGeom>
        </p:spPr>
      </p:pic>
    </p:spTree>
    <p:extLst>
      <p:ext uri="{BB962C8B-B14F-4D97-AF65-F5344CB8AC3E}">
        <p14:creationId xmlns:p14="http://schemas.microsoft.com/office/powerpoint/2010/main" val="3293044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438" y="160100"/>
            <a:ext cx="6628083" cy="459821"/>
          </a:xfrm>
          <a:prstGeom prst="rect">
            <a:avLst/>
          </a:prstGeom>
        </p:spPr>
        <p:txBody>
          <a:bodyPr vert="horz" wrap="square" lIns="89614" tIns="44807" rIns="89614" bIns="44807" rtlCol="0">
            <a:spAutoFit/>
          </a:bodyPr>
          <a:lstStyle/>
          <a:p>
            <a:r>
              <a:rPr lang="fr-FR" sz="2400" b="1" dirty="0">
                <a:solidFill>
                  <a:prstClr val="black"/>
                </a:solidFill>
              </a:rPr>
              <a:t>Actions validées par les parties prenantes</a:t>
            </a:r>
            <a:endParaRPr lang="en-US" sz="2400" b="1" dirty="0">
              <a:solidFill>
                <a:prstClr val="black"/>
              </a:solidFill>
            </a:endParaRPr>
          </a:p>
        </p:txBody>
      </p:sp>
      <p:graphicFrame>
        <p:nvGraphicFramePr>
          <p:cNvPr id="4" name="Table 3">
            <a:extLst>
              <a:ext uri="{FF2B5EF4-FFF2-40B4-BE49-F238E27FC236}">
                <a16:creationId xmlns:a16="http://schemas.microsoft.com/office/drawing/2014/main" id="{4D339FCE-8C29-421C-9EA2-98DC3939EF75}"/>
              </a:ext>
            </a:extLst>
          </p:cNvPr>
          <p:cNvGraphicFramePr>
            <a:graphicFrameLocks noGrp="1"/>
          </p:cNvGraphicFramePr>
          <p:nvPr/>
        </p:nvGraphicFramePr>
        <p:xfrm>
          <a:off x="0" y="774181"/>
          <a:ext cx="8961437" cy="5638148"/>
        </p:xfrm>
        <a:graphic>
          <a:graphicData uri="http://schemas.openxmlformats.org/drawingml/2006/table">
            <a:tbl>
              <a:tblPr firstRow="1" bandRow="1">
                <a:tableStyleId>{00A15C55-8517-42AA-B614-E9B94910E393}</a:tableStyleId>
              </a:tblPr>
              <a:tblGrid>
                <a:gridCol w="1049572">
                  <a:extLst>
                    <a:ext uri="{9D8B030D-6E8A-4147-A177-3AD203B41FA5}">
                      <a16:colId xmlns:a16="http://schemas.microsoft.com/office/drawing/2014/main" val="685447528"/>
                    </a:ext>
                  </a:extLst>
                </a:gridCol>
                <a:gridCol w="2486915">
                  <a:extLst>
                    <a:ext uri="{9D8B030D-6E8A-4147-A177-3AD203B41FA5}">
                      <a16:colId xmlns:a16="http://schemas.microsoft.com/office/drawing/2014/main" val="3910598953"/>
                    </a:ext>
                  </a:extLst>
                </a:gridCol>
                <a:gridCol w="2712475">
                  <a:extLst>
                    <a:ext uri="{9D8B030D-6E8A-4147-A177-3AD203B41FA5}">
                      <a16:colId xmlns:a16="http://schemas.microsoft.com/office/drawing/2014/main" val="2164858265"/>
                    </a:ext>
                  </a:extLst>
                </a:gridCol>
                <a:gridCol w="2712475">
                  <a:extLst>
                    <a:ext uri="{9D8B030D-6E8A-4147-A177-3AD203B41FA5}">
                      <a16:colId xmlns:a16="http://schemas.microsoft.com/office/drawing/2014/main" val="1825433787"/>
                    </a:ext>
                  </a:extLst>
                </a:gridCol>
              </a:tblGrid>
              <a:tr h="831153">
                <a:tc>
                  <a:txBody>
                    <a:bodyPr/>
                    <a:lstStyle/>
                    <a:p>
                      <a:pPr algn="ctr"/>
                      <a:r>
                        <a:rPr lang="fr-FR" dirty="0"/>
                        <a:t>Région/District/Pays</a:t>
                      </a:r>
                      <a:endParaRPr lang="en-US" dirty="0">
                        <a:solidFill>
                          <a:schemeClr val="tx1"/>
                        </a:solidFill>
                      </a:endParaRPr>
                    </a:p>
                  </a:txBody>
                  <a:tcPr anchor="ctr"/>
                </a:tc>
                <a:tc>
                  <a:txBody>
                    <a:bodyPr/>
                    <a:lstStyle/>
                    <a:p>
                      <a:pPr algn="ctr"/>
                      <a:r>
                        <a:rPr lang="en-US" dirty="0"/>
                        <a:t>Actions</a:t>
                      </a:r>
                      <a:endParaRPr lang="en-US" dirty="0">
                        <a:solidFill>
                          <a:schemeClr val="tx1"/>
                        </a:solidFill>
                      </a:endParaRPr>
                    </a:p>
                  </a:txBody>
                  <a:tcPr anchor="ctr"/>
                </a:tc>
                <a:tc>
                  <a:txBody>
                    <a:bodyPr/>
                    <a:lstStyle/>
                    <a:p>
                      <a:pPr algn="ctr"/>
                      <a:r>
                        <a:rPr lang="fr-FR" dirty="0"/>
                        <a:t>Nom du responsable de la coordination</a:t>
                      </a:r>
                      <a:endParaRPr lang="en-US" dirty="0">
                        <a:solidFill>
                          <a:schemeClr val="tx1"/>
                        </a:solidFill>
                      </a:endParaRPr>
                    </a:p>
                  </a:txBody>
                  <a:tcPr anchor="ctr"/>
                </a:tc>
                <a:tc>
                  <a:txBody>
                    <a:bodyPr/>
                    <a:lstStyle/>
                    <a:p>
                      <a:pPr algn="ctr"/>
                      <a:r>
                        <a:rPr lang="en-US" dirty="0"/>
                        <a:t>Date limit</a:t>
                      </a:r>
                      <a:endParaRPr lang="en-US" dirty="0">
                        <a:solidFill>
                          <a:schemeClr val="tx1"/>
                        </a:solidFill>
                      </a:endParaRPr>
                    </a:p>
                  </a:txBody>
                  <a:tcPr anchor="ctr"/>
                </a:tc>
                <a:extLst>
                  <a:ext uri="{0D108BD9-81ED-4DB2-BD59-A6C34878D82A}">
                    <a16:rowId xmlns:a16="http://schemas.microsoft.com/office/drawing/2014/main" val="35545347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1678723874"/>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2293291743"/>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424189818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811069811"/>
                  </a:ext>
                </a:extLst>
              </a:tr>
            </a:tbl>
          </a:graphicData>
        </a:graphic>
      </p:graphicFrame>
    </p:spTree>
    <p:extLst>
      <p:ext uri="{BB962C8B-B14F-4D97-AF65-F5344CB8AC3E}">
        <p14:creationId xmlns:p14="http://schemas.microsoft.com/office/powerpoint/2010/main" val="1182885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79DB-04B7-4638-B2AA-44682F96ADBF}"/>
              </a:ext>
            </a:extLst>
          </p:cNvPr>
          <p:cNvSpPr>
            <a:spLocks noGrp="1"/>
          </p:cNvSpPr>
          <p:nvPr>
            <p:ph type="title"/>
          </p:nvPr>
        </p:nvSpPr>
        <p:spPr>
          <a:xfrm>
            <a:off x="3688764" y="2929850"/>
            <a:ext cx="1583909" cy="430887"/>
          </a:xfrm>
        </p:spPr>
        <p:txBody>
          <a:bodyPr/>
          <a:lstStyle/>
          <a:p>
            <a:r>
              <a:rPr lang="en-US" sz="2800" dirty="0"/>
              <a:t>Jour 3 </a:t>
            </a:r>
            <a:endParaRPr lang="fr-FR" sz="2800" dirty="0"/>
          </a:p>
        </p:txBody>
      </p:sp>
    </p:spTree>
    <p:extLst>
      <p:ext uri="{BB962C8B-B14F-4D97-AF65-F5344CB8AC3E}">
        <p14:creationId xmlns:p14="http://schemas.microsoft.com/office/powerpoint/2010/main" val="22548443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073813"/>
            <a:ext cx="6858728" cy="2895408"/>
          </a:xfrm>
        </p:spPr>
        <p:txBody>
          <a:bodyPr/>
          <a:lstStyle/>
          <a:p>
            <a:pPr algn="ctr"/>
            <a:r>
              <a:rPr lang="fr-FR" sz="3136" dirty="0">
                <a:solidFill>
                  <a:schemeClr val="tx1"/>
                </a:solidFill>
              </a:rPr>
              <a:t>Continuation: Comment créer une Analyse et proposée actions dans les processus de gestion existantes </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9952" y="580944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049084AE-0439-48C0-A317-94C4C1DE84C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595665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DE029-B956-442C-8A86-AB399C498B50}"/>
              </a:ext>
            </a:extLst>
          </p:cNvPr>
          <p:cNvSpPr txBox="1"/>
          <p:nvPr/>
        </p:nvSpPr>
        <p:spPr>
          <a:xfrm>
            <a:off x="321259" y="761005"/>
            <a:ext cx="8149835" cy="7569460"/>
          </a:xfrm>
          <a:prstGeom prst="rect">
            <a:avLst/>
          </a:prstGeom>
        </p:spPr>
        <p:txBody>
          <a:bodyPr vert="horz" wrap="square" lIns="89614" tIns="44807" rIns="89614" bIns="44807" rtlCol="0">
            <a:spAutoFit/>
          </a:bodyPr>
          <a:lstStyle/>
          <a:p>
            <a:r>
              <a:rPr lang="fr-FR" sz="1800" dirty="0"/>
              <a:t>Diapo 1: Insérer une capture d’ écran de la carte de score dans le PPT et </a:t>
            </a:r>
            <a:r>
              <a:rPr lang="fr-FR" sz="1800" u="sng" dirty="0"/>
              <a:t>encercler aux moins 3 priorités dans la carte de score. </a:t>
            </a:r>
            <a:r>
              <a:rPr lang="fr-FR" sz="1800" dirty="0"/>
              <a:t>Donnez la priorité à les régions avec des rouges, des flèches vers le bas, et en examinant les tendances sur plusieurs trimestres.</a:t>
            </a:r>
          </a:p>
          <a:p>
            <a:endParaRPr lang="fr-FR" sz="1700" dirty="0"/>
          </a:p>
          <a:p>
            <a:r>
              <a:rPr lang="fr-FR" sz="1700" dirty="0"/>
              <a:t>Pour Chaque Priorité: </a:t>
            </a:r>
          </a:p>
          <a:p>
            <a:pPr marL="342900" indent="-342900">
              <a:buFont typeface="+mj-lt"/>
              <a:buAutoNum type="arabicPeriod"/>
            </a:pPr>
            <a:endParaRPr lang="fr-FR" sz="1700" dirty="0"/>
          </a:p>
          <a:p>
            <a:pPr marL="342900" indent="-342900">
              <a:buFont typeface="+mj-lt"/>
              <a:buAutoNum type="arabicPeriod"/>
            </a:pPr>
            <a:r>
              <a:rPr lang="fr-FR" sz="1700" dirty="0"/>
              <a:t>Générer un rapport utilisant la fonction ‘vue d’indicateur’ pour montrer la performance pour chaque priorité pour T1/2020 – T1/2021. Insérer les graphiques dans le PPT. (3 diapos)</a:t>
            </a:r>
          </a:p>
          <a:p>
            <a:pPr marL="342900" indent="-342900">
              <a:buFont typeface="+mj-lt"/>
              <a:buAutoNum type="arabicPeriod"/>
            </a:pPr>
            <a:endParaRPr lang="fr-FR" sz="1700" dirty="0"/>
          </a:p>
          <a:p>
            <a:pPr marL="342900" indent="-342900">
              <a:buFont typeface="+mj-lt"/>
              <a:buAutoNum type="arabicPeriod"/>
            </a:pPr>
            <a:r>
              <a:rPr lang="fr-FR" sz="1700" dirty="0"/>
              <a:t>Générer une graphique linéaire pour chaque indicateur qui compare la performance de 6 districts ou AR ou CDS. Utiliser les périodes T4/2019 et T1/2021. Insérer dans le PPT. (3 diapos)</a:t>
            </a:r>
          </a:p>
          <a:p>
            <a:pPr marL="342900" indent="-342900">
              <a:buFont typeface="+mj-lt"/>
              <a:buAutoNum type="arabicPeriod"/>
            </a:pPr>
            <a:endParaRPr lang="fr-FR" sz="1700" dirty="0"/>
          </a:p>
          <a:p>
            <a:pPr marL="342900" indent="-342900">
              <a:buFont typeface="+mj-lt"/>
              <a:buAutoNum type="arabicPeriod"/>
            </a:pPr>
            <a:r>
              <a:rPr lang="fr-FR" sz="1700" dirty="0"/>
              <a:t>Créer une tableau avec trois colonnes (Prioritaire/Causes Potentielles/ Actions). Pour chaque priorité, écrivez une liste de 1-3 causes potentielles et sélectionner une action pour chaque un. (1-2 diapos)</a:t>
            </a:r>
          </a:p>
          <a:p>
            <a:pPr marL="342900" indent="-342900">
              <a:buFont typeface="+mj-lt"/>
              <a:buAutoNum type="arabicPeriod"/>
            </a:pPr>
            <a:endParaRPr lang="fr-FR" sz="1700" dirty="0"/>
          </a:p>
          <a:p>
            <a:pPr marL="342900" indent="-342900">
              <a:buFont typeface="+mj-lt"/>
              <a:buAutoNum type="arabicPeriod"/>
            </a:pPr>
            <a:r>
              <a:rPr lang="fr-FR" sz="1700" dirty="0"/>
              <a:t>Mettre trois actions dans l’outil suivi des actions et insérer une capture d’écran dans le PPT. (1 diapo)</a:t>
            </a:r>
          </a:p>
          <a:p>
            <a:br>
              <a:rPr lang="fr-FR" sz="1800" dirty="0"/>
            </a:br>
            <a:endParaRPr lang="fr-FR" sz="1800" u="sng"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p:txBody>
      </p:sp>
      <p:sp>
        <p:nvSpPr>
          <p:cNvPr id="7" name="TextBox 6">
            <a:extLst>
              <a:ext uri="{FF2B5EF4-FFF2-40B4-BE49-F238E27FC236}">
                <a16:creationId xmlns:a16="http://schemas.microsoft.com/office/drawing/2014/main" id="{CA534CA5-66E8-497C-B4E5-1B5ED32ACA07}"/>
              </a:ext>
            </a:extLst>
          </p:cNvPr>
          <p:cNvSpPr txBox="1"/>
          <p:nvPr/>
        </p:nvSpPr>
        <p:spPr>
          <a:xfrm>
            <a:off x="321259" y="73679"/>
            <a:ext cx="7708520" cy="693731"/>
          </a:xfrm>
          <a:prstGeom prst="rect">
            <a:avLst/>
          </a:prstGeom>
        </p:spPr>
        <p:txBody>
          <a:bodyPr vert="horz" wrap="square" lIns="89614" tIns="44807" rIns="89614" bIns="44807" rtlCol="0">
            <a:spAutoFit/>
          </a:bodyPr>
          <a:lstStyle/>
          <a:p>
            <a:r>
              <a:rPr lang="fr-FR" sz="1960" b="1" dirty="0"/>
              <a:t>Exercice: comment développer une présentation PPT sur l'analyse de la carte de score et proposition des actions</a:t>
            </a:r>
          </a:p>
        </p:txBody>
      </p:sp>
    </p:spTree>
    <p:extLst>
      <p:ext uri="{BB962C8B-B14F-4D97-AF65-F5344CB8AC3E}">
        <p14:creationId xmlns:p14="http://schemas.microsoft.com/office/powerpoint/2010/main" val="956831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43FC5-F32F-4AE9-BDD0-D0D4EBE5D528}"/>
              </a:ext>
            </a:extLst>
          </p:cNvPr>
          <p:cNvSpPr txBox="1"/>
          <p:nvPr/>
        </p:nvSpPr>
        <p:spPr>
          <a:xfrm>
            <a:off x="60951" y="2701405"/>
            <a:ext cx="5111550" cy="3570208"/>
          </a:xfrm>
          <a:prstGeom prst="rect">
            <a:avLst/>
          </a:prstGeom>
          <a:noFill/>
        </p:spPr>
        <p:txBody>
          <a:bodyPr wrap="square" rtlCol="0">
            <a:spAutoFit/>
          </a:bodyPr>
          <a:lstStyle/>
          <a:p>
            <a:pPr marL="342900" indent="-342900">
              <a:spcBef>
                <a:spcPts val="600"/>
              </a:spcBef>
              <a:spcAft>
                <a:spcPts val="600"/>
              </a:spcAft>
              <a:buAutoNum type="arabicParenR"/>
            </a:pPr>
            <a:r>
              <a:rPr lang="fr-FR" dirty="0"/>
              <a:t>Rechercher « </a:t>
            </a:r>
            <a:r>
              <a:rPr lang="fr-FR" sz="1600" b="1" dirty="0"/>
              <a:t>Outil Capture  » </a:t>
            </a:r>
            <a:r>
              <a:rPr lang="fr-FR" sz="1600" dirty="0"/>
              <a:t>ou « </a:t>
            </a:r>
            <a:r>
              <a:rPr lang="fr-FR" dirty="0" err="1"/>
              <a:t>Snipping</a:t>
            </a:r>
            <a:r>
              <a:rPr lang="fr-FR" dirty="0"/>
              <a:t> Tool » dans votre ordinateur.</a:t>
            </a:r>
          </a:p>
          <a:p>
            <a:pPr marL="342900" indent="-342900">
              <a:spcBef>
                <a:spcPts val="600"/>
              </a:spcBef>
              <a:spcAft>
                <a:spcPts val="600"/>
              </a:spcAft>
              <a:buAutoNum type="arabicParenR"/>
            </a:pPr>
            <a:r>
              <a:rPr lang="fr-FR" dirty="0"/>
              <a:t>Sélectionner et ouvrir l’outil ‘</a:t>
            </a:r>
            <a:r>
              <a:rPr lang="fr-FR" dirty="0" err="1"/>
              <a:t>Snipping</a:t>
            </a:r>
            <a:r>
              <a:rPr lang="fr-FR" dirty="0"/>
              <a:t> Tool’.</a:t>
            </a:r>
          </a:p>
          <a:p>
            <a:pPr marL="342900" indent="-342900">
              <a:spcBef>
                <a:spcPts val="600"/>
              </a:spcBef>
              <a:spcAft>
                <a:spcPts val="600"/>
              </a:spcAft>
              <a:buAutoNum type="arabicParenR"/>
            </a:pPr>
            <a:r>
              <a:rPr lang="fr-FR" dirty="0"/>
              <a:t>Mettez en fond d’</a:t>
            </a:r>
            <a:r>
              <a:rPr lang="fr-FR" dirty="0" err="1"/>
              <a:t>ecran</a:t>
            </a:r>
            <a:r>
              <a:rPr lang="fr-FR" dirty="0"/>
              <a:t> la page ou image dont vous aimeriez faire une capture d’</a:t>
            </a:r>
            <a:r>
              <a:rPr lang="fr-FR" dirty="0" err="1"/>
              <a:t>ecran</a:t>
            </a:r>
            <a:r>
              <a:rPr lang="fr-FR" dirty="0"/>
              <a:t>.</a:t>
            </a:r>
          </a:p>
          <a:p>
            <a:pPr marL="342900" indent="-342900">
              <a:spcBef>
                <a:spcPts val="600"/>
              </a:spcBef>
              <a:spcAft>
                <a:spcPts val="600"/>
              </a:spcAft>
              <a:buAutoNum type="arabicParenR"/>
            </a:pPr>
            <a:r>
              <a:rPr lang="fr-FR" dirty="0"/>
              <a:t>Cliquer sur ‘Nouveau’ ou « New » en </a:t>
            </a:r>
            <a:r>
              <a:rPr lang="fr-FR" dirty="0" err="1"/>
              <a:t>anlais</a:t>
            </a:r>
            <a:r>
              <a:rPr lang="fr-FR" dirty="0"/>
              <a:t> dans l’outil.</a:t>
            </a:r>
          </a:p>
          <a:p>
            <a:pPr marL="342900" indent="-342900">
              <a:spcBef>
                <a:spcPts val="600"/>
              </a:spcBef>
              <a:spcAft>
                <a:spcPts val="600"/>
              </a:spcAft>
              <a:buAutoNum type="arabicParenR"/>
            </a:pPr>
            <a:r>
              <a:rPr lang="fr-FR" dirty="0"/>
              <a:t>Utiliser le curseur pour sélectionner ce dont vous voulez faire une capture.</a:t>
            </a:r>
          </a:p>
          <a:p>
            <a:pPr marL="342900" indent="-342900">
              <a:spcBef>
                <a:spcPts val="600"/>
              </a:spcBef>
              <a:spcAft>
                <a:spcPts val="600"/>
              </a:spcAft>
              <a:buAutoNum type="arabicParenR"/>
            </a:pPr>
            <a:r>
              <a:rPr lang="fr-FR" dirty="0"/>
              <a:t>Copiez et coller l’image dans les documents approprier. </a:t>
            </a:r>
          </a:p>
        </p:txBody>
      </p:sp>
      <p:grpSp>
        <p:nvGrpSpPr>
          <p:cNvPr id="14" name="Group 13">
            <a:extLst>
              <a:ext uri="{FF2B5EF4-FFF2-40B4-BE49-F238E27FC236}">
                <a16:creationId xmlns:a16="http://schemas.microsoft.com/office/drawing/2014/main" id="{BF3452A1-1214-41B2-8BA0-C99CC64CF295}"/>
              </a:ext>
            </a:extLst>
          </p:cNvPr>
          <p:cNvGrpSpPr/>
          <p:nvPr/>
        </p:nvGrpSpPr>
        <p:grpSpPr>
          <a:xfrm>
            <a:off x="321015" y="1005614"/>
            <a:ext cx="7280788" cy="1009128"/>
            <a:chOff x="744096" y="1289181"/>
            <a:chExt cx="7280788" cy="1009128"/>
          </a:xfrm>
        </p:grpSpPr>
        <p:pic>
          <p:nvPicPr>
            <p:cNvPr id="10" name="Picture 2">
              <a:extLst>
                <a:ext uri="{FF2B5EF4-FFF2-40B4-BE49-F238E27FC236}">
                  <a16:creationId xmlns:a16="http://schemas.microsoft.com/office/drawing/2014/main" id="{48AAF831-0492-4A21-97A8-A517DB3E8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000" y="1411593"/>
              <a:ext cx="784651" cy="784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5A306B-7B2B-47FE-8164-E0BE22C6C34B}"/>
                </a:ext>
              </a:extLst>
            </p:cNvPr>
            <p:cNvSpPr txBox="1"/>
            <p:nvPr/>
          </p:nvSpPr>
          <p:spPr>
            <a:xfrm>
              <a:off x="744096" y="1511530"/>
              <a:ext cx="7280788" cy="584775"/>
            </a:xfrm>
            <a:prstGeom prst="rect">
              <a:avLst/>
            </a:prstGeom>
            <a:noFill/>
          </p:spPr>
          <p:txBody>
            <a:bodyPr wrap="square" anchor="ctr">
              <a:spAutoFit/>
            </a:bodyPr>
            <a:lstStyle/>
            <a:p>
              <a:r>
                <a:rPr lang="fr-FR" b="1" dirty="0"/>
                <a:t>Capture d’</a:t>
              </a:r>
              <a:r>
                <a:rPr lang="fr-FR" b="1" dirty="0" err="1"/>
                <a:t>ecran</a:t>
              </a:r>
              <a:r>
                <a:rPr lang="fr-FR" b="1" dirty="0"/>
                <a:t>: </a:t>
              </a:r>
              <a:r>
                <a:rPr lang="en-US" b="1" dirty="0"/>
                <a:t>                      </a:t>
              </a:r>
              <a:r>
                <a:rPr lang="en-US" sz="3200" b="1" dirty="0"/>
                <a:t>+              +                         </a:t>
              </a:r>
              <a:endParaRPr lang="en-US" b="1" dirty="0"/>
            </a:p>
          </p:txBody>
        </p:sp>
        <p:pic>
          <p:nvPicPr>
            <p:cNvPr id="12" name="Picture 4">
              <a:extLst>
                <a:ext uri="{FF2B5EF4-FFF2-40B4-BE49-F238E27FC236}">
                  <a16:creationId xmlns:a16="http://schemas.microsoft.com/office/drawing/2014/main" id="{0975210B-4A36-430C-A0B1-D868C55BD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r="12014"/>
            <a:stretch/>
          </p:blipFill>
          <p:spPr bwMode="auto">
            <a:xfrm>
              <a:off x="4155751" y="1309527"/>
              <a:ext cx="1316803" cy="9887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AE31E0-588F-4EC9-8ACD-9A63C1EDCDA4}"/>
                </a:ext>
              </a:extLst>
            </p:cNvPr>
            <p:cNvGrpSpPr/>
            <p:nvPr/>
          </p:nvGrpSpPr>
          <p:grpSpPr>
            <a:xfrm>
              <a:off x="5964072" y="1289181"/>
              <a:ext cx="1363360" cy="907063"/>
              <a:chOff x="2720826" y="1455738"/>
              <a:chExt cx="3704265" cy="3057067"/>
            </a:xfrm>
          </p:grpSpPr>
          <p:pic>
            <p:nvPicPr>
              <p:cNvPr id="2054" name="Picture 6">
                <a:extLst>
                  <a:ext uri="{FF2B5EF4-FFF2-40B4-BE49-F238E27FC236}">
                    <a16:creationId xmlns:a16="http://schemas.microsoft.com/office/drawing/2014/main" id="{FC06B4B6-2011-485D-AF39-B10C0481B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9"/>
              <a:stretch/>
            </p:blipFill>
            <p:spPr bwMode="auto">
              <a:xfrm>
                <a:off x="2720826" y="1455738"/>
                <a:ext cx="3704265" cy="30570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7A07BC-922B-4847-A57B-EA73C666F820}"/>
                  </a:ext>
                </a:extLst>
              </p:cNvPr>
              <p:cNvSpPr txBox="1"/>
              <p:nvPr/>
            </p:nvSpPr>
            <p:spPr>
              <a:xfrm>
                <a:off x="3329393" y="2175710"/>
                <a:ext cx="1248771" cy="1555946"/>
              </a:xfrm>
              <a:prstGeom prst="rect">
                <a:avLst/>
              </a:prstGeom>
              <a:solidFill>
                <a:schemeClr val="tx1">
                  <a:lumMod val="95000"/>
                  <a:lumOff val="5000"/>
                </a:schemeClr>
              </a:solidFill>
              <a:ln>
                <a:solidFill>
                  <a:schemeClr val="tx1">
                    <a:lumMod val="95000"/>
                    <a:lumOff val="5000"/>
                  </a:schemeClr>
                </a:solidFill>
              </a:ln>
            </p:spPr>
            <p:txBody>
              <a:bodyPr wrap="square" rtlCol="0">
                <a:spAutoFit/>
              </a:bodyPr>
              <a:lstStyle/>
              <a:p>
                <a:r>
                  <a:rPr lang="en-US" sz="2400" dirty="0">
                    <a:solidFill>
                      <a:schemeClr val="bg1"/>
                    </a:solidFill>
                  </a:rPr>
                  <a:t>S</a:t>
                </a:r>
              </a:p>
            </p:txBody>
          </p:sp>
        </p:grpSp>
      </p:grpSp>
      <p:sp>
        <p:nvSpPr>
          <p:cNvPr id="17" name="TextBox 16">
            <a:extLst>
              <a:ext uri="{FF2B5EF4-FFF2-40B4-BE49-F238E27FC236}">
                <a16:creationId xmlns:a16="http://schemas.microsoft.com/office/drawing/2014/main" id="{BC78A931-CC00-4CA9-B714-0DDF74A978C0}"/>
              </a:ext>
            </a:extLst>
          </p:cNvPr>
          <p:cNvSpPr txBox="1"/>
          <p:nvPr/>
        </p:nvSpPr>
        <p:spPr>
          <a:xfrm>
            <a:off x="388165" y="276053"/>
            <a:ext cx="6936134" cy="646331"/>
          </a:xfrm>
          <a:prstGeom prst="rect">
            <a:avLst/>
          </a:prstGeom>
          <a:noFill/>
        </p:spPr>
        <p:txBody>
          <a:bodyPr wrap="square">
            <a:spAutoFit/>
          </a:bodyPr>
          <a:lstStyle/>
          <a:p>
            <a:r>
              <a:rPr lang="fr-FR" sz="1800" b="1" dirty="0"/>
              <a:t>pour insérer une image de la carte de score, les tableaux et les graphiques dans une présentation PPT </a:t>
            </a:r>
            <a:r>
              <a:rPr lang="fr-FR" sz="1800" b="1" dirty="0" err="1"/>
              <a:t>utilizer</a:t>
            </a:r>
            <a:r>
              <a:rPr lang="fr-FR" sz="1800" b="1" dirty="0"/>
              <a:t>…</a:t>
            </a:r>
          </a:p>
        </p:txBody>
      </p:sp>
      <p:sp>
        <p:nvSpPr>
          <p:cNvPr id="19" name="TextBox 18">
            <a:extLst>
              <a:ext uri="{FF2B5EF4-FFF2-40B4-BE49-F238E27FC236}">
                <a16:creationId xmlns:a16="http://schemas.microsoft.com/office/drawing/2014/main" id="{6C3B722E-6640-43E6-ABC9-9AF8F649DC8E}"/>
              </a:ext>
            </a:extLst>
          </p:cNvPr>
          <p:cNvSpPr txBox="1"/>
          <p:nvPr/>
        </p:nvSpPr>
        <p:spPr>
          <a:xfrm>
            <a:off x="388165" y="2210859"/>
            <a:ext cx="6936134" cy="369332"/>
          </a:xfrm>
          <a:prstGeom prst="rect">
            <a:avLst/>
          </a:prstGeom>
          <a:noFill/>
        </p:spPr>
        <p:txBody>
          <a:bodyPr wrap="square">
            <a:spAutoFit/>
          </a:bodyPr>
          <a:lstStyle/>
          <a:p>
            <a:r>
              <a:rPr lang="fr-FR" sz="1800" b="1" dirty="0"/>
              <a:t>Ou utilisez « </a:t>
            </a:r>
            <a:r>
              <a:rPr lang="fr-FR" sz="1800" b="1" dirty="0" err="1"/>
              <a:t>snipping</a:t>
            </a:r>
            <a:r>
              <a:rPr lang="fr-FR" sz="1800" b="1" dirty="0"/>
              <a:t> </a:t>
            </a:r>
            <a:r>
              <a:rPr lang="fr-FR" sz="1800" b="1" dirty="0" err="1"/>
              <a:t>tool</a:t>
            </a:r>
            <a:r>
              <a:rPr lang="fr-FR" sz="1800" b="1" dirty="0"/>
              <a:t> » « Outil Capture »</a:t>
            </a:r>
          </a:p>
        </p:txBody>
      </p:sp>
      <p:sp>
        <p:nvSpPr>
          <p:cNvPr id="21" name="TextBox 20">
            <a:extLst>
              <a:ext uri="{FF2B5EF4-FFF2-40B4-BE49-F238E27FC236}">
                <a16:creationId xmlns:a16="http://schemas.microsoft.com/office/drawing/2014/main" id="{4FB83204-EED4-44D3-9F0A-1E4E25E294F5}"/>
              </a:ext>
            </a:extLst>
          </p:cNvPr>
          <p:cNvSpPr txBox="1"/>
          <p:nvPr/>
        </p:nvSpPr>
        <p:spPr>
          <a:xfrm>
            <a:off x="7215254" y="1227963"/>
            <a:ext cx="1607022" cy="830997"/>
          </a:xfrm>
          <a:prstGeom prst="rect">
            <a:avLst/>
          </a:prstGeom>
          <a:noFill/>
        </p:spPr>
        <p:txBody>
          <a:bodyPr wrap="square">
            <a:spAutoFit/>
          </a:bodyPr>
          <a:lstStyle/>
          <a:p>
            <a:pPr algn="ctr"/>
            <a:r>
              <a:rPr lang="en-US" dirty="0" err="1"/>
              <a:t>puis</a:t>
            </a:r>
            <a:r>
              <a:rPr lang="en-US" dirty="0"/>
              <a:t> </a:t>
            </a:r>
            <a:r>
              <a:rPr lang="en-US" dirty="0" err="1"/>
              <a:t>copiez</a:t>
            </a:r>
            <a:r>
              <a:rPr lang="en-US" dirty="0"/>
              <a:t> et </a:t>
            </a:r>
            <a:r>
              <a:rPr lang="en-US" dirty="0" err="1"/>
              <a:t>collez</a:t>
            </a:r>
            <a:r>
              <a:rPr lang="en-US" dirty="0"/>
              <a:t> dans PPT</a:t>
            </a:r>
          </a:p>
        </p:txBody>
      </p:sp>
      <p:sp>
        <p:nvSpPr>
          <p:cNvPr id="16" name="Arrow: Up 15">
            <a:extLst>
              <a:ext uri="{FF2B5EF4-FFF2-40B4-BE49-F238E27FC236}">
                <a16:creationId xmlns:a16="http://schemas.microsoft.com/office/drawing/2014/main" id="{5E7A0F42-8EFC-4878-85CC-6B7E35257626}"/>
              </a:ext>
            </a:extLst>
          </p:cNvPr>
          <p:cNvSpPr/>
          <p:nvPr/>
        </p:nvSpPr>
        <p:spPr>
          <a:xfrm rot="5400000">
            <a:off x="6901962" y="1433015"/>
            <a:ext cx="313292" cy="211540"/>
          </a:xfrm>
          <a:prstGeom prst="upArrow">
            <a:avLst/>
          </a:prstGeom>
          <a:solidFill>
            <a:schemeClr val="tx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4" name="Picture 8" descr="Interface de capture © Futura-Techno">
            <a:extLst>
              <a:ext uri="{FF2B5EF4-FFF2-40B4-BE49-F238E27FC236}">
                <a16:creationId xmlns:a16="http://schemas.microsoft.com/office/drawing/2014/main" id="{D5FCF7DD-B2E7-4057-8BE4-C2C06AD40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24"/>
          <a:stretch/>
        </p:blipFill>
        <p:spPr bwMode="auto">
          <a:xfrm>
            <a:off x="5274860" y="3209830"/>
            <a:ext cx="3686578"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50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541892" y="203266"/>
            <a:ext cx="4907280" cy="338554"/>
          </a:xfrm>
          <a:prstGeom prst="rect">
            <a:avLst/>
          </a:prstGeom>
          <a:noFill/>
        </p:spPr>
        <p:txBody>
          <a:bodyPr wrap="square" rtlCol="0">
            <a:spAutoFit/>
          </a:bodyPr>
          <a:lstStyle/>
          <a:p>
            <a:r>
              <a:rPr lang="en-US" dirty="0"/>
              <a:t>Apercu de </a:t>
            </a:r>
            <a:r>
              <a:rPr lang="en-US" dirty="0" err="1"/>
              <a:t>l’outil</a:t>
            </a:r>
            <a:r>
              <a:rPr lang="en-US" dirty="0"/>
              <a:t> de gestion de la carte de score  </a:t>
            </a:r>
            <a:endParaRPr lang="fr-FR" dirty="0"/>
          </a:p>
        </p:txBody>
      </p:sp>
      <p:pic>
        <p:nvPicPr>
          <p:cNvPr id="7" name="Online Media 6" title="Aperçu de l’outil de gestion de carte de score">
            <a:hlinkClick r:id="" action="ppaction://media"/>
            <a:extLst>
              <a:ext uri="{FF2B5EF4-FFF2-40B4-BE49-F238E27FC236}">
                <a16:creationId xmlns:a16="http://schemas.microsoft.com/office/drawing/2014/main" id="{1ED13BF3-C162-4EFF-B74A-C06A0469AFFC}"/>
              </a:ext>
            </a:extLst>
          </p:cNvPr>
          <p:cNvPicPr>
            <a:picLocks noRot="1" noChangeAspect="1"/>
          </p:cNvPicPr>
          <p:nvPr>
            <a:videoFile r:link="rId1"/>
          </p:nvPr>
        </p:nvPicPr>
        <p:blipFill>
          <a:blip r:embed="rId4"/>
          <a:stretch>
            <a:fillRect/>
          </a:stretch>
        </p:blipFill>
        <p:spPr>
          <a:xfrm>
            <a:off x="541892" y="713901"/>
            <a:ext cx="7571265" cy="5325475"/>
          </a:xfrm>
          <a:prstGeom prst="rect">
            <a:avLst/>
          </a:prstGeom>
        </p:spPr>
      </p:pic>
      <p:sp>
        <p:nvSpPr>
          <p:cNvPr id="6" name="TextBox 5">
            <a:extLst>
              <a:ext uri="{FF2B5EF4-FFF2-40B4-BE49-F238E27FC236}">
                <a16:creationId xmlns:a16="http://schemas.microsoft.com/office/drawing/2014/main" id="{359DFBE6-1BAB-4FC6-9E05-DD5060C2D695}"/>
              </a:ext>
            </a:extLst>
          </p:cNvPr>
          <p:cNvSpPr txBox="1"/>
          <p:nvPr/>
        </p:nvSpPr>
        <p:spPr>
          <a:xfrm>
            <a:off x="144809" y="6382921"/>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16319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073813"/>
            <a:ext cx="6858728" cy="1930272"/>
          </a:xfrm>
        </p:spPr>
        <p:txBody>
          <a:bodyPr/>
          <a:lstStyle/>
          <a:p>
            <a:pPr algn="ctr"/>
            <a:r>
              <a:rPr lang="fr-FR" sz="3136" dirty="0">
                <a:solidFill>
                  <a:schemeClr val="tx1"/>
                </a:solidFill>
              </a:rPr>
              <a:t>Présentations de groupe</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9952" y="580944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049084AE-0439-48C0-A317-94C4C1DE84C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23219624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2203548"/>
            <a:ext cx="7118733" cy="2931860"/>
          </a:xfrm>
        </p:spPr>
        <p:txBody>
          <a:bodyPr/>
          <a:lstStyle/>
          <a:p>
            <a:pPr>
              <a:buNone/>
            </a:pPr>
            <a:r>
              <a:rPr lang="en-US" dirty="0"/>
              <a:t>Centre de </a:t>
            </a:r>
            <a:r>
              <a:rPr lang="en-US" dirty="0" err="1"/>
              <a:t>Connaissances</a:t>
            </a:r>
            <a:r>
              <a:rPr lang="en-US" dirty="0"/>
              <a:t> ‘ALMA Scorecard Hub’</a:t>
            </a:r>
          </a:p>
        </p:txBody>
      </p:sp>
      <p:sp>
        <p:nvSpPr>
          <p:cNvPr id="7" name="Text Placeholder 6">
            <a:extLst>
              <a:ext uri="{FF2B5EF4-FFF2-40B4-BE49-F238E27FC236}">
                <a16:creationId xmlns:a16="http://schemas.microsoft.com/office/drawing/2014/main" id="{39FAC108-A62A-415D-93C8-A09A882BC532}"/>
              </a:ext>
            </a:extLst>
          </p:cNvPr>
          <p:cNvSpPr>
            <a:spLocks noGrp="1"/>
          </p:cNvSpPr>
          <p:nvPr>
            <p:ph type="body" sz="quarter" idx="12"/>
          </p:nvPr>
        </p:nvSpPr>
        <p:spPr>
          <a:xfrm>
            <a:off x="457753" y="5773567"/>
            <a:ext cx="5759244" cy="327144"/>
          </a:xfrm>
        </p:spPr>
        <p:txBody>
          <a:bodyPr/>
          <a:lstStyle/>
          <a:p>
            <a:r>
              <a:rPr lang="en-US" dirty="0"/>
              <a:t>Introduction </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www.scorecardhub.org/fr</a:t>
            </a:r>
            <a:r>
              <a:rPr lang="en-US" sz="1764" dirty="0">
                <a:latin typeface="Arial" panose="020B0604020202020204" pitchFamily="34" charset="0"/>
                <a:cs typeface="Arial" panose="020B0604020202020204" pitchFamily="34" charset="0"/>
              </a:rPr>
              <a:t> </a:t>
            </a: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0617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97728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Notre Hub </a:t>
            </a:r>
            <a:r>
              <a:rPr lang="en-GB" sz="2352" dirty="0" err="1"/>
              <a:t>est</a:t>
            </a:r>
            <a:r>
              <a:rPr lang="en-GB" sz="2352" dirty="0"/>
              <a:t> le </a:t>
            </a:r>
            <a:r>
              <a:rPr lang="en-GB" sz="2352" dirty="0" err="1"/>
              <a:t>portail</a:t>
            </a:r>
            <a:r>
              <a:rPr lang="en-GB" sz="2352" dirty="0"/>
              <a:t> de </a:t>
            </a:r>
            <a:r>
              <a:rPr lang="en-GB" sz="2352" dirty="0" err="1"/>
              <a:t>référence</a:t>
            </a:r>
            <a:r>
              <a:rPr lang="en-GB" sz="2352" dirty="0"/>
              <a:t> pour les pays sur les </a:t>
            </a:r>
            <a:r>
              <a:rPr lang="en-GB" sz="2352" dirty="0" err="1"/>
              <a:t>cartes</a:t>
            </a:r>
            <a:r>
              <a:rPr lang="en-GB" sz="2352" dirty="0"/>
              <a:t>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A </a:t>
            </a:r>
            <a:r>
              <a:rPr lang="en-US" sz="2352" b="0" dirty="0" err="1">
                <a:solidFill>
                  <a:prstClr val="black">
                    <a:lumMod val="65000"/>
                    <a:lumOff val="35000"/>
                  </a:prstClr>
                </a:solidFill>
              </a:rPr>
              <a:t>propos</a:t>
            </a:r>
            <a:r>
              <a:rPr lang="en-US" sz="2352" b="0" dirty="0">
                <a:solidFill>
                  <a:prstClr val="black">
                    <a:lumMod val="65000"/>
                    <a:lumOff val="35000"/>
                  </a:prstClr>
                </a:solidFill>
              </a:rPr>
              <a:t> du Centre de </a:t>
            </a:r>
            <a:r>
              <a:rPr lang="en-US" sz="2352" b="0" dirty="0" err="1">
                <a:solidFill>
                  <a:prstClr val="black">
                    <a:lumMod val="65000"/>
                    <a:lumOff val="35000"/>
                  </a:prstClr>
                </a:solidFill>
              </a:rPr>
              <a:t>Connaissances</a:t>
            </a:r>
            <a:r>
              <a:rPr lang="en-US" sz="2352" b="0" dirty="0">
                <a:solidFill>
                  <a:prstClr val="black">
                    <a:lumMod val="65000"/>
                    <a:lumOff val="35000"/>
                  </a:prstClr>
                </a:solidFill>
              </a:rPr>
              <a:t>, le ‘Scorecard Hub’</a:t>
            </a:r>
            <a:endParaRPr lang="en-GB" sz="2352" b="0" dirty="0">
              <a:solidFill>
                <a:prstClr val="black">
                  <a:lumMod val="65000"/>
                  <a:lumOff val="35000"/>
                </a:prstClr>
              </a:solidFill>
            </a:endParaRPr>
          </a:p>
        </p:txBody>
      </p:sp>
      <p:grpSp>
        <p:nvGrpSpPr>
          <p:cNvPr id="6" name="Group 5">
            <a:extLst>
              <a:ext uri="{FF2B5EF4-FFF2-40B4-BE49-F238E27FC236}">
                <a16:creationId xmlns:a16="http://schemas.microsoft.com/office/drawing/2014/main" id="{9A8D46BE-3630-834A-B4DB-B0E74291FEAE}"/>
              </a:ext>
            </a:extLst>
          </p:cNvPr>
          <p:cNvGrpSpPr/>
          <p:nvPr/>
        </p:nvGrpSpPr>
        <p:grpSpPr>
          <a:xfrm>
            <a:off x="5130349" y="4149161"/>
            <a:ext cx="3198184" cy="2017151"/>
            <a:chOff x="2604604" y="3909389"/>
            <a:chExt cx="3933602" cy="2573119"/>
          </a:xfrm>
        </p:grpSpPr>
        <p:grpSp>
          <p:nvGrpSpPr>
            <p:cNvPr id="7" name="Group 6">
              <a:extLst>
                <a:ext uri="{FF2B5EF4-FFF2-40B4-BE49-F238E27FC236}">
                  <a16:creationId xmlns:a16="http://schemas.microsoft.com/office/drawing/2014/main" id="{DFE94053-2F02-F142-928F-8ED176438C6C}"/>
                </a:ext>
              </a:extLst>
            </p:cNvPr>
            <p:cNvGrpSpPr/>
            <p:nvPr/>
          </p:nvGrpSpPr>
          <p:grpSpPr>
            <a:xfrm>
              <a:off x="2604604" y="3909389"/>
              <a:ext cx="3933602" cy="2573119"/>
              <a:chOff x="2843213" y="3242784"/>
              <a:chExt cx="3467100" cy="2006203"/>
            </a:xfrm>
          </p:grpSpPr>
          <p:sp>
            <p:nvSpPr>
              <p:cNvPr id="10" name="Freeform 6">
                <a:extLst>
                  <a:ext uri="{FF2B5EF4-FFF2-40B4-BE49-F238E27FC236}">
                    <a16:creationId xmlns:a16="http://schemas.microsoft.com/office/drawing/2014/main" id="{1E696C8C-27A5-2941-9F14-7D33C73EF020}"/>
                  </a:ext>
                </a:extLst>
              </p:cNvPr>
              <p:cNvSpPr>
                <a:spLocks noEditPoints="1"/>
              </p:cNvSpPr>
              <p:nvPr/>
            </p:nvSpPr>
            <p:spPr bwMode="auto">
              <a:xfrm>
                <a:off x="3153966" y="3242784"/>
                <a:ext cx="2834878" cy="1901428"/>
              </a:xfrm>
              <a:custGeom>
                <a:avLst/>
                <a:gdLst>
                  <a:gd name="T0" fmla="*/ 273 w 273"/>
                  <a:gd name="T1" fmla="*/ 175 h 182"/>
                  <a:gd name="T2" fmla="*/ 273 w 273"/>
                  <a:gd name="T3" fmla="*/ 11 h 182"/>
                  <a:gd name="T4" fmla="*/ 263 w 273"/>
                  <a:gd name="T5" fmla="*/ 0 h 182"/>
                  <a:gd name="T6" fmla="*/ 11 w 273"/>
                  <a:gd name="T7" fmla="*/ 0 h 182"/>
                  <a:gd name="T8" fmla="*/ 0 w 273"/>
                  <a:gd name="T9" fmla="*/ 11 h 182"/>
                  <a:gd name="T10" fmla="*/ 0 w 273"/>
                  <a:gd name="T11" fmla="*/ 175 h 182"/>
                  <a:gd name="T12" fmla="*/ 3 w 273"/>
                  <a:gd name="T13" fmla="*/ 182 h 182"/>
                  <a:gd name="T14" fmla="*/ 270 w 273"/>
                  <a:gd name="T15" fmla="*/ 182 h 182"/>
                  <a:gd name="T16" fmla="*/ 273 w 273"/>
                  <a:gd name="T17" fmla="*/ 175 h 182"/>
                  <a:gd name="T18" fmla="*/ 263 w 273"/>
                  <a:gd name="T19" fmla="*/ 170 h 182"/>
                  <a:gd name="T20" fmla="*/ 9 w 273"/>
                  <a:gd name="T21" fmla="*/ 170 h 182"/>
                  <a:gd name="T22" fmla="*/ 9 w 273"/>
                  <a:gd name="T23" fmla="*/ 11 h 182"/>
                  <a:gd name="T24" fmla="*/ 263 w 273"/>
                  <a:gd name="T25" fmla="*/ 11 h 182"/>
                  <a:gd name="T26" fmla="*/ 263 w 273"/>
                  <a:gd name="T27"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82">
                    <a:moveTo>
                      <a:pt x="273" y="175"/>
                    </a:moveTo>
                    <a:cubicBezTo>
                      <a:pt x="273" y="11"/>
                      <a:pt x="273" y="11"/>
                      <a:pt x="273" y="11"/>
                    </a:cubicBezTo>
                    <a:cubicBezTo>
                      <a:pt x="273" y="5"/>
                      <a:pt x="268" y="0"/>
                      <a:pt x="263" y="0"/>
                    </a:cubicBezTo>
                    <a:cubicBezTo>
                      <a:pt x="11" y="0"/>
                      <a:pt x="11" y="0"/>
                      <a:pt x="11" y="0"/>
                    </a:cubicBezTo>
                    <a:cubicBezTo>
                      <a:pt x="5" y="0"/>
                      <a:pt x="0" y="5"/>
                      <a:pt x="0" y="11"/>
                    </a:cubicBezTo>
                    <a:cubicBezTo>
                      <a:pt x="0" y="175"/>
                      <a:pt x="0" y="175"/>
                      <a:pt x="0" y="175"/>
                    </a:cubicBezTo>
                    <a:cubicBezTo>
                      <a:pt x="0" y="177"/>
                      <a:pt x="1" y="180"/>
                      <a:pt x="3" y="182"/>
                    </a:cubicBezTo>
                    <a:cubicBezTo>
                      <a:pt x="270" y="182"/>
                      <a:pt x="270" y="182"/>
                      <a:pt x="270" y="182"/>
                    </a:cubicBezTo>
                    <a:cubicBezTo>
                      <a:pt x="272" y="180"/>
                      <a:pt x="273" y="177"/>
                      <a:pt x="273" y="175"/>
                    </a:cubicBezTo>
                    <a:close/>
                    <a:moveTo>
                      <a:pt x="263" y="170"/>
                    </a:moveTo>
                    <a:cubicBezTo>
                      <a:pt x="9" y="170"/>
                      <a:pt x="9" y="170"/>
                      <a:pt x="9" y="170"/>
                    </a:cubicBezTo>
                    <a:cubicBezTo>
                      <a:pt x="9" y="11"/>
                      <a:pt x="9" y="11"/>
                      <a:pt x="9" y="11"/>
                    </a:cubicBezTo>
                    <a:cubicBezTo>
                      <a:pt x="263" y="11"/>
                      <a:pt x="263" y="11"/>
                      <a:pt x="263" y="11"/>
                    </a:cubicBezTo>
                    <a:lnTo>
                      <a:pt x="263" y="17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1" name="Freeform 7">
                <a:extLst>
                  <a:ext uri="{FF2B5EF4-FFF2-40B4-BE49-F238E27FC236}">
                    <a16:creationId xmlns:a16="http://schemas.microsoft.com/office/drawing/2014/main" id="{A8834EF6-7722-6F40-9222-6037210168F9}"/>
                  </a:ext>
                </a:extLst>
              </p:cNvPr>
              <p:cNvSpPr>
                <a:spLocks/>
              </p:cNvSpPr>
              <p:nvPr/>
            </p:nvSpPr>
            <p:spPr bwMode="auto">
              <a:xfrm>
                <a:off x="2843213" y="5144212"/>
                <a:ext cx="3467100" cy="63103"/>
              </a:xfrm>
              <a:custGeom>
                <a:avLst/>
                <a:gdLst>
                  <a:gd name="T0" fmla="*/ 2616 w 2912"/>
                  <a:gd name="T1" fmla="*/ 0 h 53"/>
                  <a:gd name="T2" fmla="*/ 288 w 2912"/>
                  <a:gd name="T3" fmla="*/ 0 h 53"/>
                  <a:gd name="T4" fmla="*/ 0 w 2912"/>
                  <a:gd name="T5" fmla="*/ 0 h 53"/>
                  <a:gd name="T6" fmla="*/ 0 w 2912"/>
                  <a:gd name="T7" fmla="*/ 53 h 53"/>
                  <a:gd name="T8" fmla="*/ 2912 w 2912"/>
                  <a:gd name="T9" fmla="*/ 53 h 53"/>
                  <a:gd name="T10" fmla="*/ 2912 w 2912"/>
                  <a:gd name="T11" fmla="*/ 0 h 53"/>
                  <a:gd name="T12" fmla="*/ 2616 w 2912"/>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912" h="53">
                    <a:moveTo>
                      <a:pt x="2616" y="0"/>
                    </a:moveTo>
                    <a:lnTo>
                      <a:pt x="288" y="0"/>
                    </a:lnTo>
                    <a:lnTo>
                      <a:pt x="0" y="0"/>
                    </a:lnTo>
                    <a:lnTo>
                      <a:pt x="0" y="53"/>
                    </a:lnTo>
                    <a:lnTo>
                      <a:pt x="2912" y="53"/>
                    </a:lnTo>
                    <a:lnTo>
                      <a:pt x="2912" y="0"/>
                    </a:lnTo>
                    <a:lnTo>
                      <a:pt x="261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2" name="Freeform 9">
                <a:extLst>
                  <a:ext uri="{FF2B5EF4-FFF2-40B4-BE49-F238E27FC236}">
                    <a16:creationId xmlns:a16="http://schemas.microsoft.com/office/drawing/2014/main" id="{770F9D7C-BCA4-2E4D-ADE8-AA226723C40A}"/>
                  </a:ext>
                </a:extLst>
              </p:cNvPr>
              <p:cNvSpPr>
                <a:spLocks/>
              </p:cNvSpPr>
              <p:nvPr/>
            </p:nvSpPr>
            <p:spPr bwMode="auto">
              <a:xfrm>
                <a:off x="4327922" y="5144212"/>
                <a:ext cx="488156" cy="41672"/>
              </a:xfrm>
              <a:custGeom>
                <a:avLst/>
                <a:gdLst>
                  <a:gd name="T0" fmla="*/ 24 w 47"/>
                  <a:gd name="T1" fmla="*/ 0 h 4"/>
                  <a:gd name="T2" fmla="*/ 23 w 47"/>
                  <a:gd name="T3" fmla="*/ 0 h 4"/>
                  <a:gd name="T4" fmla="*/ 0 w 47"/>
                  <a:gd name="T5" fmla="*/ 0 h 4"/>
                  <a:gd name="T6" fmla="*/ 4 w 47"/>
                  <a:gd name="T7" fmla="*/ 4 h 4"/>
                  <a:gd name="T8" fmla="*/ 23 w 47"/>
                  <a:gd name="T9" fmla="*/ 4 h 4"/>
                  <a:gd name="T10" fmla="*/ 24 w 47"/>
                  <a:gd name="T11" fmla="*/ 4 h 4"/>
                  <a:gd name="T12" fmla="*/ 43 w 47"/>
                  <a:gd name="T13" fmla="*/ 4 h 4"/>
                  <a:gd name="T14" fmla="*/ 47 w 47"/>
                  <a:gd name="T15" fmla="*/ 0 h 4"/>
                  <a:gd name="T16" fmla="*/ 24 w 4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
                    <a:moveTo>
                      <a:pt x="24" y="0"/>
                    </a:moveTo>
                    <a:cubicBezTo>
                      <a:pt x="23" y="0"/>
                      <a:pt x="23" y="0"/>
                      <a:pt x="23" y="0"/>
                    </a:cubicBezTo>
                    <a:cubicBezTo>
                      <a:pt x="0" y="0"/>
                      <a:pt x="0" y="0"/>
                      <a:pt x="0" y="0"/>
                    </a:cubicBezTo>
                    <a:cubicBezTo>
                      <a:pt x="0" y="0"/>
                      <a:pt x="1" y="4"/>
                      <a:pt x="4" y="4"/>
                    </a:cubicBezTo>
                    <a:cubicBezTo>
                      <a:pt x="7" y="4"/>
                      <a:pt x="20" y="4"/>
                      <a:pt x="23" y="4"/>
                    </a:cubicBezTo>
                    <a:cubicBezTo>
                      <a:pt x="23" y="4"/>
                      <a:pt x="24" y="4"/>
                      <a:pt x="24" y="4"/>
                    </a:cubicBezTo>
                    <a:cubicBezTo>
                      <a:pt x="27" y="4"/>
                      <a:pt x="39" y="4"/>
                      <a:pt x="43" y="4"/>
                    </a:cubicBezTo>
                    <a:cubicBezTo>
                      <a:pt x="46" y="4"/>
                      <a:pt x="47" y="0"/>
                      <a:pt x="47" y="0"/>
                    </a:cubicBezTo>
                    <a:lnTo>
                      <a:pt x="24"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3" name="Freeform 10">
                <a:extLst>
                  <a:ext uri="{FF2B5EF4-FFF2-40B4-BE49-F238E27FC236}">
                    <a16:creationId xmlns:a16="http://schemas.microsoft.com/office/drawing/2014/main" id="{A147EED4-1F9D-414F-A212-36FBD14EBFF9}"/>
                  </a:ext>
                </a:extLst>
              </p:cNvPr>
              <p:cNvSpPr>
                <a:spLocks/>
              </p:cNvSpPr>
              <p:nvPr/>
            </p:nvSpPr>
            <p:spPr bwMode="auto">
              <a:xfrm>
                <a:off x="2843213" y="5207315"/>
                <a:ext cx="3467100" cy="41672"/>
              </a:xfrm>
              <a:custGeom>
                <a:avLst/>
                <a:gdLst>
                  <a:gd name="T0" fmla="*/ 0 w 334"/>
                  <a:gd name="T1" fmla="*/ 0 h 4"/>
                  <a:gd name="T2" fmla="*/ 19 w 334"/>
                  <a:gd name="T3" fmla="*/ 4 h 4"/>
                  <a:gd name="T4" fmla="*/ 166 w 334"/>
                  <a:gd name="T5" fmla="*/ 4 h 4"/>
                  <a:gd name="T6" fmla="*/ 168 w 334"/>
                  <a:gd name="T7" fmla="*/ 4 h 4"/>
                  <a:gd name="T8" fmla="*/ 314 w 334"/>
                  <a:gd name="T9" fmla="*/ 4 h 4"/>
                  <a:gd name="T10" fmla="*/ 334 w 334"/>
                  <a:gd name="T11" fmla="*/ 0 h 4"/>
                </a:gdLst>
                <a:ahLst/>
                <a:cxnLst>
                  <a:cxn ang="0">
                    <a:pos x="T0" y="T1"/>
                  </a:cxn>
                  <a:cxn ang="0">
                    <a:pos x="T2" y="T3"/>
                  </a:cxn>
                  <a:cxn ang="0">
                    <a:pos x="T4" y="T5"/>
                  </a:cxn>
                  <a:cxn ang="0">
                    <a:pos x="T6" y="T7"/>
                  </a:cxn>
                  <a:cxn ang="0">
                    <a:pos x="T8" y="T9"/>
                  </a:cxn>
                  <a:cxn ang="0">
                    <a:pos x="T10" y="T11"/>
                  </a:cxn>
                </a:cxnLst>
                <a:rect l="0" t="0" r="r" b="b"/>
                <a:pathLst>
                  <a:path w="334" h="4">
                    <a:moveTo>
                      <a:pt x="0" y="0"/>
                    </a:moveTo>
                    <a:cubicBezTo>
                      <a:pt x="0" y="0"/>
                      <a:pt x="2" y="4"/>
                      <a:pt x="19" y="4"/>
                    </a:cubicBezTo>
                    <a:cubicBezTo>
                      <a:pt x="37" y="4"/>
                      <a:pt x="166" y="4"/>
                      <a:pt x="166" y="4"/>
                    </a:cubicBezTo>
                    <a:cubicBezTo>
                      <a:pt x="168" y="4"/>
                      <a:pt x="168" y="4"/>
                      <a:pt x="168" y="4"/>
                    </a:cubicBezTo>
                    <a:cubicBezTo>
                      <a:pt x="168" y="4"/>
                      <a:pt x="297" y="4"/>
                      <a:pt x="314" y="4"/>
                    </a:cubicBezTo>
                    <a:cubicBezTo>
                      <a:pt x="332" y="4"/>
                      <a:pt x="334" y="0"/>
                      <a:pt x="334" y="0"/>
                    </a:cubicBezTo>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grpSp>
            <p:nvGrpSpPr>
              <p:cNvPr id="14" name="Group 13">
                <a:extLst>
                  <a:ext uri="{FF2B5EF4-FFF2-40B4-BE49-F238E27FC236}">
                    <a16:creationId xmlns:a16="http://schemas.microsoft.com/office/drawing/2014/main" id="{2B2DE1C2-1147-1244-96CB-46DFDF4001F2}"/>
                  </a:ext>
                </a:extLst>
              </p:cNvPr>
              <p:cNvGrpSpPr/>
              <p:nvPr/>
            </p:nvGrpSpPr>
            <p:grpSpPr>
              <a:xfrm>
                <a:off x="3274547" y="3264349"/>
                <a:ext cx="2563951" cy="1698238"/>
                <a:chOff x="3274547" y="3295171"/>
                <a:chExt cx="2563951" cy="1698238"/>
              </a:xfrm>
            </p:grpSpPr>
            <p:sp>
              <p:nvSpPr>
                <p:cNvPr id="17" name="Oval 16">
                  <a:extLst>
                    <a:ext uri="{FF2B5EF4-FFF2-40B4-BE49-F238E27FC236}">
                      <a16:creationId xmlns:a16="http://schemas.microsoft.com/office/drawing/2014/main" id="{52B50B98-AF9A-514A-9A5D-5027AC6AEBF2}"/>
                    </a:ext>
                  </a:extLst>
                </p:cNvPr>
                <p:cNvSpPr>
                  <a:spLocks noChangeArrowheads="1"/>
                </p:cNvSpPr>
                <p:nvPr/>
              </p:nvSpPr>
              <p:spPr bwMode="auto">
                <a:xfrm>
                  <a:off x="4556522" y="3295171"/>
                  <a:ext cx="30956" cy="2024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graphicFrame>
              <p:nvGraphicFramePr>
                <p:cNvPr id="18" name="Chart 17">
                  <a:extLst>
                    <a:ext uri="{FF2B5EF4-FFF2-40B4-BE49-F238E27FC236}">
                      <a16:creationId xmlns:a16="http://schemas.microsoft.com/office/drawing/2014/main" id="{F01635F5-80C9-3E4D-99B0-F953543DFBA1}"/>
                    </a:ext>
                  </a:extLst>
                </p:cNvPr>
                <p:cNvGraphicFramePr/>
                <p:nvPr/>
              </p:nvGraphicFramePr>
              <p:xfrm>
                <a:off x="3274547" y="3497009"/>
                <a:ext cx="2563951" cy="149640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2E1AF290-45EF-4B45-85DA-C48CD46FAD12}"/>
                    </a:ext>
                  </a:extLst>
                </p:cNvPr>
                <p:cNvSpPr/>
                <p:nvPr/>
              </p:nvSpPr>
              <p:spPr>
                <a:xfrm>
                  <a:off x="3274547" y="3916275"/>
                  <a:ext cx="1647554" cy="48068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fontAlgn="auto">
                    <a:spcBef>
                      <a:spcPts val="0"/>
                    </a:spcBef>
                    <a:spcAft>
                      <a:spcPts val="0"/>
                    </a:spcAft>
                    <a:defRPr/>
                  </a:pPr>
                  <a:endParaRPr lang="en-GB" sz="392" dirty="0" err="1">
                    <a:solidFill>
                      <a:prstClr val="black"/>
                    </a:solidFill>
                    <a:latin typeface="Arial"/>
                  </a:endParaRPr>
                </a:p>
              </p:txBody>
            </p:sp>
            <p:sp>
              <p:nvSpPr>
                <p:cNvPr id="20" name="TextBox 19">
                  <a:extLst>
                    <a:ext uri="{FF2B5EF4-FFF2-40B4-BE49-F238E27FC236}">
                      <a16:creationId xmlns:a16="http://schemas.microsoft.com/office/drawing/2014/main" id="{A06B0B94-A419-C447-9882-1C54E0B5172F}"/>
                    </a:ext>
                  </a:extLst>
                </p:cNvPr>
                <p:cNvSpPr txBox="1"/>
                <p:nvPr/>
              </p:nvSpPr>
              <p:spPr>
                <a:xfrm>
                  <a:off x="4119145" y="3542485"/>
                  <a:ext cx="684850"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Online training</a:t>
                  </a:r>
                </a:p>
              </p:txBody>
            </p:sp>
            <p:sp>
              <p:nvSpPr>
                <p:cNvPr id="21" name="TextBox 20">
                  <a:extLst>
                    <a:ext uri="{FF2B5EF4-FFF2-40B4-BE49-F238E27FC236}">
                      <a16:creationId xmlns:a16="http://schemas.microsoft.com/office/drawing/2014/main" id="{0D2E4F7F-4385-474C-81D2-824F33A39655}"/>
                    </a:ext>
                  </a:extLst>
                </p:cNvPr>
                <p:cNvSpPr txBox="1"/>
                <p:nvPr/>
              </p:nvSpPr>
              <p:spPr>
                <a:xfrm>
                  <a:off x="4844571" y="3542485"/>
                  <a:ext cx="449193"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Forum</a:t>
                  </a:r>
                </a:p>
              </p:txBody>
            </p:sp>
            <p:sp>
              <p:nvSpPr>
                <p:cNvPr id="22" name="TextBox 21">
                  <a:extLst>
                    <a:ext uri="{FF2B5EF4-FFF2-40B4-BE49-F238E27FC236}">
                      <a16:creationId xmlns:a16="http://schemas.microsoft.com/office/drawing/2014/main" id="{DBBE6B67-2FDA-464B-B47E-6B5CB4EEF78D}"/>
                    </a:ext>
                  </a:extLst>
                </p:cNvPr>
                <p:cNvSpPr txBox="1"/>
                <p:nvPr/>
              </p:nvSpPr>
              <p:spPr>
                <a:xfrm>
                  <a:off x="4612421" y="3542485"/>
                  <a:ext cx="353695"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Blog</a:t>
                  </a:r>
                </a:p>
              </p:txBody>
            </p:sp>
          </p:grpSp>
        </p:grpSp>
        <p:sp>
          <p:nvSpPr>
            <p:cNvPr id="8" name="Rectangle 7">
              <a:extLst>
                <a:ext uri="{FF2B5EF4-FFF2-40B4-BE49-F238E27FC236}">
                  <a16:creationId xmlns:a16="http://schemas.microsoft.com/office/drawing/2014/main" id="{7EFE8A68-9D58-414D-BC02-D23286DA2285}"/>
                </a:ext>
              </a:extLst>
            </p:cNvPr>
            <p:cNvSpPr/>
            <p:nvPr/>
          </p:nvSpPr>
          <p:spPr>
            <a:xfrm>
              <a:off x="5744463" y="5796120"/>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568" dirty="0" err="1">
                <a:solidFill>
                  <a:prstClr val="black"/>
                </a:solidFill>
                <a:latin typeface="Calibri" panose="020F0502020204030204"/>
              </a:endParaRPr>
            </a:p>
          </p:txBody>
        </p:sp>
        <p:sp>
          <p:nvSpPr>
            <p:cNvPr id="9" name="Rectangle 8">
              <a:extLst>
                <a:ext uri="{FF2B5EF4-FFF2-40B4-BE49-F238E27FC236}">
                  <a16:creationId xmlns:a16="http://schemas.microsoft.com/office/drawing/2014/main" id="{B6B530D1-6DE6-F444-92EF-78080F231A13}"/>
                </a:ext>
              </a:extLst>
            </p:cNvPr>
            <p:cNvSpPr/>
            <p:nvPr/>
          </p:nvSpPr>
          <p:spPr>
            <a:xfrm>
              <a:off x="5387926" y="5916414"/>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568" dirty="0" err="1">
                <a:solidFill>
                  <a:prstClr val="black"/>
                </a:solidFill>
                <a:latin typeface="Calibri" panose="020F0502020204030204"/>
              </a:endParaRPr>
            </a:p>
          </p:txBody>
        </p:sp>
      </p:grpSp>
      <p:pic>
        <p:nvPicPr>
          <p:cNvPr id="23" name="Picture 22">
            <a:extLst>
              <a:ext uri="{FF2B5EF4-FFF2-40B4-BE49-F238E27FC236}">
                <a16:creationId xmlns:a16="http://schemas.microsoft.com/office/drawing/2014/main" id="{49C66000-0B78-0D42-945B-2CF4DAC261AF}"/>
              </a:ext>
            </a:extLst>
          </p:cNvPr>
          <p:cNvPicPr>
            <a:picLocks noChangeAspect="1"/>
          </p:cNvPicPr>
          <p:nvPr/>
        </p:nvPicPr>
        <p:blipFill>
          <a:blip r:embed="rId3"/>
          <a:stretch>
            <a:fillRect/>
          </a:stretch>
        </p:blipFill>
        <p:spPr>
          <a:xfrm>
            <a:off x="5505824" y="4237403"/>
            <a:ext cx="2456831" cy="1688528"/>
          </a:xfrm>
          <a:prstGeom prst="rect">
            <a:avLst/>
          </a:prstGeom>
        </p:spPr>
      </p:pic>
      <p:sp>
        <p:nvSpPr>
          <p:cNvPr id="27" name="Text Placeholder 5">
            <a:extLst>
              <a:ext uri="{FF2B5EF4-FFF2-40B4-BE49-F238E27FC236}">
                <a16:creationId xmlns:a16="http://schemas.microsoft.com/office/drawing/2014/main" id="{0F36305B-62A8-6049-A3FA-A09B7B7B61C3}"/>
              </a:ext>
            </a:extLst>
          </p:cNvPr>
          <p:cNvSpPr txBox="1">
            <a:spLocks/>
          </p:cNvSpPr>
          <p:nvPr/>
        </p:nvSpPr>
        <p:spPr>
          <a:xfrm>
            <a:off x="461524" y="1620170"/>
            <a:ext cx="4006487" cy="475835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588"/>
              </a:spcBef>
              <a:spcAft>
                <a:spcPts val="196"/>
              </a:spcAft>
            </a:pPr>
            <a:r>
              <a:rPr lang="en-US" sz="1470" b="1" dirty="0">
                <a:solidFill>
                  <a:srgbClr val="D8D8D8">
                    <a:lumMod val="10000"/>
                  </a:srgbClr>
                </a:solidFill>
              </a:rPr>
              <a:t>Ce que vous trouverez sur le ‘Hub’:</a:t>
            </a:r>
          </a:p>
          <a:p>
            <a:pPr defTabSz="672067" fontAlgn="auto">
              <a:lnSpc>
                <a:spcPct val="100000"/>
              </a:lnSpc>
              <a:spcBef>
                <a:spcPts val="588"/>
              </a:spcBef>
              <a:spcAft>
                <a:spcPts val="196"/>
              </a:spcAft>
            </a:pPr>
            <a:r>
              <a:rPr lang="en-US" sz="1470" b="1"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www.scorecardhub.org/fr</a:t>
            </a:r>
            <a:endParaRPr lang="en-US" sz="1470" b="1" dirty="0">
              <a:solidFill>
                <a:schemeClr val="accent5">
                  <a:lumMod val="50000"/>
                  <a:lumOff val="50000"/>
                </a:schemeClr>
              </a:solidFill>
            </a:endParaRPr>
          </a:p>
          <a:p>
            <a:pPr defTabSz="672067" fontAlgn="auto">
              <a:lnSpc>
                <a:spcPct val="100000"/>
              </a:lnSpc>
              <a:spcBef>
                <a:spcPts val="588"/>
              </a:spcBef>
              <a:spcAft>
                <a:spcPts val="196"/>
              </a:spcAft>
            </a:pPr>
            <a:endParaRPr lang="en-US" sz="294"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Un </a:t>
            </a:r>
            <a:r>
              <a:rPr lang="en-US" sz="1470" b="1" dirty="0" err="1">
                <a:solidFill>
                  <a:srgbClr val="D8D8D8">
                    <a:lumMod val="10000"/>
                  </a:srgbClr>
                </a:solidFill>
              </a:rPr>
              <a:t>répertoire</a:t>
            </a:r>
            <a:r>
              <a:rPr lang="en-US" sz="1470" b="1" dirty="0">
                <a:solidFill>
                  <a:srgbClr val="D8D8D8">
                    <a:lumMod val="10000"/>
                  </a:srgbClr>
                </a:solidFill>
              </a:rPr>
              <a:t> public des </a:t>
            </a:r>
            <a:r>
              <a:rPr lang="en-US" sz="1470" b="1" dirty="0" err="1">
                <a:solidFill>
                  <a:srgbClr val="D8D8D8">
                    <a:lumMod val="10000"/>
                  </a:srgbClr>
                </a:solidFill>
              </a:rPr>
              <a:t>cartes</a:t>
            </a:r>
            <a:r>
              <a:rPr lang="en-US" sz="1470" b="1" dirty="0">
                <a:solidFill>
                  <a:srgbClr val="D8D8D8">
                    <a:lumMod val="10000"/>
                  </a:srgbClr>
                </a:solidFill>
              </a:rPr>
              <a:t> des scores </a:t>
            </a:r>
            <a:r>
              <a:rPr lang="en-US" sz="1470" dirty="0" err="1">
                <a:solidFill>
                  <a:srgbClr val="D8D8D8">
                    <a:lumMod val="10000"/>
                  </a:srgbClr>
                </a:solidFill>
              </a:rPr>
              <a:t>partagées</a:t>
            </a:r>
            <a:r>
              <a:rPr lang="en-US" sz="1470" dirty="0">
                <a:solidFill>
                  <a:srgbClr val="D8D8D8">
                    <a:lumMod val="10000"/>
                  </a:srgbClr>
                </a:solidFill>
              </a:rPr>
              <a:t> par les pays </a:t>
            </a:r>
            <a:r>
              <a:rPr lang="en-US" sz="1470" dirty="0" err="1">
                <a:solidFill>
                  <a:srgbClr val="D8D8D8">
                    <a:lumMod val="10000"/>
                  </a:srgbClr>
                </a:solidFill>
              </a:rPr>
              <a:t>africains</a:t>
            </a:r>
            <a:r>
              <a:rPr lang="en-US" sz="1470" b="1" dirty="0">
                <a:solidFill>
                  <a:srgbClr val="D8D8D8">
                    <a:lumMod val="10000"/>
                  </a:srgbClr>
                </a:solidFill>
              </a:rPr>
              <a:t>
Des </a:t>
            </a:r>
            <a:r>
              <a:rPr lang="en-US" sz="1470" b="1" dirty="0" err="1">
                <a:solidFill>
                  <a:srgbClr val="D8D8D8">
                    <a:lumMod val="10000"/>
                  </a:srgbClr>
                </a:solidFill>
              </a:rPr>
              <a:t>bonnes</a:t>
            </a:r>
            <a:r>
              <a:rPr lang="en-US" sz="1470" b="1" dirty="0">
                <a:solidFill>
                  <a:srgbClr val="D8D8D8">
                    <a:lumMod val="10000"/>
                  </a:srgbClr>
                </a:solidFill>
              </a:rPr>
              <a:t> pratiques </a:t>
            </a:r>
            <a:r>
              <a:rPr lang="en-US" sz="1470" dirty="0">
                <a:solidFill>
                  <a:srgbClr val="D8D8D8">
                    <a:lumMod val="10000"/>
                  </a:srgbClr>
                </a:solidFill>
              </a:rPr>
              <a:t>des pays sur </a:t>
            </a:r>
            <a:r>
              <a:rPr lang="en-US" sz="1470" dirty="0" err="1">
                <a:solidFill>
                  <a:srgbClr val="D8D8D8">
                    <a:lumMod val="10000"/>
                  </a:srgbClr>
                </a:solidFill>
              </a:rPr>
              <a:t>l’utilisation</a:t>
            </a:r>
            <a:r>
              <a:rPr lang="en-US" sz="1470" dirty="0">
                <a:solidFill>
                  <a:srgbClr val="D8D8D8">
                    <a:lumMod val="10000"/>
                  </a:srgbClr>
                </a:solidFill>
              </a:rPr>
              <a:t> des </a:t>
            </a:r>
            <a:r>
              <a:rPr lang="en-US" sz="1470" dirty="0" err="1">
                <a:solidFill>
                  <a:srgbClr val="D8D8D8">
                    <a:lumMod val="10000"/>
                  </a:srgbClr>
                </a:solidFill>
              </a:rPr>
              <a:t>cartes</a:t>
            </a:r>
            <a:r>
              <a:rPr lang="en-US" sz="1470" dirty="0">
                <a:solidFill>
                  <a:srgbClr val="D8D8D8">
                    <a:lumMod val="10000"/>
                  </a:srgbClr>
                </a:solidFill>
              </a:rPr>
              <a:t> de score pour </a:t>
            </a:r>
            <a:r>
              <a:rPr lang="en-US" sz="1470" dirty="0" err="1">
                <a:solidFill>
                  <a:srgbClr val="D8D8D8">
                    <a:lumMod val="10000"/>
                  </a:srgbClr>
                </a:solidFill>
              </a:rPr>
              <a:t>améliorer</a:t>
            </a:r>
            <a:r>
              <a:rPr lang="en-US" sz="1470" dirty="0">
                <a:solidFill>
                  <a:srgbClr val="D8D8D8">
                    <a:lumMod val="10000"/>
                  </a:srgbClr>
                </a:solidFill>
              </a:rPr>
              <a:t> les </a:t>
            </a:r>
            <a:r>
              <a:rPr lang="en-US" sz="1470" dirty="0" err="1">
                <a:solidFill>
                  <a:srgbClr val="D8D8D8">
                    <a:lumMod val="10000"/>
                  </a:srgbClr>
                </a:solidFill>
              </a:rPr>
              <a:t>indicateurs</a:t>
            </a:r>
            <a:r>
              <a:rPr lang="en-US" sz="1470" dirty="0">
                <a:solidFill>
                  <a:srgbClr val="D8D8D8">
                    <a:lumMod val="10000"/>
                  </a:srgbClr>
                </a:solidFill>
              </a:rPr>
              <a:t> et mobiliser des resources </a:t>
            </a:r>
            <a:r>
              <a:rPr lang="en-US" sz="1470" b="1" dirty="0">
                <a:solidFill>
                  <a:srgbClr val="D8D8D8">
                    <a:lumMod val="10000"/>
                  </a:srgbClr>
                </a:solidFill>
              </a:rPr>
              <a:t>
Guides et </a:t>
            </a:r>
            <a:r>
              <a:rPr lang="en-US" sz="1470" b="1" dirty="0" err="1">
                <a:solidFill>
                  <a:srgbClr val="D8D8D8">
                    <a:lumMod val="10000"/>
                  </a:srgbClr>
                </a:solidFill>
              </a:rPr>
              <a:t>boites</a:t>
            </a:r>
            <a:r>
              <a:rPr lang="en-US" sz="1470" b="1" dirty="0">
                <a:solidFill>
                  <a:srgbClr val="D8D8D8">
                    <a:lumMod val="10000"/>
                  </a:srgbClr>
                </a:solidFill>
              </a:rPr>
              <a:t> </a:t>
            </a:r>
            <a:r>
              <a:rPr lang="en-US" sz="1470" b="1" dirty="0" err="1">
                <a:solidFill>
                  <a:srgbClr val="D8D8D8">
                    <a:lumMod val="10000"/>
                  </a:srgbClr>
                </a:solidFill>
              </a:rPr>
              <a:t>à</a:t>
            </a:r>
            <a:r>
              <a:rPr lang="en-US" sz="1470" b="1" dirty="0">
                <a:solidFill>
                  <a:srgbClr val="D8D8D8">
                    <a:lumMod val="10000"/>
                  </a:srgbClr>
                </a:solidFill>
              </a:rPr>
              <a:t> </a:t>
            </a:r>
            <a:r>
              <a:rPr lang="en-US" sz="1470" b="1" dirty="0" err="1">
                <a:solidFill>
                  <a:srgbClr val="D8D8D8">
                    <a:lumMod val="10000"/>
                  </a:srgbClr>
                </a:solidFill>
              </a:rPr>
              <a:t>outils</a:t>
            </a:r>
            <a:r>
              <a:rPr lang="en-US" sz="1470" b="1" dirty="0">
                <a:solidFill>
                  <a:srgbClr val="D8D8D8">
                    <a:lumMod val="10000"/>
                  </a:srgbClr>
                </a:solidFill>
              </a:rPr>
              <a:t> </a:t>
            </a:r>
            <a:r>
              <a:rPr lang="en-US" sz="1470" dirty="0">
                <a:solidFill>
                  <a:srgbClr val="D8D8D8">
                    <a:lumMod val="10000"/>
                  </a:srgbClr>
                </a:solidFill>
              </a:rPr>
              <a:t>pour aider les pays </a:t>
            </a:r>
            <a:r>
              <a:rPr lang="en-US" sz="1470" dirty="0" err="1">
                <a:solidFill>
                  <a:srgbClr val="D8D8D8">
                    <a:lumMod val="10000"/>
                  </a:srgbClr>
                </a:solidFill>
              </a:rPr>
              <a:t>à</a:t>
            </a:r>
            <a:r>
              <a:rPr lang="en-US" sz="1470" dirty="0">
                <a:solidFill>
                  <a:srgbClr val="D8D8D8">
                    <a:lumMod val="10000"/>
                  </a:srgbClr>
                </a:solidFill>
              </a:rPr>
              <a:t> </a:t>
            </a:r>
            <a:r>
              <a:rPr lang="en-US" sz="1470" dirty="0" err="1">
                <a:solidFill>
                  <a:srgbClr val="D8D8D8">
                    <a:lumMod val="10000"/>
                  </a:srgbClr>
                </a:solidFill>
              </a:rPr>
              <a:t>créer</a:t>
            </a:r>
            <a:r>
              <a:rPr lang="en-US" sz="1470" dirty="0">
                <a:solidFill>
                  <a:srgbClr val="D8D8D8">
                    <a:lumMod val="10000"/>
                  </a:srgbClr>
                </a:solidFill>
              </a:rPr>
              <a:t>, </a:t>
            </a:r>
            <a:r>
              <a:rPr lang="en-US" sz="1470" dirty="0" err="1">
                <a:solidFill>
                  <a:srgbClr val="D8D8D8">
                    <a:lumMod val="10000"/>
                  </a:srgbClr>
                </a:solidFill>
              </a:rPr>
              <a:t>analyser</a:t>
            </a:r>
            <a:r>
              <a:rPr lang="en-US" sz="1470" dirty="0">
                <a:solidFill>
                  <a:srgbClr val="D8D8D8">
                    <a:lumMod val="10000"/>
                  </a:srgbClr>
                </a:solidFill>
              </a:rPr>
              <a:t> et </a:t>
            </a:r>
            <a:r>
              <a:rPr lang="en-US" sz="1470" dirty="0" err="1">
                <a:solidFill>
                  <a:srgbClr val="D8D8D8">
                    <a:lumMod val="10000"/>
                  </a:srgbClr>
                </a:solidFill>
              </a:rPr>
              <a:t>améliorer</a:t>
            </a:r>
            <a:r>
              <a:rPr lang="en-US" sz="1470" dirty="0">
                <a:solidFill>
                  <a:srgbClr val="D8D8D8">
                    <a:lumMod val="10000"/>
                  </a:srgbClr>
                </a:solidFill>
              </a:rPr>
              <a:t> les </a:t>
            </a:r>
            <a:r>
              <a:rPr lang="en-US" sz="1470" dirty="0" err="1">
                <a:solidFill>
                  <a:srgbClr val="D8D8D8">
                    <a:lumMod val="10000"/>
                  </a:srgbClr>
                </a:solidFill>
              </a:rPr>
              <a:t>cartes</a:t>
            </a:r>
            <a:r>
              <a:rPr lang="en-US" sz="1470" dirty="0">
                <a:solidFill>
                  <a:srgbClr val="D8D8D8">
                    <a:lumMod val="10000"/>
                  </a:srgbClr>
                </a:solidFill>
              </a:rPr>
              <a:t> de score</a:t>
            </a:r>
            <a:r>
              <a:rPr lang="en-US" sz="1470" b="1" dirty="0">
                <a:solidFill>
                  <a:srgbClr val="D8D8D8">
                    <a:lumMod val="10000"/>
                  </a:srgbClr>
                </a:solidFill>
              </a:rPr>
              <a:t>
</a:t>
            </a:r>
            <a:r>
              <a:rPr lang="en-US" sz="1470" b="1" dirty="0" err="1">
                <a:solidFill>
                  <a:srgbClr val="D8D8D8">
                    <a:lumMod val="10000"/>
                  </a:srgbClr>
                </a:solidFill>
              </a:rPr>
              <a:t>Cours</a:t>
            </a:r>
            <a:r>
              <a:rPr lang="en-US" sz="1470" b="1" dirty="0">
                <a:solidFill>
                  <a:srgbClr val="D8D8D8">
                    <a:lumMod val="10000"/>
                  </a:srgbClr>
                </a:solidFill>
              </a:rPr>
              <a:t> et Formations </a:t>
            </a:r>
            <a:r>
              <a:rPr lang="en-US" sz="1470" b="1" dirty="0" err="1">
                <a:solidFill>
                  <a:srgbClr val="D8D8D8">
                    <a:lumMod val="10000"/>
                  </a:srgbClr>
                </a:solidFill>
              </a:rPr>
              <a:t>en</a:t>
            </a:r>
            <a:r>
              <a:rPr lang="en-US" sz="1470" b="1" dirty="0">
                <a:solidFill>
                  <a:srgbClr val="D8D8D8">
                    <a:lumMod val="10000"/>
                  </a:srgbClr>
                </a:solidFill>
              </a:rPr>
              <a:t> </a:t>
            </a:r>
            <a:r>
              <a:rPr lang="en-US" sz="1470" b="1" dirty="0" err="1">
                <a:solidFill>
                  <a:srgbClr val="D8D8D8">
                    <a:lumMod val="10000"/>
                  </a:srgbClr>
                </a:solidFill>
              </a:rPr>
              <a:t>ligne</a:t>
            </a:r>
            <a:r>
              <a:rPr lang="en-US" sz="1470" b="1" dirty="0">
                <a:solidFill>
                  <a:srgbClr val="D8D8D8">
                    <a:lumMod val="10000"/>
                  </a:srgbClr>
                </a:solidFill>
              </a:rPr>
              <a:t> </a:t>
            </a:r>
            <a:r>
              <a:rPr lang="en-US" sz="1470" dirty="0">
                <a:solidFill>
                  <a:srgbClr val="D8D8D8">
                    <a:lumMod val="10000"/>
                  </a:srgbClr>
                </a:solidFill>
              </a:rPr>
              <a:t>pour le staff des </a:t>
            </a:r>
            <a:r>
              <a:rPr lang="en-US" sz="1470" dirty="0" err="1">
                <a:solidFill>
                  <a:srgbClr val="D8D8D8">
                    <a:lumMod val="10000"/>
                  </a:srgbClr>
                </a:solidFill>
              </a:rPr>
              <a:t>ministères</a:t>
            </a:r>
            <a:r>
              <a:rPr lang="en-US" sz="1470" dirty="0">
                <a:solidFill>
                  <a:srgbClr val="D8D8D8">
                    <a:lumMod val="10000"/>
                  </a:srgbClr>
                </a:solidFill>
              </a:rPr>
              <a:t> de la </a:t>
            </a:r>
            <a:r>
              <a:rPr lang="en-US" sz="1470" dirty="0" err="1">
                <a:solidFill>
                  <a:srgbClr val="D8D8D8">
                    <a:lumMod val="10000"/>
                  </a:srgbClr>
                </a:solidFill>
              </a:rPr>
              <a:t>Santé</a:t>
            </a:r>
            <a:r>
              <a:rPr lang="en-US" sz="1470" dirty="0">
                <a:solidFill>
                  <a:srgbClr val="D8D8D8">
                    <a:lumMod val="10000"/>
                  </a:srgbClr>
                </a:solidFill>
              </a:rPr>
              <a:t> et </a:t>
            </a:r>
            <a:r>
              <a:rPr lang="en-US" sz="1470" dirty="0" err="1">
                <a:solidFill>
                  <a:srgbClr val="D8D8D8">
                    <a:lumMod val="10000"/>
                  </a:srgbClr>
                </a:solidFill>
              </a:rPr>
              <a:t>partenaires</a:t>
            </a:r>
            <a:r>
              <a:rPr lang="en-US" sz="1470" b="1" dirty="0">
                <a:solidFill>
                  <a:srgbClr val="D8D8D8">
                    <a:lumMod val="10000"/>
                  </a:srgbClr>
                </a:solidFill>
              </a:rPr>
              <a:t>
</a:t>
            </a:r>
            <a:r>
              <a:rPr lang="en-US" sz="1470" b="1" dirty="0" err="1">
                <a:solidFill>
                  <a:srgbClr val="D8D8D8">
                    <a:lumMod val="10000"/>
                  </a:srgbClr>
                </a:solidFill>
              </a:rPr>
              <a:t>Événements</a:t>
            </a:r>
            <a:r>
              <a:rPr lang="en-US" sz="1470" b="1" dirty="0">
                <a:solidFill>
                  <a:srgbClr val="D8D8D8">
                    <a:lumMod val="10000"/>
                  </a:srgbClr>
                </a:solidFill>
              </a:rPr>
              <a:t> et </a:t>
            </a:r>
            <a:r>
              <a:rPr lang="en-US" sz="1470" b="1" dirty="0" err="1">
                <a:solidFill>
                  <a:srgbClr val="D8D8D8">
                    <a:lumMod val="10000"/>
                  </a:srgbClr>
                </a:solidFill>
              </a:rPr>
              <a:t>webinaires</a:t>
            </a:r>
            <a:r>
              <a:rPr lang="en-US" sz="1470" b="1" dirty="0">
                <a:solidFill>
                  <a:srgbClr val="D8D8D8">
                    <a:lumMod val="10000"/>
                  </a:srgbClr>
                </a:solidFill>
              </a:rPr>
              <a:t> </a:t>
            </a:r>
            <a:r>
              <a:rPr lang="en-US" sz="1470" dirty="0">
                <a:solidFill>
                  <a:srgbClr val="D8D8D8">
                    <a:lumMod val="10000"/>
                  </a:srgbClr>
                </a:solidFill>
              </a:rPr>
              <a:t>pour encourager les </a:t>
            </a:r>
            <a:r>
              <a:rPr lang="en-US" sz="1470" dirty="0" err="1">
                <a:solidFill>
                  <a:srgbClr val="D8D8D8">
                    <a:lumMod val="10000"/>
                  </a:srgbClr>
                </a:solidFill>
              </a:rPr>
              <a:t>utilisateurs</a:t>
            </a:r>
            <a:r>
              <a:rPr lang="en-US" sz="1470" dirty="0">
                <a:solidFill>
                  <a:srgbClr val="D8D8D8">
                    <a:lumMod val="10000"/>
                  </a:srgbClr>
                </a:solidFill>
              </a:rPr>
              <a:t> </a:t>
            </a:r>
            <a:r>
              <a:rPr lang="en-US" sz="1470" dirty="0" err="1">
                <a:solidFill>
                  <a:srgbClr val="D8D8D8">
                    <a:lumMod val="10000"/>
                  </a:srgbClr>
                </a:solidFill>
              </a:rPr>
              <a:t>à</a:t>
            </a:r>
            <a:r>
              <a:rPr lang="en-US" sz="1470" dirty="0">
                <a:solidFill>
                  <a:srgbClr val="D8D8D8">
                    <a:lumMod val="10000"/>
                  </a:srgbClr>
                </a:solidFill>
              </a:rPr>
              <a:t> </a:t>
            </a:r>
            <a:r>
              <a:rPr lang="en-US" sz="1470" dirty="0" err="1">
                <a:solidFill>
                  <a:srgbClr val="D8D8D8">
                    <a:lumMod val="10000"/>
                  </a:srgbClr>
                </a:solidFill>
              </a:rPr>
              <a:t>partager</a:t>
            </a:r>
            <a:r>
              <a:rPr lang="en-US" sz="1470" dirty="0">
                <a:solidFill>
                  <a:srgbClr val="D8D8D8">
                    <a:lumMod val="10000"/>
                  </a:srgbClr>
                </a:solidFill>
              </a:rPr>
              <a:t> </a:t>
            </a:r>
            <a:r>
              <a:rPr lang="en-US" sz="1470" dirty="0" err="1">
                <a:solidFill>
                  <a:srgbClr val="D8D8D8">
                    <a:lumMod val="10000"/>
                  </a:srgbClr>
                </a:solidFill>
              </a:rPr>
              <a:t>leurs</a:t>
            </a:r>
            <a:r>
              <a:rPr lang="en-US" sz="1470" dirty="0">
                <a:solidFill>
                  <a:srgbClr val="D8D8D8">
                    <a:lumMod val="10000"/>
                  </a:srgbClr>
                </a:solidFill>
              </a:rPr>
              <a:t> </a:t>
            </a:r>
            <a:r>
              <a:rPr lang="en-US" sz="1470" dirty="0" err="1">
                <a:solidFill>
                  <a:srgbClr val="D8D8D8">
                    <a:lumMod val="10000"/>
                  </a:srgbClr>
                </a:solidFill>
              </a:rPr>
              <a:t>expériences</a:t>
            </a:r>
            <a:r>
              <a:rPr lang="en-US" sz="1470" dirty="0">
                <a:solidFill>
                  <a:srgbClr val="D8D8D8">
                    <a:lumMod val="10000"/>
                  </a:srgbClr>
                </a:solidFill>
              </a:rPr>
              <a:t> </a:t>
            </a:r>
            <a:r>
              <a:rPr lang="en-US" sz="1470" dirty="0" err="1">
                <a:solidFill>
                  <a:srgbClr val="D8D8D8">
                    <a:lumMod val="10000"/>
                  </a:srgbClr>
                </a:solidFill>
              </a:rPr>
              <a:t>d’utilisation</a:t>
            </a:r>
            <a:r>
              <a:rPr lang="en-US" sz="1470" dirty="0">
                <a:solidFill>
                  <a:srgbClr val="D8D8D8">
                    <a:lumMod val="10000"/>
                  </a:srgbClr>
                </a:solidFill>
              </a:rPr>
              <a:t> des </a:t>
            </a:r>
            <a:r>
              <a:rPr lang="en-US" sz="1470" dirty="0" err="1">
                <a:solidFill>
                  <a:srgbClr val="D8D8D8">
                    <a:lumMod val="10000"/>
                  </a:srgbClr>
                </a:solidFill>
              </a:rPr>
              <a:t>cartes</a:t>
            </a:r>
            <a:r>
              <a:rPr lang="en-US" sz="1470" dirty="0">
                <a:solidFill>
                  <a:srgbClr val="D8D8D8">
                    <a:lumMod val="10000"/>
                  </a:srgbClr>
                </a:solidFill>
              </a:rPr>
              <a:t> de score</a:t>
            </a:r>
            <a:r>
              <a:rPr lang="en-US" sz="1470" b="1" dirty="0">
                <a:solidFill>
                  <a:srgbClr val="D8D8D8">
                    <a:lumMod val="10000"/>
                  </a:srgbClr>
                </a:solidFill>
              </a:rPr>
              <a:t>
Assistance technique </a:t>
            </a:r>
            <a:r>
              <a:rPr lang="en-US" sz="1470" dirty="0">
                <a:solidFill>
                  <a:srgbClr val="D8D8D8">
                    <a:lumMod val="10000"/>
                  </a:srgbClr>
                </a:solidFill>
              </a:rPr>
              <a:t>aux </a:t>
            </a:r>
            <a:r>
              <a:rPr lang="en-US" sz="1470" dirty="0" err="1">
                <a:solidFill>
                  <a:srgbClr val="D8D8D8">
                    <a:lumMod val="10000"/>
                  </a:srgbClr>
                </a:solidFill>
              </a:rPr>
              <a:t>ministères</a:t>
            </a:r>
            <a:r>
              <a:rPr lang="en-US" sz="1470" dirty="0">
                <a:solidFill>
                  <a:srgbClr val="D8D8D8">
                    <a:lumMod val="10000"/>
                  </a:srgbClr>
                </a:solidFill>
              </a:rPr>
              <a:t> de la </a:t>
            </a:r>
            <a:r>
              <a:rPr lang="en-US" sz="1470" dirty="0" err="1">
                <a:solidFill>
                  <a:srgbClr val="D8D8D8">
                    <a:lumMod val="10000"/>
                  </a:srgbClr>
                </a:solidFill>
              </a:rPr>
              <a:t>Santé</a:t>
            </a:r>
            <a:endParaRPr lang="en-US" sz="1470" b="1" dirty="0">
              <a:solidFill>
                <a:srgbClr val="D8D8D8">
                  <a:lumMod val="10000"/>
                </a:srgbClr>
              </a:solidFill>
            </a:endParaRPr>
          </a:p>
        </p:txBody>
      </p:sp>
      <p:cxnSp>
        <p:nvCxnSpPr>
          <p:cNvPr id="28" name="Straight Connector 27">
            <a:extLst>
              <a:ext uri="{FF2B5EF4-FFF2-40B4-BE49-F238E27FC236}">
                <a16:creationId xmlns:a16="http://schemas.microsoft.com/office/drawing/2014/main" id="{947FC39B-FCF4-F84B-AA32-99C2850FEF2E}"/>
              </a:ext>
            </a:extLst>
          </p:cNvPr>
          <p:cNvCxnSpPr>
            <a:cxnSpLocks/>
          </p:cNvCxnSpPr>
          <p:nvPr/>
        </p:nvCxnSpPr>
        <p:spPr>
          <a:xfrm>
            <a:off x="4883519" y="1770991"/>
            <a:ext cx="0" cy="451854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5B35377-6F58-DC48-8A09-692DD545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000" y="1848298"/>
            <a:ext cx="2772227" cy="2141217"/>
          </a:xfrm>
          <a:prstGeom prst="rect">
            <a:avLst/>
          </a:prstGeom>
        </p:spPr>
      </p:pic>
    </p:spTree>
    <p:extLst>
      <p:ext uri="{BB962C8B-B14F-4D97-AF65-F5344CB8AC3E}">
        <p14:creationId xmlns:p14="http://schemas.microsoft.com/office/powerpoint/2010/main" val="38760190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Nos </a:t>
            </a:r>
            <a:r>
              <a:rPr lang="en-GB" sz="2352" dirty="0" err="1"/>
              <a:t>cours</a:t>
            </a:r>
            <a:r>
              <a:rPr lang="en-GB" sz="2352" dirty="0"/>
              <a:t> </a:t>
            </a:r>
            <a:r>
              <a:rPr lang="en-GB" sz="2352" dirty="0" err="1"/>
              <a:t>en</a:t>
            </a:r>
            <a:r>
              <a:rPr lang="en-GB" sz="2352" dirty="0"/>
              <a:t> </a:t>
            </a:r>
            <a:r>
              <a:rPr lang="en-GB" sz="2352" dirty="0" err="1"/>
              <a:t>ligne</a:t>
            </a:r>
            <a:r>
              <a:rPr lang="en-GB" sz="2352" dirty="0"/>
              <a:t> </a:t>
            </a:r>
            <a:r>
              <a:rPr lang="en-GB" sz="2352" dirty="0" err="1"/>
              <a:t>sont</a:t>
            </a:r>
            <a:r>
              <a:rPr lang="en-GB" sz="2352" dirty="0"/>
              <a:t> </a:t>
            </a:r>
            <a:r>
              <a:rPr lang="en-GB" sz="2352" dirty="0" err="1"/>
              <a:t>conçus</a:t>
            </a:r>
            <a:r>
              <a:rPr lang="en-GB" sz="2352" dirty="0"/>
              <a:t> pour </a:t>
            </a:r>
            <a:r>
              <a:rPr lang="en-GB" sz="2352" dirty="0" err="1"/>
              <a:t>soutenir</a:t>
            </a:r>
            <a:r>
              <a:rPr lang="en-GB" sz="2352" dirty="0"/>
              <a:t> les pays dans la </a:t>
            </a:r>
            <a:r>
              <a:rPr lang="en-GB" sz="2352" dirty="0" err="1"/>
              <a:t>décentralisation</a:t>
            </a:r>
            <a:r>
              <a:rPr lang="en-GB" sz="2352" dirty="0"/>
              <a:t> des </a:t>
            </a:r>
            <a:r>
              <a:rPr lang="en-GB" sz="2352" dirty="0" err="1"/>
              <a:t>cartes</a:t>
            </a:r>
            <a:r>
              <a:rPr lang="en-GB" sz="2352" dirty="0"/>
              <a:t>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Formations </a:t>
            </a:r>
            <a:r>
              <a:rPr lang="en-US" sz="2352" b="0" dirty="0" err="1">
                <a:solidFill>
                  <a:prstClr val="black">
                    <a:lumMod val="65000"/>
                    <a:lumOff val="35000"/>
                  </a:prstClr>
                </a:solidFill>
              </a:rPr>
              <a:t>en</a:t>
            </a:r>
            <a:r>
              <a:rPr lang="en-US" sz="2352" b="0" dirty="0">
                <a:solidFill>
                  <a:prstClr val="black">
                    <a:lumMod val="65000"/>
                    <a:lumOff val="35000"/>
                  </a:prstClr>
                </a:solidFill>
              </a:rPr>
              <a:t> </a:t>
            </a:r>
            <a:r>
              <a:rPr lang="en-US" sz="2352" b="0" dirty="0" err="1">
                <a:solidFill>
                  <a:prstClr val="black">
                    <a:lumMod val="65000"/>
                    <a:lumOff val="35000"/>
                  </a:prstClr>
                </a:solidFill>
              </a:rPr>
              <a:t>ligne</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040E9BB6-FAD5-DB4D-9D14-4671485DFDCD}"/>
              </a:ext>
            </a:extLst>
          </p:cNvPr>
          <p:cNvSpPr txBox="1">
            <a:spLocks/>
          </p:cNvSpPr>
          <p:nvPr/>
        </p:nvSpPr>
        <p:spPr>
          <a:xfrm>
            <a:off x="461524" y="1820630"/>
            <a:ext cx="4006487" cy="377039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196"/>
              </a:spcBef>
              <a:spcAft>
                <a:spcPts val="392"/>
              </a:spcAft>
            </a:pPr>
            <a:r>
              <a:rPr lang="en-US" sz="1470" dirty="0">
                <a:solidFill>
                  <a:srgbClr val="D8D8D8">
                    <a:lumMod val="10000"/>
                  </a:srgbClr>
                </a:solidFill>
              </a:rPr>
              <a:t>Nous </a:t>
            </a:r>
            <a:r>
              <a:rPr lang="en-US" sz="1470" dirty="0" err="1">
                <a:solidFill>
                  <a:srgbClr val="D8D8D8">
                    <a:lumMod val="10000"/>
                  </a:srgbClr>
                </a:solidFill>
              </a:rPr>
              <a:t>avons</a:t>
            </a:r>
            <a:r>
              <a:rPr lang="en-US" sz="1470" dirty="0">
                <a:solidFill>
                  <a:srgbClr val="D8D8D8">
                    <a:lumMod val="10000"/>
                  </a:srgbClr>
                </a:solidFill>
              </a:rPr>
              <a:t> </a:t>
            </a:r>
            <a:r>
              <a:rPr lang="en-US" sz="1470" dirty="0" err="1">
                <a:solidFill>
                  <a:srgbClr val="D8D8D8">
                    <a:lumMod val="10000"/>
                  </a:srgbClr>
                </a:solidFill>
              </a:rPr>
              <a:t>actuellement</a:t>
            </a:r>
            <a:r>
              <a:rPr lang="en-US" sz="1470" dirty="0">
                <a:solidFill>
                  <a:srgbClr val="D8D8D8">
                    <a:lumMod val="10000"/>
                  </a:srgbClr>
                </a:solidFill>
              </a:rPr>
              <a:t> des formations </a:t>
            </a:r>
            <a:r>
              <a:rPr lang="en-US" sz="1470" dirty="0" err="1">
                <a:solidFill>
                  <a:srgbClr val="D8D8D8">
                    <a:lumMod val="10000"/>
                  </a:srgbClr>
                </a:solidFill>
              </a:rPr>
              <a:t>en</a:t>
            </a:r>
            <a:r>
              <a:rPr lang="en-US" sz="1470" dirty="0">
                <a:solidFill>
                  <a:srgbClr val="D8D8D8">
                    <a:lumMod val="10000"/>
                  </a:srgbClr>
                </a:solidFill>
              </a:rPr>
              <a:t> </a:t>
            </a:r>
            <a:r>
              <a:rPr lang="en-US" sz="1470" dirty="0" err="1">
                <a:solidFill>
                  <a:srgbClr val="D8D8D8">
                    <a:lumMod val="10000"/>
                  </a:srgbClr>
                </a:solidFill>
              </a:rPr>
              <a:t>ligne</a:t>
            </a:r>
            <a:r>
              <a:rPr lang="en-US" sz="1470" dirty="0">
                <a:solidFill>
                  <a:srgbClr val="D8D8D8">
                    <a:lumMod val="10000"/>
                  </a:srgbClr>
                </a:solidFill>
              </a:rPr>
              <a:t> sur:</a:t>
            </a: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err="1">
                <a:solidFill>
                  <a:srgbClr val="D8D8D8">
                    <a:lumMod val="10000"/>
                  </a:srgbClr>
                </a:solidFill>
              </a:rPr>
              <a:t>Créer</a:t>
            </a:r>
            <a:r>
              <a:rPr lang="en-US" sz="1470" b="1" dirty="0">
                <a:solidFill>
                  <a:srgbClr val="D8D8D8">
                    <a:lumMod val="10000"/>
                  </a:srgbClr>
                </a:solidFill>
              </a:rPr>
              <a:t> </a:t>
            </a:r>
            <a:r>
              <a:rPr lang="en-US" sz="1470" b="1" dirty="0" err="1">
                <a:solidFill>
                  <a:srgbClr val="D8D8D8">
                    <a:lumMod val="10000"/>
                  </a:srgbClr>
                </a:solidFill>
              </a:rPr>
              <a:t>une</a:t>
            </a:r>
            <a:r>
              <a:rPr lang="en-US" sz="1470" b="1" dirty="0">
                <a:solidFill>
                  <a:srgbClr val="D8D8D8">
                    <a:lumMod val="10000"/>
                  </a:srgbClr>
                </a:solidFill>
              </a:rPr>
              <a:t> nouvelle carte de score</a:t>
            </a:r>
            <a:r>
              <a:rPr lang="en-US" sz="1470" dirty="0">
                <a:solidFill>
                  <a:srgbClr val="D8D8D8">
                    <a:lumMod val="10000"/>
                  </a:srgbClr>
                </a:solidFill>
              </a:rPr>
              <a:t>: Pour </a:t>
            </a:r>
            <a:r>
              <a:rPr lang="en-US" sz="1470" dirty="0" err="1">
                <a:solidFill>
                  <a:srgbClr val="D8D8D8">
                    <a:lumMod val="10000"/>
                  </a:srgbClr>
                </a:solidFill>
              </a:rPr>
              <a:t>une</a:t>
            </a:r>
            <a:r>
              <a:rPr lang="en-US" sz="1470" dirty="0">
                <a:solidFill>
                  <a:srgbClr val="D8D8D8">
                    <a:lumMod val="10000"/>
                  </a:srgbClr>
                </a:solidFill>
              </a:rPr>
              <a:t> introduction aux </a:t>
            </a:r>
            <a:r>
              <a:rPr lang="en-US" sz="1470" dirty="0" err="1">
                <a:solidFill>
                  <a:srgbClr val="D8D8D8">
                    <a:lumMod val="10000"/>
                  </a:srgbClr>
                </a:solidFill>
              </a:rPr>
              <a:t>cartes</a:t>
            </a:r>
            <a:r>
              <a:rPr lang="en-US" sz="1470" dirty="0">
                <a:solidFill>
                  <a:srgbClr val="D8D8D8">
                    <a:lumMod val="10000"/>
                  </a:srgbClr>
                </a:solidFill>
              </a:rPr>
              <a:t> de score
</a:t>
            </a:r>
            <a:r>
              <a:rPr lang="en-US" sz="1470" b="1" dirty="0" err="1">
                <a:solidFill>
                  <a:srgbClr val="D8D8D8">
                    <a:lumMod val="10000"/>
                  </a:srgbClr>
                </a:solidFill>
              </a:rPr>
              <a:t>Renforcer</a:t>
            </a:r>
            <a:r>
              <a:rPr lang="en-US" sz="1470" b="1" dirty="0">
                <a:solidFill>
                  <a:srgbClr val="D8D8D8">
                    <a:lumMod val="10000"/>
                  </a:srgbClr>
                </a:solidFill>
              </a:rPr>
              <a:t> et </a:t>
            </a:r>
            <a:r>
              <a:rPr lang="en-US" sz="1470" b="1" dirty="0" err="1">
                <a:solidFill>
                  <a:srgbClr val="D8D8D8">
                    <a:lumMod val="10000"/>
                  </a:srgbClr>
                </a:solidFill>
              </a:rPr>
              <a:t>améliorer</a:t>
            </a:r>
            <a:r>
              <a:rPr lang="en-US" sz="1470" b="1" dirty="0">
                <a:solidFill>
                  <a:srgbClr val="D8D8D8">
                    <a:lumMod val="10000"/>
                  </a:srgbClr>
                </a:solidFill>
              </a:rPr>
              <a:t> </a:t>
            </a:r>
            <a:r>
              <a:rPr lang="en-US" sz="1470" b="1" dirty="0" err="1">
                <a:solidFill>
                  <a:srgbClr val="D8D8D8">
                    <a:lumMod val="10000"/>
                  </a:srgbClr>
                </a:solidFill>
              </a:rPr>
              <a:t>une</a:t>
            </a:r>
            <a:r>
              <a:rPr lang="en-US" sz="1470" b="1" dirty="0">
                <a:solidFill>
                  <a:srgbClr val="D8D8D8">
                    <a:lumMod val="10000"/>
                  </a:srgbClr>
                </a:solidFill>
              </a:rPr>
              <a:t> carte de score: </a:t>
            </a:r>
            <a:r>
              <a:rPr lang="en-US" sz="1470" dirty="0">
                <a:solidFill>
                  <a:srgbClr val="D8D8D8">
                    <a:lumMod val="10000"/>
                  </a:srgbClr>
                </a:solidFill>
              </a:rPr>
              <a:t>pour les </a:t>
            </a:r>
            <a:r>
              <a:rPr lang="en-US" sz="1470" dirty="0" err="1">
                <a:solidFill>
                  <a:srgbClr val="D8D8D8">
                    <a:lumMod val="10000"/>
                  </a:srgbClr>
                </a:solidFill>
              </a:rPr>
              <a:t>utilisateurs</a:t>
            </a:r>
            <a:r>
              <a:rPr lang="en-US" sz="1470" dirty="0">
                <a:solidFill>
                  <a:srgbClr val="D8D8D8">
                    <a:lumMod val="10000"/>
                  </a:srgbClr>
                </a:solidFill>
              </a:rPr>
              <a:t> plus </a:t>
            </a:r>
            <a:r>
              <a:rPr lang="en-US" sz="1470" dirty="0" err="1">
                <a:solidFill>
                  <a:srgbClr val="D8D8D8">
                    <a:lumMod val="10000"/>
                  </a:srgbClr>
                </a:solidFill>
              </a:rPr>
              <a:t>avancés</a:t>
            </a:r>
            <a:r>
              <a:rPr lang="en-US" sz="1470" dirty="0">
                <a:solidFill>
                  <a:srgbClr val="D8D8D8">
                    <a:lumMod val="10000"/>
                  </a:srgbClr>
                </a:solidFill>
              </a:rPr>
              <a:t>, comment </a:t>
            </a:r>
            <a:r>
              <a:rPr lang="en-US" sz="1470" dirty="0" err="1">
                <a:solidFill>
                  <a:srgbClr val="D8D8D8">
                    <a:lumMod val="10000"/>
                  </a:srgbClr>
                </a:solidFill>
              </a:rPr>
              <a:t>décentraliser</a:t>
            </a:r>
            <a:r>
              <a:rPr lang="en-US" sz="1470" dirty="0">
                <a:solidFill>
                  <a:srgbClr val="D8D8D8">
                    <a:lumMod val="10000"/>
                  </a:srgbClr>
                </a:solidFill>
              </a:rPr>
              <a:t> et </a:t>
            </a:r>
            <a:r>
              <a:rPr lang="en-US" sz="1470" dirty="0" err="1">
                <a:solidFill>
                  <a:srgbClr val="D8D8D8">
                    <a:lumMod val="10000"/>
                  </a:srgbClr>
                </a:solidFill>
              </a:rPr>
              <a:t>renforcer</a:t>
            </a:r>
            <a:r>
              <a:rPr lang="en-US" sz="1470" dirty="0">
                <a:solidFill>
                  <a:srgbClr val="D8D8D8">
                    <a:lumMod val="10000"/>
                  </a:srgbClr>
                </a:solidFill>
              </a:rPr>
              <a:t> </a:t>
            </a:r>
            <a:r>
              <a:rPr lang="en-US" sz="1470" dirty="0" err="1">
                <a:solidFill>
                  <a:srgbClr val="D8D8D8">
                    <a:lumMod val="10000"/>
                  </a:srgbClr>
                </a:solidFill>
              </a:rPr>
              <a:t>une</a:t>
            </a:r>
            <a:r>
              <a:rPr lang="en-US" sz="1470" dirty="0">
                <a:solidFill>
                  <a:srgbClr val="D8D8D8">
                    <a:lumMod val="10000"/>
                  </a:srgbClr>
                </a:solidFill>
              </a:rPr>
              <a:t> carte de score </a:t>
            </a:r>
            <a:r>
              <a:rPr lang="en-US" sz="1470" dirty="0" err="1">
                <a:solidFill>
                  <a:srgbClr val="D8D8D8">
                    <a:lumMod val="10000"/>
                  </a:srgbClr>
                </a:solidFill>
              </a:rPr>
              <a:t>existante</a:t>
            </a:r>
            <a:r>
              <a:rPr lang="en-US" sz="1470" dirty="0">
                <a:solidFill>
                  <a:srgbClr val="D8D8D8">
                    <a:lumMod val="10000"/>
                  </a:srgbClr>
                </a:solidFill>
              </a:rPr>
              <a:t> pour plus </a:t>
            </a:r>
            <a:r>
              <a:rPr lang="en-US" sz="1470" dirty="0" err="1">
                <a:solidFill>
                  <a:srgbClr val="D8D8D8">
                    <a:lumMod val="10000"/>
                  </a:srgbClr>
                </a:solidFill>
              </a:rPr>
              <a:t>d’impact</a:t>
            </a:r>
            <a:endParaRPr lang="en-US" sz="1470"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Formations sur la </a:t>
            </a:r>
            <a:r>
              <a:rPr lang="en-US" sz="1470" b="1" dirty="0" err="1">
                <a:solidFill>
                  <a:srgbClr val="D8D8D8">
                    <a:lumMod val="10000"/>
                  </a:srgbClr>
                </a:solidFill>
              </a:rPr>
              <a:t>plateforme</a:t>
            </a:r>
            <a:r>
              <a:rPr lang="en-US" sz="1470" b="1" dirty="0">
                <a:solidFill>
                  <a:srgbClr val="D8D8D8">
                    <a:lumMod val="10000"/>
                  </a:srgbClr>
                </a:solidFill>
              </a:rPr>
              <a:t> Web de la carte de score </a:t>
            </a:r>
            <a:r>
              <a:rPr lang="en-US" sz="1470" dirty="0">
                <a:solidFill>
                  <a:srgbClr val="D8D8D8">
                    <a:lumMod val="10000"/>
                  </a:srgbClr>
                </a:solidFill>
              </a:rPr>
              <a:t>: pour </a:t>
            </a:r>
            <a:r>
              <a:rPr lang="en-US" sz="1470" dirty="0" err="1">
                <a:solidFill>
                  <a:srgbClr val="D8D8D8">
                    <a:lumMod val="10000"/>
                  </a:srgbClr>
                </a:solidFill>
              </a:rPr>
              <a:t>administrateurs</a:t>
            </a:r>
            <a:r>
              <a:rPr lang="en-US" sz="1470" dirty="0">
                <a:solidFill>
                  <a:srgbClr val="D8D8D8">
                    <a:lumMod val="10000"/>
                  </a:srgbClr>
                </a:solidFill>
              </a:rPr>
              <a:t> et pour </a:t>
            </a:r>
            <a:r>
              <a:rPr lang="en-US" sz="1470" dirty="0" err="1">
                <a:solidFill>
                  <a:srgbClr val="D8D8D8">
                    <a:lumMod val="10000"/>
                  </a:srgbClr>
                </a:solidFill>
              </a:rPr>
              <a:t>utilisateurs</a:t>
            </a:r>
            <a:r>
              <a:rPr lang="en-US" sz="1470" dirty="0">
                <a:solidFill>
                  <a:srgbClr val="D8D8D8">
                    <a:lumMod val="10000"/>
                  </a:srgbClr>
                </a:solidFill>
              </a:rPr>
              <a:t> </a:t>
            </a:r>
          </a:p>
          <a:p>
            <a:pPr defTabSz="672067" fontAlgn="auto">
              <a:lnSpc>
                <a:spcPct val="100000"/>
              </a:lnSpc>
              <a:spcBef>
                <a:spcPts val="196"/>
              </a:spcBef>
              <a:spcAft>
                <a:spcPts val="392"/>
              </a:spcAft>
            </a:pPr>
            <a:r>
              <a:rPr lang="en-US" sz="1470" dirty="0">
                <a:solidFill>
                  <a:srgbClr val="D8D8D8">
                    <a:lumMod val="10000"/>
                  </a:srgbClr>
                </a:solidFill>
              </a:rPr>
              <a:t>Nous </a:t>
            </a:r>
            <a:r>
              <a:rPr lang="en-US" sz="1470" dirty="0" err="1">
                <a:solidFill>
                  <a:srgbClr val="D8D8D8">
                    <a:lumMod val="10000"/>
                  </a:srgbClr>
                </a:solidFill>
              </a:rPr>
              <a:t>travaillons</a:t>
            </a:r>
            <a:r>
              <a:rPr lang="en-US" sz="1470" dirty="0">
                <a:solidFill>
                  <a:srgbClr val="D8D8D8">
                    <a:lumMod val="10000"/>
                  </a:srgbClr>
                </a:solidFill>
              </a:rPr>
              <a:t> sur de nouveaux </a:t>
            </a:r>
            <a:r>
              <a:rPr lang="en-US" sz="1470" dirty="0" err="1">
                <a:solidFill>
                  <a:srgbClr val="D8D8D8">
                    <a:lumMod val="10000"/>
                  </a:srgbClr>
                </a:solidFill>
              </a:rPr>
              <a:t>cours</a:t>
            </a:r>
            <a:r>
              <a:rPr lang="en-US" sz="1470" dirty="0">
                <a:solidFill>
                  <a:srgbClr val="D8D8D8">
                    <a:lumMod val="10000"/>
                  </a:srgbClr>
                </a:solidFill>
              </a:rPr>
              <a:t> et formations, par </a:t>
            </a:r>
            <a:r>
              <a:rPr lang="en-US" sz="1470" dirty="0" err="1">
                <a:solidFill>
                  <a:srgbClr val="D8D8D8">
                    <a:lumMod val="10000"/>
                  </a:srgbClr>
                </a:solidFill>
              </a:rPr>
              <a:t>exemple</a:t>
            </a:r>
            <a:r>
              <a:rPr lang="en-US" sz="1470" dirty="0">
                <a:solidFill>
                  <a:srgbClr val="D8D8D8">
                    <a:lumMod val="10000"/>
                  </a:srgbClr>
                </a:solidFill>
              </a:rPr>
              <a:t> sur les </a:t>
            </a:r>
            <a:r>
              <a:rPr lang="en-US" sz="1470" dirty="0" err="1">
                <a:solidFill>
                  <a:srgbClr val="D8D8D8">
                    <a:lumMod val="10000"/>
                  </a:srgbClr>
                </a:solidFill>
              </a:rPr>
              <a:t>outils</a:t>
            </a:r>
            <a:r>
              <a:rPr lang="en-US" sz="1470" dirty="0">
                <a:solidFill>
                  <a:srgbClr val="D8D8D8">
                    <a:lumMod val="10000"/>
                  </a:srgbClr>
                </a:solidFill>
              </a:rPr>
              <a:t> de carte de score </a:t>
            </a:r>
            <a:r>
              <a:rPr lang="en-US" sz="1470" dirty="0" err="1">
                <a:solidFill>
                  <a:srgbClr val="D8D8D8">
                    <a:lumMod val="10000"/>
                  </a:srgbClr>
                </a:solidFill>
              </a:rPr>
              <a:t>communautaires</a:t>
            </a:r>
            <a:r>
              <a:rPr lang="en-US" sz="1470" dirty="0">
                <a:solidFill>
                  <a:srgbClr val="D8D8D8">
                    <a:lumMod val="10000"/>
                  </a:srgbClr>
                </a:solidFill>
              </a:rPr>
              <a:t>.</a:t>
            </a:r>
          </a:p>
          <a:p>
            <a:pPr defTabSz="672067" fontAlgn="auto">
              <a:lnSpc>
                <a:spcPct val="100000"/>
              </a:lnSpc>
              <a:spcBef>
                <a:spcPts val="196"/>
              </a:spcBef>
              <a:spcAft>
                <a:spcPts val="392"/>
              </a:spcAft>
            </a:pPr>
            <a:endParaRPr lang="en-US" sz="1470" dirty="0">
              <a:solidFill>
                <a:srgbClr val="D8D8D8">
                  <a:lumMod val="10000"/>
                </a:srgbClr>
              </a:solidFill>
            </a:endParaRPr>
          </a:p>
        </p:txBody>
      </p:sp>
      <p:pic>
        <p:nvPicPr>
          <p:cNvPr id="6" name="Picture 5">
            <a:extLst>
              <a:ext uri="{FF2B5EF4-FFF2-40B4-BE49-F238E27FC236}">
                <a16:creationId xmlns:a16="http://schemas.microsoft.com/office/drawing/2014/main" id="{F752B42D-38A4-2D44-89F4-582EC9BDA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528" y="1820629"/>
            <a:ext cx="4245131" cy="2176212"/>
          </a:xfrm>
          <a:prstGeom prst="rect">
            <a:avLst/>
          </a:prstGeom>
        </p:spPr>
      </p:pic>
      <p:pic>
        <p:nvPicPr>
          <p:cNvPr id="2" name="Picture 1">
            <a:extLst>
              <a:ext uri="{FF2B5EF4-FFF2-40B4-BE49-F238E27FC236}">
                <a16:creationId xmlns:a16="http://schemas.microsoft.com/office/drawing/2014/main" id="{10483053-6B49-BB4C-9066-982C643C5C28}"/>
              </a:ext>
            </a:extLst>
          </p:cNvPr>
          <p:cNvPicPr>
            <a:picLocks noChangeAspect="1"/>
          </p:cNvPicPr>
          <p:nvPr/>
        </p:nvPicPr>
        <p:blipFill rotWithShape="1">
          <a:blip r:embed="rId3"/>
          <a:srcRect r="9819"/>
          <a:stretch/>
        </p:blipFill>
        <p:spPr>
          <a:xfrm>
            <a:off x="5353278" y="2363842"/>
            <a:ext cx="2087155" cy="1244514"/>
          </a:xfrm>
          <a:prstGeom prst="rect">
            <a:avLst/>
          </a:prstGeom>
        </p:spPr>
      </p:pic>
      <p:sp>
        <p:nvSpPr>
          <p:cNvPr id="3" name="Rectangle 2">
            <a:extLst>
              <a:ext uri="{FF2B5EF4-FFF2-40B4-BE49-F238E27FC236}">
                <a16:creationId xmlns:a16="http://schemas.microsoft.com/office/drawing/2014/main" id="{9938712D-84DB-1A46-9C2B-6CD9F0347332}"/>
              </a:ext>
            </a:extLst>
          </p:cNvPr>
          <p:cNvSpPr/>
          <p:nvPr/>
        </p:nvSpPr>
        <p:spPr>
          <a:xfrm>
            <a:off x="365532" y="5365295"/>
            <a:ext cx="8134381" cy="844568"/>
          </a:xfrm>
          <a:prstGeom prst="rect">
            <a:avLst/>
          </a:prstGeom>
        </p:spPr>
        <p:txBody>
          <a:bodyPr wrap="square">
            <a:spAutoFit/>
          </a:bodyPr>
          <a:lstStyle/>
          <a:p>
            <a:pPr defTabSz="896112" fontAlgn="auto">
              <a:spcBef>
                <a:spcPts val="196"/>
              </a:spcBef>
              <a:spcAft>
                <a:spcPts val="392"/>
              </a:spcAft>
            </a:pPr>
            <a:r>
              <a:rPr lang="en-US" sz="1470" dirty="0">
                <a:solidFill>
                  <a:srgbClr val="D8D8D8">
                    <a:lumMod val="10000"/>
                  </a:srgbClr>
                </a:solidFill>
                <a:latin typeface="Arial" panose="020B0604020202020204" pitchFamily="34" charset="0"/>
                <a:cs typeface="Arial" panose="020B0604020202020204" pitchFamily="34" charset="0"/>
              </a:rPr>
              <a:t>Si </a:t>
            </a:r>
            <a:r>
              <a:rPr lang="en-US" sz="1470" dirty="0" err="1">
                <a:solidFill>
                  <a:srgbClr val="D8D8D8">
                    <a:lumMod val="10000"/>
                  </a:srgbClr>
                </a:solidFill>
                <a:latin typeface="Arial" panose="020B0604020202020204" pitchFamily="34" charset="0"/>
                <a:cs typeface="Arial" panose="020B0604020202020204" pitchFamily="34" charset="0"/>
              </a:rPr>
              <a:t>vous</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avez</a:t>
            </a:r>
            <a:r>
              <a:rPr lang="en-US" sz="1470" dirty="0">
                <a:solidFill>
                  <a:srgbClr val="D8D8D8">
                    <a:lumMod val="10000"/>
                  </a:srgbClr>
                </a:solidFill>
                <a:latin typeface="Arial" panose="020B0604020202020204" pitchFamily="34" charset="0"/>
                <a:cs typeface="Arial" panose="020B0604020202020204" pitchFamily="34" charset="0"/>
              </a:rPr>
              <a:t> des suggestions pour de </a:t>
            </a:r>
            <a:r>
              <a:rPr lang="en-US" sz="1470" dirty="0" err="1">
                <a:solidFill>
                  <a:srgbClr val="D8D8D8">
                    <a:lumMod val="10000"/>
                  </a:srgbClr>
                </a:solidFill>
                <a:latin typeface="Arial" panose="020B0604020202020204" pitchFamily="34" charset="0"/>
                <a:cs typeface="Arial" panose="020B0604020202020204" pitchFamily="34" charset="0"/>
              </a:rPr>
              <a:t>nouvelles</a:t>
            </a:r>
            <a:r>
              <a:rPr lang="en-US" sz="1470" dirty="0">
                <a:solidFill>
                  <a:srgbClr val="D8D8D8">
                    <a:lumMod val="10000"/>
                  </a:srgbClr>
                </a:solidFill>
                <a:latin typeface="Arial" panose="020B0604020202020204" pitchFamily="34" charset="0"/>
                <a:cs typeface="Arial" panose="020B0604020202020204" pitchFamily="34" charset="0"/>
              </a:rPr>
              <a:t> formations </a:t>
            </a:r>
            <a:r>
              <a:rPr lang="en-US" sz="1470" dirty="0" err="1">
                <a:solidFill>
                  <a:srgbClr val="D8D8D8">
                    <a:lumMod val="10000"/>
                  </a:srgbClr>
                </a:solidFill>
                <a:latin typeface="Arial" panose="020B0604020202020204" pitchFamily="34" charset="0"/>
                <a:cs typeface="Arial" panose="020B0604020202020204" pitchFamily="34" charset="0"/>
              </a:rPr>
              <a:t>ou</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voulez</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une</a:t>
            </a:r>
            <a:r>
              <a:rPr lang="en-US" sz="1470" dirty="0">
                <a:solidFill>
                  <a:srgbClr val="D8D8D8">
                    <a:lumMod val="10000"/>
                  </a:srgbClr>
                </a:solidFill>
                <a:latin typeface="Arial" panose="020B0604020202020204" pitchFamily="34" charset="0"/>
                <a:cs typeface="Arial" panose="020B0604020202020204" pitchFamily="34" charset="0"/>
              </a:rPr>
              <a:t> formation </a:t>
            </a:r>
            <a:r>
              <a:rPr lang="en-US" sz="1470" dirty="0" err="1">
                <a:solidFill>
                  <a:srgbClr val="D8D8D8">
                    <a:lumMod val="10000"/>
                  </a:srgbClr>
                </a:solidFill>
                <a:latin typeface="Arial" panose="020B0604020202020204" pitchFamily="34" charset="0"/>
                <a:cs typeface="Arial" panose="020B0604020202020204" pitchFamily="34" charset="0"/>
              </a:rPr>
              <a:t>specifique</a:t>
            </a:r>
            <a:r>
              <a:rPr lang="en-US" sz="1470" dirty="0">
                <a:solidFill>
                  <a:srgbClr val="D8D8D8">
                    <a:lumMod val="10000"/>
                  </a:srgbClr>
                </a:solidFill>
                <a:latin typeface="Arial" panose="020B0604020202020204" pitchFamily="34" charset="0"/>
                <a:cs typeface="Arial" panose="020B0604020202020204" pitchFamily="34" charset="0"/>
              </a:rPr>
              <a:t> pour </a:t>
            </a:r>
            <a:r>
              <a:rPr lang="en-US" sz="1470" dirty="0" err="1">
                <a:solidFill>
                  <a:srgbClr val="D8D8D8">
                    <a:lumMod val="10000"/>
                  </a:srgbClr>
                </a:solidFill>
                <a:latin typeface="Arial" panose="020B0604020202020204" pitchFamily="34" charset="0"/>
                <a:cs typeface="Arial" panose="020B0604020202020204" pitchFamily="34" charset="0"/>
              </a:rPr>
              <a:t>votre</a:t>
            </a:r>
            <a:r>
              <a:rPr lang="en-US" sz="1470" dirty="0">
                <a:solidFill>
                  <a:srgbClr val="D8D8D8">
                    <a:lumMod val="10000"/>
                  </a:srgbClr>
                </a:solidFill>
                <a:latin typeface="Arial" panose="020B0604020202020204" pitchFamily="34" charset="0"/>
                <a:cs typeface="Arial" panose="020B0604020202020204" pitchFamily="34" charset="0"/>
              </a:rPr>
              <a:t> pays, </a:t>
            </a:r>
            <a:r>
              <a:rPr lang="en-US" sz="1470" dirty="0" err="1">
                <a:solidFill>
                  <a:srgbClr val="D8D8D8">
                    <a:lumMod val="10000"/>
                  </a:srgbClr>
                </a:solidFill>
                <a:latin typeface="Arial" panose="020B0604020202020204" pitchFamily="34" charset="0"/>
                <a:cs typeface="Arial" panose="020B0604020202020204" pitchFamily="34" charset="0"/>
              </a:rPr>
              <a:t>prenez</a:t>
            </a:r>
            <a:r>
              <a:rPr lang="en-US" sz="1470" dirty="0">
                <a:solidFill>
                  <a:srgbClr val="D8D8D8">
                    <a:lumMod val="10000"/>
                  </a:srgbClr>
                </a:solidFill>
                <a:latin typeface="Arial" panose="020B0604020202020204" pitchFamily="34" charset="0"/>
                <a:cs typeface="Arial" panose="020B0604020202020204" pitchFamily="34" charset="0"/>
              </a:rPr>
              <a:t> contact avec nous </a:t>
            </a:r>
            <a:r>
              <a:rPr lang="en-US" sz="1470" dirty="0" err="1">
                <a:solidFill>
                  <a:srgbClr val="D8D8D8">
                    <a:lumMod val="10000"/>
                  </a:srgbClr>
                </a:solidFill>
                <a:latin typeface="Arial" panose="020B0604020202020204" pitchFamily="34" charset="0"/>
                <a:cs typeface="Arial" panose="020B0604020202020204" pitchFamily="34" charset="0"/>
              </a:rPr>
              <a:t>en</a:t>
            </a:r>
            <a:r>
              <a:rPr lang="en-US" sz="1470" dirty="0">
                <a:solidFill>
                  <a:srgbClr val="D8D8D8">
                    <a:lumMod val="10000"/>
                  </a:srgbClr>
                </a:solidFill>
                <a:latin typeface="Arial" panose="020B0604020202020204" pitchFamily="34" charset="0"/>
                <a:cs typeface="Arial" panose="020B0604020202020204" pitchFamily="34" charset="0"/>
              </a:rPr>
              <a:t> nous </a:t>
            </a:r>
            <a:r>
              <a:rPr lang="en-US" sz="1470" dirty="0" err="1">
                <a:solidFill>
                  <a:srgbClr val="D8D8D8">
                    <a:lumMod val="10000"/>
                  </a:srgbClr>
                </a:solidFill>
                <a:latin typeface="Arial" panose="020B0604020202020204" pitchFamily="34" charset="0"/>
                <a:cs typeface="Arial" panose="020B0604020202020204" pitchFamily="34" charset="0"/>
              </a:rPr>
              <a:t>écrivant</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à</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a:solidFill>
                  <a:srgbClr val="D8D8D8">
                    <a:lumMod val="10000"/>
                  </a:srgbClr>
                </a:solidFill>
                <a:latin typeface="Arial" panose="020B0604020202020204" pitchFamily="34" charset="0"/>
                <a:cs typeface="Arial" panose="020B0604020202020204" pitchFamily="34" charset="0"/>
                <a:hlinkClick r:id="rId4"/>
              </a:rPr>
              <a:t>scorecardhub@alma2030.org</a:t>
            </a:r>
            <a:endParaRPr lang="en-US" sz="1470" dirty="0">
              <a:solidFill>
                <a:srgbClr val="D8D8D8">
                  <a:lumMod val="10000"/>
                </a:srgbClr>
              </a:solidFill>
              <a:latin typeface="Arial" panose="020B0604020202020204" pitchFamily="34" charset="0"/>
              <a:cs typeface="Arial" panose="020B0604020202020204" pitchFamily="34" charset="0"/>
            </a:endParaRPr>
          </a:p>
          <a:p>
            <a:pPr defTabSz="896112" fontAlgn="auto">
              <a:spcBef>
                <a:spcPts val="196"/>
              </a:spcBef>
              <a:spcAft>
                <a:spcPts val="392"/>
              </a:spcAft>
            </a:pPr>
            <a:endParaRPr lang="en-US" sz="1470" dirty="0">
              <a:solidFill>
                <a:srgbClr val="D8D8D8">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181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97728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Des resources pour </a:t>
            </a:r>
            <a:r>
              <a:rPr lang="en-GB" sz="2352" dirty="0" err="1"/>
              <a:t>vous</a:t>
            </a:r>
            <a:r>
              <a:rPr lang="en-GB" sz="2352" dirty="0"/>
              <a:t> assister avec </a:t>
            </a:r>
            <a:r>
              <a:rPr lang="en-GB" sz="2352" dirty="0" err="1"/>
              <a:t>vos</a:t>
            </a:r>
            <a:r>
              <a:rPr lang="en-GB" sz="2352" dirty="0"/>
              <a:t> </a:t>
            </a:r>
            <a:r>
              <a:rPr lang="en-GB" sz="2352" dirty="0" err="1"/>
              <a:t>cartes</a:t>
            </a:r>
            <a:r>
              <a:rPr lang="en-GB" sz="2352" dirty="0"/>
              <a:t>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Guides et </a:t>
            </a:r>
            <a:r>
              <a:rPr lang="en-US" sz="2352" b="0" dirty="0" err="1">
                <a:solidFill>
                  <a:prstClr val="black">
                    <a:lumMod val="65000"/>
                    <a:lumOff val="35000"/>
                  </a:prstClr>
                </a:solidFill>
              </a:rPr>
              <a:t>boîtes</a:t>
            </a:r>
            <a:r>
              <a:rPr lang="en-US" sz="2352" b="0" dirty="0">
                <a:solidFill>
                  <a:prstClr val="black">
                    <a:lumMod val="65000"/>
                    <a:lumOff val="35000"/>
                  </a:prstClr>
                </a:solidFill>
              </a:rPr>
              <a:t> </a:t>
            </a:r>
            <a:r>
              <a:rPr lang="en-US" sz="2352" b="0" dirty="0" err="1">
                <a:solidFill>
                  <a:prstClr val="black">
                    <a:lumMod val="65000"/>
                    <a:lumOff val="35000"/>
                  </a:prstClr>
                </a:solidFill>
              </a:rPr>
              <a:t>à</a:t>
            </a:r>
            <a:r>
              <a:rPr lang="en-US" sz="2352" b="0" dirty="0">
                <a:solidFill>
                  <a:prstClr val="black">
                    <a:lumMod val="65000"/>
                    <a:lumOff val="35000"/>
                  </a:prstClr>
                </a:solidFill>
              </a:rPr>
              <a:t> </a:t>
            </a:r>
            <a:r>
              <a:rPr lang="en-US" sz="2352" b="0" dirty="0" err="1">
                <a:solidFill>
                  <a:prstClr val="black">
                    <a:lumMod val="65000"/>
                    <a:lumOff val="35000"/>
                  </a:prstClr>
                </a:solidFill>
              </a:rPr>
              <a:t>outils</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2B697F64-A873-B64F-8F79-CD36E601FD53}"/>
              </a:ext>
            </a:extLst>
          </p:cNvPr>
          <p:cNvSpPr txBox="1">
            <a:spLocks/>
          </p:cNvSpPr>
          <p:nvPr/>
        </p:nvSpPr>
        <p:spPr>
          <a:xfrm>
            <a:off x="461524" y="1820629"/>
            <a:ext cx="4006487" cy="429825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196"/>
              </a:spcBef>
              <a:spcAft>
                <a:spcPts val="392"/>
              </a:spcAft>
            </a:pPr>
            <a:r>
              <a:rPr lang="en-US" sz="1470" b="1" dirty="0">
                <a:solidFill>
                  <a:srgbClr val="D8D8D8">
                    <a:lumMod val="10000"/>
                  </a:srgbClr>
                </a:solidFill>
              </a:rPr>
              <a:t>Des guides </a:t>
            </a:r>
            <a:r>
              <a:rPr lang="en-US" sz="1470" dirty="0" err="1">
                <a:solidFill>
                  <a:srgbClr val="D8D8D8">
                    <a:lumMod val="10000"/>
                  </a:srgbClr>
                </a:solidFill>
              </a:rPr>
              <a:t>sont</a:t>
            </a:r>
            <a:r>
              <a:rPr lang="en-US" sz="1470" dirty="0">
                <a:solidFill>
                  <a:srgbClr val="D8D8D8">
                    <a:lumMod val="10000"/>
                  </a:srgbClr>
                </a:solidFill>
              </a:rPr>
              <a:t> </a:t>
            </a:r>
            <a:r>
              <a:rPr lang="en-US" sz="1470" dirty="0" err="1">
                <a:solidFill>
                  <a:srgbClr val="D8D8D8">
                    <a:lumMod val="10000"/>
                  </a:srgbClr>
                </a:solidFill>
              </a:rPr>
              <a:t>disponibles</a:t>
            </a:r>
            <a:r>
              <a:rPr lang="en-US" sz="1470" dirty="0">
                <a:solidFill>
                  <a:srgbClr val="D8D8D8">
                    <a:lumMod val="10000"/>
                  </a:srgbClr>
                </a:solidFill>
              </a:rPr>
              <a:t> pour aider les pays </a:t>
            </a:r>
            <a:r>
              <a:rPr lang="en-US" sz="1470" dirty="0" err="1">
                <a:solidFill>
                  <a:srgbClr val="D8D8D8">
                    <a:lumMod val="10000"/>
                  </a:srgbClr>
                </a:solidFill>
              </a:rPr>
              <a:t>à</a:t>
            </a:r>
            <a:r>
              <a:rPr lang="en-US" sz="1470" dirty="0">
                <a:solidFill>
                  <a:srgbClr val="D8D8D8">
                    <a:lumMod val="10000"/>
                  </a:srgbClr>
                </a:solidFill>
              </a:rPr>
              <a:t> </a:t>
            </a:r>
            <a:r>
              <a:rPr lang="en-US" sz="1470" dirty="0" err="1">
                <a:solidFill>
                  <a:srgbClr val="D8D8D8">
                    <a:lumMod val="10000"/>
                  </a:srgbClr>
                </a:solidFill>
              </a:rPr>
              <a:t>créer</a:t>
            </a:r>
            <a:r>
              <a:rPr lang="en-US" sz="1470" dirty="0">
                <a:solidFill>
                  <a:srgbClr val="D8D8D8">
                    <a:lumMod val="10000"/>
                  </a:srgbClr>
                </a:solidFill>
              </a:rPr>
              <a:t>, </a:t>
            </a:r>
            <a:r>
              <a:rPr lang="en-US" sz="1470" dirty="0" err="1">
                <a:solidFill>
                  <a:srgbClr val="D8D8D8">
                    <a:lumMod val="10000"/>
                  </a:srgbClr>
                </a:solidFill>
              </a:rPr>
              <a:t>analyser</a:t>
            </a:r>
            <a:r>
              <a:rPr lang="en-US" sz="1470" dirty="0">
                <a:solidFill>
                  <a:srgbClr val="D8D8D8">
                    <a:lumMod val="10000"/>
                  </a:srgbClr>
                </a:solidFill>
              </a:rPr>
              <a:t> et </a:t>
            </a:r>
            <a:r>
              <a:rPr lang="en-US" sz="1470" dirty="0" err="1">
                <a:solidFill>
                  <a:srgbClr val="D8D8D8">
                    <a:lumMod val="10000"/>
                  </a:srgbClr>
                </a:solidFill>
              </a:rPr>
              <a:t>améliorer</a:t>
            </a:r>
            <a:r>
              <a:rPr lang="en-US" sz="1470" dirty="0">
                <a:solidFill>
                  <a:srgbClr val="D8D8D8">
                    <a:lumMod val="10000"/>
                  </a:srgbClr>
                </a:solidFill>
              </a:rPr>
              <a:t> </a:t>
            </a:r>
            <a:r>
              <a:rPr lang="en-US" sz="1470" dirty="0" err="1">
                <a:solidFill>
                  <a:srgbClr val="D8D8D8">
                    <a:lumMod val="10000"/>
                  </a:srgbClr>
                </a:solidFill>
              </a:rPr>
              <a:t>leurs</a:t>
            </a:r>
            <a:r>
              <a:rPr lang="en-US" sz="1470" dirty="0">
                <a:solidFill>
                  <a:srgbClr val="D8D8D8">
                    <a:lumMod val="10000"/>
                  </a:srgbClr>
                </a:solidFill>
              </a:rPr>
              <a:t> </a:t>
            </a:r>
            <a:r>
              <a:rPr lang="en-US" sz="1470" dirty="0" err="1">
                <a:solidFill>
                  <a:srgbClr val="D8D8D8">
                    <a:lumMod val="10000"/>
                  </a:srgbClr>
                </a:solidFill>
              </a:rPr>
              <a:t>cartes</a:t>
            </a:r>
            <a:r>
              <a:rPr lang="en-US" sz="1470" dirty="0">
                <a:solidFill>
                  <a:srgbClr val="D8D8D8">
                    <a:lumMod val="10000"/>
                  </a:srgbClr>
                </a:solidFill>
              </a:rPr>
              <a:t> de score. Nous </a:t>
            </a:r>
            <a:r>
              <a:rPr lang="en-US" sz="1470" dirty="0" err="1">
                <a:solidFill>
                  <a:srgbClr val="D8D8D8">
                    <a:lumMod val="10000"/>
                  </a:srgbClr>
                </a:solidFill>
              </a:rPr>
              <a:t>avons</a:t>
            </a:r>
            <a:r>
              <a:rPr lang="en-US" sz="1470" dirty="0">
                <a:solidFill>
                  <a:srgbClr val="D8D8D8">
                    <a:lumMod val="10000"/>
                  </a:srgbClr>
                </a:solidFill>
              </a:rPr>
              <a:t> déjà mis </a:t>
            </a:r>
            <a:r>
              <a:rPr lang="en-US" sz="1470" dirty="0" err="1">
                <a:solidFill>
                  <a:srgbClr val="D8D8D8">
                    <a:lumMod val="10000"/>
                  </a:srgbClr>
                </a:solidFill>
              </a:rPr>
              <a:t>en</a:t>
            </a:r>
            <a:r>
              <a:rPr lang="en-US" sz="1470" dirty="0">
                <a:solidFill>
                  <a:srgbClr val="D8D8D8">
                    <a:lumMod val="10000"/>
                  </a:srgbClr>
                </a:solidFill>
              </a:rPr>
              <a:t> </a:t>
            </a:r>
            <a:r>
              <a:rPr lang="en-US" sz="1470" dirty="0" err="1">
                <a:solidFill>
                  <a:srgbClr val="D8D8D8">
                    <a:lumMod val="10000"/>
                  </a:srgbClr>
                </a:solidFill>
              </a:rPr>
              <a:t>lignes</a:t>
            </a:r>
            <a:r>
              <a:rPr lang="en-US" sz="1470" dirty="0">
                <a:solidFill>
                  <a:srgbClr val="D8D8D8">
                    <a:lumMod val="10000"/>
                  </a:srgbClr>
                </a:solidFill>
              </a:rPr>
              <a:t> les guides </a:t>
            </a:r>
            <a:r>
              <a:rPr lang="en-US" sz="1470" dirty="0" err="1">
                <a:solidFill>
                  <a:srgbClr val="D8D8D8">
                    <a:lumMod val="10000"/>
                  </a:srgbClr>
                </a:solidFill>
              </a:rPr>
              <a:t>suivants</a:t>
            </a:r>
            <a:r>
              <a:rPr lang="en-US" sz="1470" dirty="0">
                <a:solidFill>
                  <a:srgbClr val="D8D8D8">
                    <a:lumMod val="10000"/>
                  </a:srgbClr>
                </a:solidFill>
              </a:rPr>
              <a:t>:</a:t>
            </a:r>
          </a:p>
          <a:p>
            <a:pPr defTabSz="672067" fontAlgn="auto">
              <a:lnSpc>
                <a:spcPct val="100000"/>
              </a:lnSpc>
              <a:spcBef>
                <a:spcPts val="196"/>
              </a:spcBef>
              <a:spcAft>
                <a:spcPts val="392"/>
              </a:spcAft>
            </a:pPr>
            <a:endParaRPr lang="en-US" sz="1470" b="1" dirty="0">
              <a:solidFill>
                <a:srgbClr val="D8D8D8">
                  <a:lumMod val="10000"/>
                </a:srgbClr>
              </a:solidFill>
            </a:endParaRPr>
          </a:p>
          <a:p>
            <a:pPr defTabSz="672067" fontAlgn="auto">
              <a:lnSpc>
                <a:spcPct val="100000"/>
              </a:lnSpc>
              <a:spcBef>
                <a:spcPts val="196"/>
              </a:spcBef>
              <a:spcAft>
                <a:spcPts val="392"/>
              </a:spcAft>
            </a:pPr>
            <a:r>
              <a:rPr lang="en-US" sz="1470" b="1" dirty="0">
                <a:solidFill>
                  <a:srgbClr val="D8D8D8">
                    <a:lumMod val="10000"/>
                  </a:srgbClr>
                </a:solidFill>
              </a:rPr>
              <a:t>
	</a:t>
            </a:r>
          </a:p>
          <a:p>
            <a:pPr defTabSz="672067" fontAlgn="auto">
              <a:lnSpc>
                <a:spcPct val="100000"/>
              </a:lnSpc>
              <a:spcBef>
                <a:spcPts val="196"/>
              </a:spcBef>
              <a:spcAft>
                <a:spcPts val="392"/>
              </a:spcAft>
            </a:pPr>
            <a:endParaRPr lang="en-US" sz="1470" b="1" dirty="0">
              <a:solidFill>
                <a:srgbClr val="D8D8D8">
                  <a:lumMod val="10000"/>
                </a:srgbClr>
              </a:solidFill>
            </a:endParaRPr>
          </a:p>
          <a:p>
            <a:pPr defTabSz="672067" fontAlgn="auto">
              <a:lnSpc>
                <a:spcPct val="100000"/>
              </a:lnSpc>
              <a:spcBef>
                <a:spcPts val="196"/>
              </a:spcBef>
              <a:spcAft>
                <a:spcPts val="392"/>
              </a:spcAft>
            </a:pPr>
            <a:endParaRPr lang="en-US" sz="1470" b="1" dirty="0">
              <a:solidFill>
                <a:srgbClr val="D8D8D8">
                  <a:lumMod val="10000"/>
                </a:srgbClr>
              </a:solidFill>
            </a:endParaRPr>
          </a:p>
          <a:p>
            <a:pPr defTabSz="672067" fontAlgn="auto">
              <a:lnSpc>
                <a:spcPct val="100000"/>
              </a:lnSpc>
              <a:spcBef>
                <a:spcPts val="196"/>
              </a:spcBef>
              <a:spcAft>
                <a:spcPts val="392"/>
              </a:spcAft>
            </a:pPr>
            <a:r>
              <a:rPr lang="en-US" sz="1470" b="1" dirty="0">
                <a:solidFill>
                  <a:srgbClr val="D8D8D8">
                    <a:lumMod val="10000"/>
                  </a:srgbClr>
                </a:solidFill>
              </a:rPr>
              <a:t>
</a:t>
            </a:r>
            <a:r>
              <a:rPr lang="en-US" sz="1470" dirty="0">
                <a:solidFill>
                  <a:srgbClr val="D8D8D8">
                    <a:lumMod val="10000"/>
                  </a:srgbClr>
                </a:solidFill>
              </a:rPr>
              <a:t>Nous </a:t>
            </a:r>
            <a:r>
              <a:rPr lang="en-US" sz="1470" dirty="0" err="1">
                <a:solidFill>
                  <a:srgbClr val="D8D8D8">
                    <a:lumMod val="10000"/>
                  </a:srgbClr>
                </a:solidFill>
              </a:rPr>
              <a:t>travaillons</a:t>
            </a:r>
            <a:r>
              <a:rPr lang="en-US" sz="1470" dirty="0">
                <a:solidFill>
                  <a:srgbClr val="D8D8D8">
                    <a:lumMod val="10000"/>
                  </a:srgbClr>
                </a:solidFill>
              </a:rPr>
              <a:t> sur de nouveaux guides pour aider les pays, par </a:t>
            </a:r>
            <a:r>
              <a:rPr lang="en-US" sz="1470" dirty="0" err="1">
                <a:solidFill>
                  <a:srgbClr val="D8D8D8">
                    <a:lumMod val="10000"/>
                  </a:srgbClr>
                </a:solidFill>
              </a:rPr>
              <a:t>exemple</a:t>
            </a:r>
            <a:r>
              <a:rPr lang="en-US" sz="1470" dirty="0">
                <a:solidFill>
                  <a:srgbClr val="D8D8D8">
                    <a:lumMod val="10000"/>
                  </a:srgbClr>
                </a:solidFill>
              </a:rPr>
              <a:t>, comment lire et </a:t>
            </a:r>
            <a:r>
              <a:rPr lang="en-US" sz="1470" dirty="0" err="1">
                <a:solidFill>
                  <a:srgbClr val="D8D8D8">
                    <a:lumMod val="10000"/>
                  </a:srgbClr>
                </a:solidFill>
              </a:rPr>
              <a:t>analyser</a:t>
            </a:r>
            <a:r>
              <a:rPr lang="en-US" sz="1470" dirty="0">
                <a:solidFill>
                  <a:srgbClr val="D8D8D8">
                    <a:lumMod val="10000"/>
                  </a:srgbClr>
                </a:solidFill>
              </a:rPr>
              <a:t> </a:t>
            </a:r>
            <a:r>
              <a:rPr lang="en-US" sz="1470" dirty="0" err="1">
                <a:solidFill>
                  <a:srgbClr val="D8D8D8">
                    <a:lumMod val="10000"/>
                  </a:srgbClr>
                </a:solidFill>
              </a:rPr>
              <a:t>une</a:t>
            </a:r>
            <a:r>
              <a:rPr lang="en-US" sz="1470" dirty="0">
                <a:solidFill>
                  <a:srgbClr val="D8D8D8">
                    <a:lumMod val="10000"/>
                  </a:srgbClr>
                </a:solidFill>
              </a:rPr>
              <a:t> carte de score, comment </a:t>
            </a:r>
            <a:r>
              <a:rPr lang="en-US" sz="1470" dirty="0" err="1">
                <a:solidFill>
                  <a:srgbClr val="D8D8D8">
                    <a:lumMod val="10000"/>
                  </a:srgbClr>
                </a:solidFill>
              </a:rPr>
              <a:t>utiliser</a:t>
            </a:r>
            <a:r>
              <a:rPr lang="en-US" sz="1470" dirty="0">
                <a:solidFill>
                  <a:srgbClr val="D8D8D8">
                    <a:lumMod val="10000"/>
                  </a:srgbClr>
                </a:solidFill>
              </a:rPr>
              <a:t> la carte pour mobiliser des resources etc.</a:t>
            </a:r>
            <a:r>
              <a:rPr lang="en-US" sz="1470" b="1" dirty="0">
                <a:solidFill>
                  <a:srgbClr val="D8D8D8">
                    <a:lumMod val="10000"/>
                  </a:srgbClr>
                </a:solidFill>
              </a:rPr>
              <a:t>
</a:t>
            </a:r>
            <a:endParaRPr lang="en-US" sz="1470" dirty="0">
              <a:solidFill>
                <a:srgbClr val="D8D8D8">
                  <a:lumMod val="10000"/>
                </a:srgbClr>
              </a:solidFill>
            </a:endParaRPr>
          </a:p>
        </p:txBody>
      </p:sp>
      <p:pic>
        <p:nvPicPr>
          <p:cNvPr id="5" name="Picture 4">
            <a:extLst>
              <a:ext uri="{FF2B5EF4-FFF2-40B4-BE49-F238E27FC236}">
                <a16:creationId xmlns:a16="http://schemas.microsoft.com/office/drawing/2014/main" id="{F76D5F1A-6394-7143-A0F6-8D615E3D4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910" y="1820630"/>
            <a:ext cx="3408004" cy="2526954"/>
          </a:xfrm>
          <a:prstGeom prst="rect">
            <a:avLst/>
          </a:prstGeom>
        </p:spPr>
      </p:pic>
      <p:sp>
        <p:nvSpPr>
          <p:cNvPr id="2" name="Rectangle 1">
            <a:extLst>
              <a:ext uri="{FF2B5EF4-FFF2-40B4-BE49-F238E27FC236}">
                <a16:creationId xmlns:a16="http://schemas.microsoft.com/office/drawing/2014/main" id="{202A6B28-3F95-244E-A936-DB16B21A62CF}"/>
              </a:ext>
            </a:extLst>
          </p:cNvPr>
          <p:cNvSpPr/>
          <p:nvPr/>
        </p:nvSpPr>
        <p:spPr>
          <a:xfrm>
            <a:off x="448073" y="2785850"/>
            <a:ext cx="4233100" cy="1675843"/>
          </a:xfrm>
          <a:prstGeom prst="rect">
            <a:avLst/>
          </a:prstGeom>
        </p:spPr>
        <p:txBody>
          <a:bodyPr wrap="square">
            <a:spAutoFit/>
          </a:bodyPr>
          <a:lstStyle/>
          <a:p>
            <a:pPr marL="280035" indent="-280035" defTabSz="896112" fontAlgn="auto">
              <a:spcBef>
                <a:spcPts val="0"/>
              </a:spcBef>
              <a:spcAft>
                <a:spcPts val="0"/>
              </a:spcAft>
              <a:buFont typeface="Arial" panose="020B0604020202020204" pitchFamily="34" charset="0"/>
              <a:buChar char="•"/>
            </a:pPr>
            <a:r>
              <a:rPr lang="en-US" sz="1470" b="1" dirty="0">
                <a:solidFill>
                  <a:srgbClr val="D8D8D8">
                    <a:lumMod val="10000"/>
                  </a:srgbClr>
                </a:solidFill>
                <a:latin typeface="Calibri" panose="020F0502020204030204"/>
              </a:rPr>
              <a:t>Introduction aux </a:t>
            </a:r>
            <a:r>
              <a:rPr lang="en-US" sz="1470" b="1" dirty="0" err="1">
                <a:solidFill>
                  <a:srgbClr val="D8D8D8">
                    <a:lumMod val="10000"/>
                  </a:srgbClr>
                </a:solidFill>
                <a:latin typeface="Calibri" panose="020F0502020204030204"/>
              </a:rPr>
              <a:t>cartes</a:t>
            </a:r>
            <a:r>
              <a:rPr lang="en-US" sz="1470" b="1" dirty="0">
                <a:solidFill>
                  <a:srgbClr val="D8D8D8">
                    <a:lumMod val="10000"/>
                  </a:srgbClr>
                </a:solidFill>
                <a:latin typeface="Calibri" panose="020F0502020204030204"/>
              </a:rPr>
              <a:t> de score </a:t>
            </a:r>
            <a:r>
              <a:rPr lang="en-US" sz="1470" b="1" dirty="0" err="1">
                <a:solidFill>
                  <a:srgbClr val="D8D8D8">
                    <a:lumMod val="10000"/>
                  </a:srgbClr>
                </a:solidFill>
                <a:latin typeface="Calibri" panose="020F0502020204030204"/>
              </a:rPr>
              <a:t>nationales</a:t>
            </a:r>
            <a:r>
              <a:rPr lang="en-US" sz="1470" b="1" dirty="0">
                <a:solidFill>
                  <a:srgbClr val="D8D8D8">
                    <a:lumMod val="10000"/>
                  </a:srgbClr>
                </a:solidFill>
                <a:latin typeface="Calibri" panose="020F0502020204030204"/>
              </a:rPr>
              <a:t>
Comment </a:t>
            </a:r>
            <a:r>
              <a:rPr lang="en-US" sz="1470" b="1" dirty="0" err="1">
                <a:solidFill>
                  <a:srgbClr val="D8D8D8">
                    <a:lumMod val="10000"/>
                  </a:srgbClr>
                </a:solidFill>
                <a:latin typeface="Calibri" panose="020F0502020204030204"/>
              </a:rPr>
              <a:t>créer</a:t>
            </a:r>
            <a:r>
              <a:rPr lang="en-US" sz="1470" b="1" dirty="0">
                <a:solidFill>
                  <a:srgbClr val="D8D8D8">
                    <a:lumMod val="10000"/>
                  </a:srgbClr>
                </a:solidFill>
                <a:latin typeface="Calibri" panose="020F0502020204030204"/>
              </a:rPr>
              <a:t> </a:t>
            </a:r>
            <a:r>
              <a:rPr lang="en-US" sz="1470" b="1" dirty="0" err="1">
                <a:solidFill>
                  <a:srgbClr val="D8D8D8">
                    <a:lumMod val="10000"/>
                  </a:srgbClr>
                </a:solidFill>
                <a:latin typeface="Calibri" panose="020F0502020204030204"/>
              </a:rPr>
              <a:t>une</a:t>
            </a:r>
            <a:r>
              <a:rPr lang="en-US" sz="1470" b="1" dirty="0">
                <a:solidFill>
                  <a:srgbClr val="D8D8D8">
                    <a:lumMod val="10000"/>
                  </a:srgbClr>
                </a:solidFill>
                <a:latin typeface="Calibri" panose="020F0502020204030204"/>
              </a:rPr>
              <a:t> nouvelle carte de score </a:t>
            </a:r>
            <a:r>
              <a:rPr lang="en-US" sz="1470" b="1" dirty="0" err="1">
                <a:solidFill>
                  <a:srgbClr val="D8D8D8">
                    <a:lumMod val="10000"/>
                  </a:srgbClr>
                </a:solidFill>
                <a:latin typeface="Calibri" panose="020F0502020204030204"/>
              </a:rPr>
              <a:t>nationale</a:t>
            </a:r>
            <a:r>
              <a:rPr lang="en-US" sz="1470" b="1" dirty="0">
                <a:solidFill>
                  <a:srgbClr val="D8D8D8">
                    <a:lumMod val="10000"/>
                  </a:srgbClr>
                </a:solidFill>
                <a:latin typeface="Calibri" panose="020F0502020204030204"/>
              </a:rPr>
              <a:t>
Introduction aux </a:t>
            </a:r>
            <a:r>
              <a:rPr lang="en-US" sz="1470" b="1" dirty="0" err="1">
                <a:solidFill>
                  <a:srgbClr val="D8D8D8">
                    <a:lumMod val="10000"/>
                  </a:srgbClr>
                </a:solidFill>
                <a:latin typeface="Calibri" panose="020F0502020204030204"/>
              </a:rPr>
              <a:t>cartes</a:t>
            </a:r>
            <a:r>
              <a:rPr lang="en-US" sz="1470" b="1" dirty="0">
                <a:solidFill>
                  <a:srgbClr val="D8D8D8">
                    <a:lumMod val="10000"/>
                  </a:srgbClr>
                </a:solidFill>
                <a:latin typeface="Calibri" panose="020F0502020204030204"/>
              </a:rPr>
              <a:t> de score </a:t>
            </a:r>
            <a:r>
              <a:rPr lang="en-US" sz="1470" b="1" dirty="0" err="1">
                <a:solidFill>
                  <a:srgbClr val="D8D8D8">
                    <a:lumMod val="10000"/>
                  </a:srgbClr>
                </a:solidFill>
                <a:latin typeface="Calibri" panose="020F0502020204030204"/>
              </a:rPr>
              <a:t>communautaires</a:t>
            </a:r>
            <a:r>
              <a:rPr lang="en-US" sz="1470" b="1" dirty="0">
                <a:solidFill>
                  <a:srgbClr val="D8D8D8">
                    <a:lumMod val="10000"/>
                  </a:srgbClr>
                </a:solidFill>
                <a:latin typeface="Calibri" panose="020F0502020204030204"/>
              </a:rPr>
              <a:t>
</a:t>
            </a:r>
            <a:r>
              <a:rPr lang="en-US" sz="1470" b="1" dirty="0" err="1">
                <a:solidFill>
                  <a:srgbClr val="D8D8D8">
                    <a:lumMod val="10000"/>
                  </a:srgbClr>
                </a:solidFill>
                <a:latin typeface="Calibri" panose="020F0502020204030204"/>
              </a:rPr>
              <a:t>Créer</a:t>
            </a:r>
            <a:r>
              <a:rPr lang="en-US" sz="1470" b="1" dirty="0">
                <a:solidFill>
                  <a:srgbClr val="D8D8D8">
                    <a:lumMod val="10000"/>
                  </a:srgbClr>
                </a:solidFill>
                <a:latin typeface="Calibri" panose="020F0502020204030204"/>
              </a:rPr>
              <a:t> </a:t>
            </a:r>
            <a:r>
              <a:rPr lang="en-US" sz="1470" b="1" dirty="0" err="1">
                <a:solidFill>
                  <a:srgbClr val="D8D8D8">
                    <a:lumMod val="10000"/>
                  </a:srgbClr>
                </a:solidFill>
                <a:latin typeface="Calibri" panose="020F0502020204030204"/>
              </a:rPr>
              <a:t>une</a:t>
            </a:r>
            <a:r>
              <a:rPr lang="en-US" sz="1470" b="1" dirty="0">
                <a:solidFill>
                  <a:srgbClr val="D8D8D8">
                    <a:lumMod val="10000"/>
                  </a:srgbClr>
                </a:solidFill>
                <a:latin typeface="Calibri" panose="020F0502020204030204"/>
              </a:rPr>
              <a:t> nouvelle carte de score </a:t>
            </a:r>
            <a:r>
              <a:rPr lang="en-US" sz="1470" b="1" dirty="0" err="1">
                <a:solidFill>
                  <a:srgbClr val="D8D8D8">
                    <a:lumMod val="10000"/>
                  </a:srgbClr>
                </a:solidFill>
                <a:latin typeface="Calibri" panose="020F0502020204030204"/>
              </a:rPr>
              <a:t>communautaire</a:t>
            </a:r>
            <a:endParaRPr lang="en-US" sz="1764"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F1AA1B21-8289-FF43-BE9C-C9333A29A480}"/>
              </a:ext>
            </a:extLst>
          </p:cNvPr>
          <p:cNvSpPr/>
          <p:nvPr/>
        </p:nvSpPr>
        <p:spPr>
          <a:xfrm>
            <a:off x="365532" y="5601127"/>
            <a:ext cx="8134381" cy="844568"/>
          </a:xfrm>
          <a:prstGeom prst="rect">
            <a:avLst/>
          </a:prstGeom>
        </p:spPr>
        <p:txBody>
          <a:bodyPr wrap="square">
            <a:spAutoFit/>
          </a:bodyPr>
          <a:lstStyle/>
          <a:p>
            <a:pPr defTabSz="896112" fontAlgn="auto">
              <a:spcBef>
                <a:spcPts val="196"/>
              </a:spcBef>
              <a:spcAft>
                <a:spcPts val="392"/>
              </a:spcAft>
            </a:pPr>
            <a:r>
              <a:rPr lang="en-US" sz="1470" dirty="0">
                <a:solidFill>
                  <a:srgbClr val="D8D8D8">
                    <a:lumMod val="10000"/>
                  </a:srgbClr>
                </a:solidFill>
                <a:latin typeface="Arial" panose="020B0604020202020204" pitchFamily="34" charset="0"/>
                <a:cs typeface="Arial" panose="020B0604020202020204" pitchFamily="34" charset="0"/>
              </a:rPr>
              <a:t>Si </a:t>
            </a:r>
            <a:r>
              <a:rPr lang="en-US" sz="1470" dirty="0" err="1">
                <a:solidFill>
                  <a:srgbClr val="D8D8D8">
                    <a:lumMod val="10000"/>
                  </a:srgbClr>
                </a:solidFill>
                <a:latin typeface="Arial" panose="020B0604020202020204" pitchFamily="34" charset="0"/>
                <a:cs typeface="Arial" panose="020B0604020202020204" pitchFamily="34" charset="0"/>
              </a:rPr>
              <a:t>vous</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avez</a:t>
            </a:r>
            <a:r>
              <a:rPr lang="en-US" sz="1470" dirty="0">
                <a:solidFill>
                  <a:srgbClr val="D8D8D8">
                    <a:lumMod val="10000"/>
                  </a:srgbClr>
                </a:solidFill>
                <a:latin typeface="Arial" panose="020B0604020202020204" pitchFamily="34" charset="0"/>
                <a:cs typeface="Arial" panose="020B0604020202020204" pitchFamily="34" charset="0"/>
              </a:rPr>
              <a:t> des suggestions pour de nouveaux guides, </a:t>
            </a:r>
            <a:r>
              <a:rPr lang="en-US" sz="1470" dirty="0" err="1">
                <a:solidFill>
                  <a:srgbClr val="D8D8D8">
                    <a:lumMod val="10000"/>
                  </a:srgbClr>
                </a:solidFill>
                <a:latin typeface="Arial" panose="020B0604020202020204" pitchFamily="34" charset="0"/>
                <a:cs typeface="Arial" panose="020B0604020202020204" pitchFamily="34" charset="0"/>
              </a:rPr>
              <a:t>prenez</a:t>
            </a:r>
            <a:r>
              <a:rPr lang="en-US" sz="1470" dirty="0">
                <a:solidFill>
                  <a:srgbClr val="D8D8D8">
                    <a:lumMod val="10000"/>
                  </a:srgbClr>
                </a:solidFill>
                <a:latin typeface="Arial" panose="020B0604020202020204" pitchFamily="34" charset="0"/>
                <a:cs typeface="Arial" panose="020B0604020202020204" pitchFamily="34" charset="0"/>
              </a:rPr>
              <a:t> contact avec nous </a:t>
            </a:r>
            <a:r>
              <a:rPr lang="en-US" sz="1470" dirty="0" err="1">
                <a:solidFill>
                  <a:srgbClr val="D8D8D8">
                    <a:lumMod val="10000"/>
                  </a:srgbClr>
                </a:solidFill>
                <a:latin typeface="Arial" panose="020B0604020202020204" pitchFamily="34" charset="0"/>
                <a:cs typeface="Arial" panose="020B0604020202020204" pitchFamily="34" charset="0"/>
              </a:rPr>
              <a:t>en</a:t>
            </a:r>
            <a:r>
              <a:rPr lang="en-US" sz="1470" dirty="0">
                <a:solidFill>
                  <a:srgbClr val="D8D8D8">
                    <a:lumMod val="10000"/>
                  </a:srgbClr>
                </a:solidFill>
                <a:latin typeface="Arial" panose="020B0604020202020204" pitchFamily="34" charset="0"/>
                <a:cs typeface="Arial" panose="020B0604020202020204" pitchFamily="34" charset="0"/>
              </a:rPr>
              <a:t> nous </a:t>
            </a:r>
            <a:r>
              <a:rPr lang="en-US" sz="1470" dirty="0" err="1">
                <a:solidFill>
                  <a:srgbClr val="D8D8D8">
                    <a:lumMod val="10000"/>
                  </a:srgbClr>
                </a:solidFill>
                <a:latin typeface="Arial" panose="020B0604020202020204" pitchFamily="34" charset="0"/>
                <a:cs typeface="Arial" panose="020B0604020202020204" pitchFamily="34" charset="0"/>
              </a:rPr>
              <a:t>écrivant</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à</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a:solidFill>
                  <a:srgbClr val="D8D8D8">
                    <a:lumMod val="10000"/>
                  </a:srgbClr>
                </a:solidFill>
                <a:latin typeface="Arial" panose="020B0604020202020204" pitchFamily="34" charset="0"/>
                <a:cs typeface="Arial" panose="020B0604020202020204" pitchFamily="34" charset="0"/>
                <a:hlinkClick r:id="rId3"/>
              </a:rPr>
              <a:t>scorecardhub@alma2030.org</a:t>
            </a:r>
            <a:r>
              <a:rPr lang="en-US" sz="1470" dirty="0">
                <a:solidFill>
                  <a:srgbClr val="D8D8D8">
                    <a:lumMod val="10000"/>
                  </a:srgbClr>
                </a:solidFill>
                <a:latin typeface="Arial" panose="020B0604020202020204" pitchFamily="34" charset="0"/>
                <a:cs typeface="Arial" panose="020B0604020202020204" pitchFamily="34" charset="0"/>
              </a:rPr>
              <a:t>. </a:t>
            </a:r>
          </a:p>
          <a:p>
            <a:pPr defTabSz="896112" fontAlgn="auto">
              <a:spcBef>
                <a:spcPts val="196"/>
              </a:spcBef>
              <a:spcAft>
                <a:spcPts val="392"/>
              </a:spcAft>
            </a:pPr>
            <a:endParaRPr lang="en-US" sz="1470" dirty="0">
              <a:solidFill>
                <a:srgbClr val="D8D8D8">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457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err="1"/>
              <a:t>Quelques</a:t>
            </a:r>
            <a:r>
              <a:rPr lang="en-GB" sz="2352" dirty="0"/>
              <a:t> liens </a:t>
            </a:r>
            <a:r>
              <a:rPr lang="en-GB" sz="2352" dirty="0" err="1"/>
              <a:t>utiles</a:t>
            </a:r>
            <a:endParaRPr lang="en-GB" sz="2352"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err="1">
                <a:solidFill>
                  <a:prstClr val="black">
                    <a:lumMod val="65000"/>
                    <a:lumOff val="35000"/>
                  </a:prstClr>
                </a:solidFill>
              </a:rPr>
              <a:t>Autres</a:t>
            </a:r>
            <a:r>
              <a:rPr lang="en-US" sz="2352" b="0" dirty="0">
                <a:solidFill>
                  <a:prstClr val="black">
                    <a:lumMod val="65000"/>
                    <a:lumOff val="35000"/>
                  </a:prstClr>
                </a:solidFill>
              </a:rPr>
              <a:t> resources</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4BCD1EC9-8F0A-BA4F-B093-0C5196AF923A}"/>
              </a:ext>
            </a:extLst>
          </p:cNvPr>
          <p:cNvSpPr txBox="1">
            <a:spLocks/>
          </p:cNvSpPr>
          <p:nvPr/>
        </p:nvSpPr>
        <p:spPr>
          <a:xfrm>
            <a:off x="538364" y="1444111"/>
            <a:ext cx="4006487" cy="504291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defTabSz="672067" fontAlgn="auto">
              <a:lnSpc>
                <a:spcPct val="100000"/>
              </a:lnSpc>
              <a:spcBef>
                <a:spcPts val="196"/>
              </a:spcBef>
              <a:spcAft>
                <a:spcPts val="392"/>
              </a:spcAft>
              <a:buFont typeface="Arial" panose="020B0604020202020204" pitchFamily="34" charset="0"/>
              <a:buChar char="•"/>
            </a:pPr>
            <a:r>
              <a:rPr lang="en-US" sz="1800" dirty="0" err="1"/>
              <a:t>Vous</a:t>
            </a:r>
            <a:r>
              <a:rPr lang="en-US" sz="1800" dirty="0"/>
              <a:t> </a:t>
            </a:r>
            <a:r>
              <a:rPr lang="en-US" sz="1800" dirty="0" err="1"/>
              <a:t>pouvez</a:t>
            </a:r>
            <a:r>
              <a:rPr lang="en-US" sz="1800" dirty="0"/>
              <a:t> </a:t>
            </a:r>
            <a:r>
              <a:rPr lang="en-US" sz="1800" dirty="0" err="1"/>
              <a:t>télécharger</a:t>
            </a:r>
            <a:r>
              <a:rPr lang="en-US" sz="1800" dirty="0"/>
              <a:t> </a:t>
            </a:r>
            <a:r>
              <a:rPr lang="en-US" sz="1800" dirty="0" err="1"/>
              <a:t>nos</a:t>
            </a:r>
            <a:r>
              <a:rPr lang="en-US" sz="1800" dirty="0"/>
              <a:t> formations: </a:t>
            </a:r>
            <a:r>
              <a:rPr lang="en-US" sz="1800" dirty="0">
                <a:hlinkClick r:id="rId2">
                  <a:extLst>
                    <a:ext uri="{A12FA001-AC4F-418D-AE19-62706E023703}">
                      <ahyp:hlinkClr xmlns:ahyp="http://schemas.microsoft.com/office/drawing/2018/hyperlinkcolor" val="tx"/>
                    </a:ext>
                  </a:extLst>
                </a:hlinkClick>
              </a:rPr>
              <a:t>https://scorecardhub.org/guides-and-toolkits/download-course-content-to-access-when-you-do-not-have-an-internet-connection/</a:t>
            </a:r>
            <a:endParaRPr lang="en-US" sz="1800" dirty="0"/>
          </a:p>
          <a:p>
            <a:pPr marL="280035" indent="-280035" defTabSz="672067" fontAlgn="auto">
              <a:lnSpc>
                <a:spcPct val="100000"/>
              </a:lnSpc>
              <a:spcBef>
                <a:spcPts val="196"/>
              </a:spcBef>
              <a:spcAft>
                <a:spcPts val="392"/>
              </a:spcAft>
              <a:buFont typeface="Arial" panose="020B0604020202020204" pitchFamily="34" charset="0"/>
              <a:buChar char="•"/>
            </a:pPr>
            <a:endParaRPr lang="en-US" sz="1800" dirty="0">
              <a:hlinkClick r:id="rId2">
                <a:extLst>
                  <a:ext uri="{A12FA001-AC4F-418D-AE19-62706E023703}">
                    <ahyp:hlinkClr xmlns:ahyp="http://schemas.microsoft.com/office/drawing/2018/hyperlinkcolor" val="tx"/>
                  </a:ext>
                </a:extLst>
              </a:hlinkClick>
            </a:endParaRPr>
          </a:p>
          <a:p>
            <a:pPr marL="280035" indent="-280035" defTabSz="672067" fontAlgn="auto">
              <a:lnSpc>
                <a:spcPct val="100000"/>
              </a:lnSpc>
              <a:spcBef>
                <a:spcPts val="196"/>
              </a:spcBef>
              <a:spcAft>
                <a:spcPts val="392"/>
              </a:spcAft>
              <a:buFont typeface="Arial" panose="020B0604020202020204" pitchFamily="34" charset="0"/>
              <a:buChar char="•"/>
            </a:pPr>
            <a:r>
              <a:rPr lang="en-US" sz="1800" dirty="0" err="1"/>
              <a:t>Vous</a:t>
            </a:r>
            <a:r>
              <a:rPr lang="en-US" sz="1800" dirty="0"/>
              <a:t> </a:t>
            </a:r>
            <a:r>
              <a:rPr lang="en-US" sz="1800" dirty="0" err="1"/>
              <a:t>pouvez</a:t>
            </a:r>
            <a:r>
              <a:rPr lang="en-US" sz="1800" dirty="0"/>
              <a:t> consulter </a:t>
            </a:r>
            <a:r>
              <a:rPr lang="en-US" sz="1800" dirty="0" err="1"/>
              <a:t>toutes</a:t>
            </a:r>
            <a:r>
              <a:rPr lang="en-US" sz="1800" dirty="0"/>
              <a:t> les </a:t>
            </a:r>
            <a:r>
              <a:rPr lang="en-US" sz="1800" dirty="0" err="1"/>
              <a:t>cartes</a:t>
            </a:r>
            <a:r>
              <a:rPr lang="en-US" sz="1800" dirty="0"/>
              <a:t> de score des pays. </a:t>
            </a:r>
            <a:r>
              <a:rPr lang="en-US" sz="1800" dirty="0">
                <a:hlinkClick r:id="rId3">
                  <a:extLst>
                    <a:ext uri="{A12FA001-AC4F-418D-AE19-62706E023703}">
                      <ahyp:hlinkClr xmlns:ahyp="http://schemas.microsoft.com/office/drawing/2018/hyperlinkcolor" val="tx"/>
                    </a:ext>
                  </a:extLst>
                </a:hlinkClick>
              </a:rPr>
              <a:t>https://scorecardhub.org/fr/cartes-de-score/</a:t>
            </a:r>
            <a:endParaRPr lang="en-US" sz="1800" dirty="0"/>
          </a:p>
          <a:p>
            <a:pPr defTabSz="672067" fontAlgn="auto">
              <a:lnSpc>
                <a:spcPct val="100000"/>
              </a:lnSpc>
              <a:spcBef>
                <a:spcPts val="196"/>
              </a:spcBef>
              <a:spcAft>
                <a:spcPts val="392"/>
              </a:spcAft>
            </a:pPr>
            <a:endParaRPr lang="en-US" sz="1800" dirty="0"/>
          </a:p>
          <a:p>
            <a:pPr marL="280035" indent="-280035" defTabSz="672067" fontAlgn="auto">
              <a:lnSpc>
                <a:spcPct val="100000"/>
              </a:lnSpc>
              <a:spcBef>
                <a:spcPts val="196"/>
              </a:spcBef>
              <a:spcAft>
                <a:spcPts val="392"/>
              </a:spcAft>
              <a:buFont typeface="Arial" panose="020B0604020202020204" pitchFamily="34" charset="0"/>
              <a:buChar char="•"/>
            </a:pPr>
            <a:r>
              <a:rPr lang="en-US" sz="1800" dirty="0" err="1"/>
              <a:t>Vous</a:t>
            </a:r>
            <a:r>
              <a:rPr lang="en-US" sz="1800" dirty="0"/>
              <a:t> </a:t>
            </a:r>
            <a:r>
              <a:rPr lang="en-US" sz="1800" dirty="0" err="1"/>
              <a:t>pouvez</a:t>
            </a:r>
            <a:r>
              <a:rPr lang="en-US" sz="1800" dirty="0"/>
              <a:t> consulter </a:t>
            </a:r>
            <a:r>
              <a:rPr lang="en-US" sz="1800" dirty="0" err="1"/>
              <a:t>toutes</a:t>
            </a:r>
            <a:r>
              <a:rPr lang="en-US" sz="1800" dirty="0"/>
              <a:t> les </a:t>
            </a:r>
            <a:r>
              <a:rPr lang="en-US" sz="1800" dirty="0" err="1"/>
              <a:t>bonnes</a:t>
            </a:r>
            <a:r>
              <a:rPr lang="en-US" sz="1800" dirty="0"/>
              <a:t> pratiques </a:t>
            </a:r>
            <a:r>
              <a:rPr lang="en-US" sz="1800" dirty="0" err="1"/>
              <a:t>ici</a:t>
            </a:r>
            <a:r>
              <a:rPr lang="en-US" sz="1800" dirty="0"/>
              <a:t>: </a:t>
            </a:r>
            <a:r>
              <a:rPr lang="en-US" sz="1800" dirty="0">
                <a:hlinkClick r:id="rId4">
                  <a:extLst>
                    <a:ext uri="{A12FA001-AC4F-418D-AE19-62706E023703}">
                      <ahyp:hlinkClr xmlns:ahyp="http://schemas.microsoft.com/office/drawing/2018/hyperlinkcolor" val="tx"/>
                    </a:ext>
                  </a:extLst>
                </a:hlinkClick>
              </a:rPr>
              <a:t>https://scorecardhub.org/fr/bonnes-pratiques</a:t>
            </a:r>
            <a:r>
              <a:rPr lang="en-US" sz="1470" dirty="0">
                <a:solidFill>
                  <a:srgbClr val="7030A0"/>
                </a:solidFill>
                <a:hlinkClick r:id="rId4">
                  <a:extLst>
                    <a:ext uri="{A12FA001-AC4F-418D-AE19-62706E023703}">
                      <ahyp:hlinkClr xmlns:ahyp="http://schemas.microsoft.com/office/drawing/2018/hyperlinkcolor" val="tx"/>
                    </a:ext>
                  </a:extLst>
                </a:hlinkClick>
              </a:rPr>
              <a:t>/</a:t>
            </a:r>
            <a:endParaRPr lang="en-US" sz="1470"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endParaRPr lang="en-US" sz="1470" dirty="0">
              <a:solidFill>
                <a:srgbClr val="D8D8D8">
                  <a:lumMod val="10000"/>
                </a:srgbClr>
              </a:solidFill>
            </a:endParaRPr>
          </a:p>
        </p:txBody>
      </p:sp>
      <p:pic>
        <p:nvPicPr>
          <p:cNvPr id="7" name="Picture 6">
            <a:extLst>
              <a:ext uri="{FF2B5EF4-FFF2-40B4-BE49-F238E27FC236}">
                <a16:creationId xmlns:a16="http://schemas.microsoft.com/office/drawing/2014/main" id="{10D94E3C-0612-0F41-B2A5-EB4DBC376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910" y="1820629"/>
            <a:ext cx="3526303" cy="2723652"/>
          </a:xfrm>
          <a:prstGeom prst="rect">
            <a:avLst/>
          </a:prstGeom>
        </p:spPr>
      </p:pic>
    </p:spTree>
    <p:extLst>
      <p:ext uri="{BB962C8B-B14F-4D97-AF65-F5344CB8AC3E}">
        <p14:creationId xmlns:p14="http://schemas.microsoft.com/office/powerpoint/2010/main" val="11842392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Nous </a:t>
            </a:r>
            <a:r>
              <a:rPr lang="en-GB" sz="2352" dirty="0" err="1"/>
              <a:t>allons</a:t>
            </a:r>
            <a:r>
              <a:rPr lang="en-GB" sz="2352" dirty="0"/>
              <a:t> </a:t>
            </a:r>
            <a:r>
              <a:rPr lang="en-GB" sz="2352" dirty="0" err="1"/>
              <a:t>maintenant</a:t>
            </a:r>
            <a:r>
              <a:rPr lang="en-GB" sz="2352" dirty="0"/>
              <a:t> faire </a:t>
            </a:r>
            <a:r>
              <a:rPr lang="en-GB" sz="2352" dirty="0" err="1"/>
              <a:t>une</a:t>
            </a:r>
            <a:r>
              <a:rPr lang="en-GB" sz="2352" dirty="0"/>
              <a:t> demo du site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Demonstration</a:t>
            </a:r>
            <a:endParaRPr lang="en-GB" sz="2352" b="0" dirty="0">
              <a:solidFill>
                <a:prstClr val="black">
                  <a:lumMod val="65000"/>
                  <a:lumOff val="35000"/>
                </a:prstClr>
              </a:solidFill>
            </a:endParaRPr>
          </a:p>
        </p:txBody>
      </p:sp>
      <p:sp>
        <p:nvSpPr>
          <p:cNvPr id="2" name="Rectangle 1">
            <a:extLst>
              <a:ext uri="{FF2B5EF4-FFF2-40B4-BE49-F238E27FC236}">
                <a16:creationId xmlns:a16="http://schemas.microsoft.com/office/drawing/2014/main" id="{D80630F5-9F8B-3D46-A70A-3C12C899ACFB}"/>
              </a:ext>
            </a:extLst>
          </p:cNvPr>
          <p:cNvSpPr/>
          <p:nvPr/>
        </p:nvSpPr>
        <p:spPr>
          <a:xfrm>
            <a:off x="341950" y="1910399"/>
            <a:ext cx="8065294" cy="3183668"/>
          </a:xfrm>
          <a:prstGeom prst="rect">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4312" b="1" dirty="0">
                <a:solidFill>
                  <a:prstClr val="black"/>
                </a:solidFill>
                <a:latin typeface="Arial" panose="020B0604020202020204" pitchFamily="34" charset="0"/>
                <a:cs typeface="Arial" panose="020B0604020202020204" pitchFamily="34" charset="0"/>
              </a:rPr>
              <a:t>https://scorecardhub.org/fr/</a:t>
            </a:r>
          </a:p>
        </p:txBody>
      </p:sp>
    </p:spTree>
    <p:extLst>
      <p:ext uri="{BB962C8B-B14F-4D97-AF65-F5344CB8AC3E}">
        <p14:creationId xmlns:p14="http://schemas.microsoft.com/office/powerpoint/2010/main" val="725115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447278" y="783530"/>
            <a:ext cx="8066088" cy="32543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err="1"/>
              <a:t>Créer</a:t>
            </a:r>
            <a:r>
              <a:rPr lang="en-GB" sz="2352" dirty="0"/>
              <a:t> un </a:t>
            </a:r>
            <a:r>
              <a:rPr lang="en-GB" sz="2352" dirty="0" err="1"/>
              <a:t>compte</a:t>
            </a:r>
            <a:endParaRPr lang="en-GB" sz="2352"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err="1">
                <a:solidFill>
                  <a:prstClr val="black">
                    <a:lumMod val="65000"/>
                    <a:lumOff val="35000"/>
                  </a:prstClr>
                </a:solidFill>
              </a:rPr>
              <a:t>Exercice</a:t>
            </a:r>
            <a:r>
              <a:rPr lang="en-US" sz="2352" b="0" dirty="0">
                <a:solidFill>
                  <a:prstClr val="black">
                    <a:lumMod val="65000"/>
                    <a:lumOff val="35000"/>
                  </a:prstClr>
                </a:solidFill>
              </a:rPr>
              <a:t> de </a:t>
            </a:r>
            <a:r>
              <a:rPr lang="en-US" sz="2352" b="0" dirty="0" err="1">
                <a:solidFill>
                  <a:prstClr val="black">
                    <a:lumMod val="65000"/>
                    <a:lumOff val="35000"/>
                  </a:prstClr>
                </a:solidFill>
              </a:rPr>
              <a:t>compréhension</a:t>
            </a:r>
            <a:endParaRPr lang="en-GB" sz="2352" b="0" dirty="0">
              <a:solidFill>
                <a:prstClr val="black">
                  <a:lumMod val="65000"/>
                  <a:lumOff val="35000"/>
                </a:prstClr>
              </a:solidFill>
            </a:endParaRPr>
          </a:p>
        </p:txBody>
      </p:sp>
      <p:sp>
        <p:nvSpPr>
          <p:cNvPr id="4" name="Rectangle 3">
            <a:extLst>
              <a:ext uri="{FF2B5EF4-FFF2-40B4-BE49-F238E27FC236}">
                <a16:creationId xmlns:a16="http://schemas.microsoft.com/office/drawing/2014/main" id="{CF2FA215-2A09-0747-8D51-1DF001CA8EDF}"/>
              </a:ext>
            </a:extLst>
          </p:cNvPr>
          <p:cNvSpPr/>
          <p:nvPr/>
        </p:nvSpPr>
        <p:spPr>
          <a:xfrm>
            <a:off x="557103" y="1332622"/>
            <a:ext cx="8065294" cy="4620856"/>
          </a:xfrm>
          <a:prstGeom prst="rect">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211688" rtlCol="0" anchor="ctr"/>
          <a:lstStyle/>
          <a:p>
            <a:pPr marL="504063" indent="-504063" defTabSz="896112" fontAlgn="auto">
              <a:spcBef>
                <a:spcPts val="588"/>
              </a:spcBef>
              <a:spcAft>
                <a:spcPts val="588"/>
              </a:spcAft>
              <a:buFontTx/>
              <a:buAutoNum type="arabicPeriod"/>
            </a:pPr>
            <a:endParaRPr lang="en-US" sz="3136" b="1" dirty="0">
              <a:solidFill>
                <a:prstClr val="black"/>
              </a:solidFill>
              <a:latin typeface="Arial" panose="020B0604020202020204" pitchFamily="34" charset="0"/>
              <a:cs typeface="Arial" panose="020B0604020202020204" pitchFamily="34" charset="0"/>
            </a:endParaRPr>
          </a:p>
          <a:p>
            <a:pPr marL="504063" indent="-504063" defTabSz="896112" fontAlgn="auto">
              <a:spcBef>
                <a:spcPts val="588"/>
              </a:spcBef>
              <a:spcAft>
                <a:spcPts val="588"/>
              </a:spcAft>
              <a:buFontTx/>
              <a:buAutoNum type="arabicPeriod"/>
            </a:pPr>
            <a:r>
              <a:rPr lang="en-US" sz="2500" b="1" dirty="0">
                <a:solidFill>
                  <a:prstClr val="black"/>
                </a:solidFill>
                <a:latin typeface="Arial" panose="020B0604020202020204" pitchFamily="34" charset="0"/>
                <a:cs typeface="Arial" panose="020B0604020202020204" pitchFamily="34" charset="0"/>
              </a:rPr>
              <a:t>Aller sur le site </a:t>
            </a:r>
            <a:r>
              <a:rPr lang="en-US" sz="2500" b="1" dirty="0">
                <a:solidFill>
                  <a:schemeClr val="accent5">
                    <a:lumMod val="50000"/>
                    <a:lumOff val="5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https://scorecardhub.org/fr/</a:t>
            </a:r>
            <a:endParaRPr lang="en-US" sz="2500" b="1" dirty="0">
              <a:solidFill>
                <a:schemeClr val="accent5">
                  <a:lumMod val="50000"/>
                  <a:lumOff val="50000"/>
                </a:schemeClr>
              </a:solidFill>
              <a:latin typeface="Arial" panose="020B0604020202020204" pitchFamily="34" charset="0"/>
              <a:cs typeface="Arial" panose="020B0604020202020204" pitchFamily="34" charset="0"/>
            </a:endParaRPr>
          </a:p>
          <a:p>
            <a:pPr marL="457200" indent="-457200" defTabSz="896112" fontAlgn="auto">
              <a:spcBef>
                <a:spcPts val="588"/>
              </a:spcBef>
              <a:spcAft>
                <a:spcPts val="588"/>
              </a:spcAft>
              <a:buFont typeface="+mj-lt"/>
              <a:buAutoNum type="arabicPeriod"/>
            </a:pPr>
            <a:r>
              <a:rPr lang="en-US" sz="2500" b="1" dirty="0">
                <a:solidFill>
                  <a:prstClr val="black"/>
                </a:solidFill>
                <a:latin typeface="Arial" panose="020B0604020202020204" pitchFamily="34" charset="0"/>
                <a:cs typeface="Arial" panose="020B0604020202020204" pitchFamily="34" charset="0"/>
              </a:rPr>
              <a:t>Cliquer sur Formations</a:t>
            </a:r>
          </a:p>
          <a:p>
            <a:pPr marL="457200" indent="-457200" defTabSz="896112" fontAlgn="auto">
              <a:spcBef>
                <a:spcPts val="588"/>
              </a:spcBef>
              <a:spcAft>
                <a:spcPts val="588"/>
              </a:spcAft>
              <a:buFont typeface="+mj-lt"/>
              <a:buAutoNum type="arabicPeriod"/>
            </a:pPr>
            <a:r>
              <a:rPr lang="en-US" sz="2500" b="1" dirty="0" err="1">
                <a:solidFill>
                  <a:prstClr val="black"/>
                </a:solidFill>
                <a:latin typeface="Arial" panose="020B0604020202020204" pitchFamily="34" charset="0"/>
                <a:cs typeface="Arial" panose="020B0604020202020204" pitchFamily="34" charset="0"/>
              </a:rPr>
              <a:t>Créer</a:t>
            </a:r>
            <a:r>
              <a:rPr lang="en-US" sz="2500" b="1" dirty="0">
                <a:solidFill>
                  <a:prstClr val="black"/>
                </a:solidFill>
                <a:latin typeface="Arial" panose="020B0604020202020204" pitchFamily="34" charset="0"/>
                <a:cs typeface="Arial" panose="020B0604020202020204" pitchFamily="34" charset="0"/>
              </a:rPr>
              <a:t> un </a:t>
            </a:r>
            <a:r>
              <a:rPr lang="en-US" sz="2500" b="1" dirty="0" err="1">
                <a:solidFill>
                  <a:prstClr val="black"/>
                </a:solidFill>
                <a:latin typeface="Arial" panose="020B0604020202020204" pitchFamily="34" charset="0"/>
                <a:cs typeface="Arial" panose="020B0604020202020204" pitchFamily="34" charset="0"/>
              </a:rPr>
              <a:t>Compte</a:t>
            </a:r>
            <a:endParaRPr lang="en-US" sz="2500" b="1" dirty="0">
              <a:solidFill>
                <a:prstClr val="black"/>
              </a:solidFill>
              <a:latin typeface="Arial" panose="020B0604020202020204" pitchFamily="34" charset="0"/>
              <a:cs typeface="Arial" panose="020B0604020202020204" pitchFamily="34" charset="0"/>
            </a:endParaRPr>
          </a:p>
          <a:p>
            <a:pPr marL="457200" indent="-457200" defTabSz="896112" fontAlgn="auto">
              <a:spcBef>
                <a:spcPts val="588"/>
              </a:spcBef>
              <a:spcAft>
                <a:spcPts val="588"/>
              </a:spcAft>
              <a:buFont typeface="+mj-lt"/>
              <a:buAutoNum type="arabicPeriod"/>
            </a:pPr>
            <a:r>
              <a:rPr lang="fr-FR" sz="2500" b="1" i="0" dirty="0">
                <a:solidFill>
                  <a:srgbClr val="0B0C0C"/>
                </a:solidFill>
                <a:effectLst/>
                <a:latin typeface="d-din"/>
              </a:rPr>
              <a:t>Renforcer et améliorer une carte de score</a:t>
            </a:r>
          </a:p>
          <a:p>
            <a:pPr defTabSz="896112" fontAlgn="auto">
              <a:spcBef>
                <a:spcPts val="588"/>
              </a:spcBef>
              <a:spcAft>
                <a:spcPts val="588"/>
              </a:spcAft>
            </a:pPr>
            <a:endParaRPr lang="en-US" sz="4312" b="1" dirty="0">
              <a:solidFill>
                <a:prstClr val="black"/>
              </a:solidFill>
              <a:latin typeface="Arial" panose="020B0604020202020204" pitchFamily="34" charset="0"/>
              <a:cs typeface="Arial" panose="020B0604020202020204" pitchFamily="34" charset="0"/>
            </a:endParaRPr>
          </a:p>
          <a:p>
            <a:pPr defTabSz="896112" fontAlgn="auto">
              <a:spcBef>
                <a:spcPts val="588"/>
              </a:spcBef>
              <a:spcAft>
                <a:spcPts val="588"/>
              </a:spcAft>
            </a:pPr>
            <a:endParaRPr lang="en-US" sz="4312"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502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4669" y="4243090"/>
            <a:ext cx="6858728" cy="1457579"/>
          </a:xfrm>
        </p:spPr>
        <p:txBody>
          <a:bodyPr/>
          <a:lstStyle/>
          <a:p>
            <a:pPr algn="ctr"/>
            <a:r>
              <a:rPr lang="fr-FR" sz="3200" dirty="0">
                <a:solidFill>
                  <a:schemeClr val="tx1"/>
                </a:solidFill>
              </a:rPr>
              <a:t>Prochaines étapes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561352" y="5352240"/>
            <a:ext cx="2355102" cy="338554"/>
          </a:xfrm>
        </p:spPr>
        <p:txBody>
          <a:bodyPr/>
          <a:lstStyle/>
          <a:p>
            <a:r>
              <a:rPr lang="en-US" dirty="0" err="1"/>
              <a:t>Juin</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66A24F24-47A6-47CA-97F3-CD3432245E7F}"/>
              </a:ext>
            </a:extLst>
          </p:cNvPr>
          <p:cNvPicPr>
            <a:picLocks noChangeAspect="1"/>
          </p:cNvPicPr>
          <p:nvPr/>
        </p:nvPicPr>
        <p:blipFill>
          <a:blip r:embed="rId3"/>
          <a:stretch>
            <a:fillRect/>
          </a:stretch>
        </p:blipFill>
        <p:spPr>
          <a:xfrm>
            <a:off x="2798190" y="1030681"/>
            <a:ext cx="3011685" cy="3036071"/>
          </a:xfrm>
          <a:prstGeom prst="rect">
            <a:avLst/>
          </a:prstGeom>
        </p:spPr>
      </p:pic>
    </p:spTree>
    <p:extLst>
      <p:ext uri="{BB962C8B-B14F-4D97-AF65-F5344CB8AC3E}">
        <p14:creationId xmlns:p14="http://schemas.microsoft.com/office/powerpoint/2010/main" val="23519701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295412" y="526094"/>
            <a:ext cx="6654067" cy="29238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Prochaines étapes</a:t>
            </a:r>
          </a:p>
        </p:txBody>
      </p:sp>
      <p:graphicFrame>
        <p:nvGraphicFramePr>
          <p:cNvPr id="93" name="Table 3">
            <a:extLst>
              <a:ext uri="{FF2B5EF4-FFF2-40B4-BE49-F238E27FC236}">
                <a16:creationId xmlns:a16="http://schemas.microsoft.com/office/drawing/2014/main" id="{3675E753-C2BA-3242-8B8B-BA022E279ACF}"/>
              </a:ext>
            </a:extLst>
          </p:cNvPr>
          <p:cNvGraphicFramePr>
            <a:graphicFrameLocks noGrp="1"/>
          </p:cNvGraphicFramePr>
          <p:nvPr>
            <p:extLst>
              <p:ext uri="{D42A27DB-BD31-4B8C-83A1-F6EECF244321}">
                <p14:modId xmlns:p14="http://schemas.microsoft.com/office/powerpoint/2010/main" val="2467757100"/>
              </p:ext>
            </p:extLst>
          </p:nvPr>
        </p:nvGraphicFramePr>
        <p:xfrm>
          <a:off x="0" y="1316758"/>
          <a:ext cx="8822747" cy="4928793"/>
        </p:xfrm>
        <a:graphic>
          <a:graphicData uri="http://schemas.openxmlformats.org/drawingml/2006/table">
            <a:tbl>
              <a:tblPr firstRow="1" bandRow="1">
                <a:tableStyleId>{00A15C55-8517-42AA-B614-E9B94910E393}</a:tableStyleId>
              </a:tblPr>
              <a:tblGrid>
                <a:gridCol w="5721531">
                  <a:extLst>
                    <a:ext uri="{9D8B030D-6E8A-4147-A177-3AD203B41FA5}">
                      <a16:colId xmlns:a16="http://schemas.microsoft.com/office/drawing/2014/main" val="2611999183"/>
                    </a:ext>
                  </a:extLst>
                </a:gridCol>
                <a:gridCol w="1718683">
                  <a:extLst>
                    <a:ext uri="{9D8B030D-6E8A-4147-A177-3AD203B41FA5}">
                      <a16:colId xmlns:a16="http://schemas.microsoft.com/office/drawing/2014/main" val="1074355463"/>
                    </a:ext>
                  </a:extLst>
                </a:gridCol>
                <a:gridCol w="1382533">
                  <a:extLst>
                    <a:ext uri="{9D8B030D-6E8A-4147-A177-3AD203B41FA5}">
                      <a16:colId xmlns:a16="http://schemas.microsoft.com/office/drawing/2014/main" val="2352721037"/>
                    </a:ext>
                  </a:extLst>
                </a:gridCol>
              </a:tblGrid>
              <a:tr h="627301">
                <a:tc>
                  <a:txBody>
                    <a:bodyPr/>
                    <a:lstStyle/>
                    <a:p>
                      <a:r>
                        <a:rPr lang="fr-FR" sz="1800" dirty="0"/>
                        <a:t>Activité</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a:t>Responsable</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a:t>Échéance</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65487"/>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96864"/>
                  </a:ext>
                </a:extLst>
              </a:tr>
              <a:tr h="627301">
                <a:tc>
                  <a:txBody>
                    <a:bodyPr/>
                    <a:lstStyle/>
                    <a:p>
                      <a:pPr marL="342900" marR="0" lvl="0" indent="-342900" algn="l" defTabSz="93296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611412"/>
                  </a:ext>
                </a:extLst>
              </a:tr>
              <a:tr h="896144">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209230"/>
                  </a:ext>
                </a:extLst>
              </a:tr>
              <a:tr h="896144">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857818"/>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6693088"/>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548721"/>
                  </a:ext>
                </a:extLst>
              </a:tr>
            </a:tbl>
          </a:graphicData>
        </a:graphic>
      </p:graphicFrame>
    </p:spTree>
    <p:extLst>
      <p:ext uri="{BB962C8B-B14F-4D97-AF65-F5344CB8AC3E}">
        <p14:creationId xmlns:p14="http://schemas.microsoft.com/office/powerpoint/2010/main" val="204994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spid="_x0000_s12289" name="think-cell Slide" r:id="rId4" imgW="360" imgH="360" progId="TCLayout.ActiveDocument.1">
                  <p:embed/>
                </p:oleObj>
              </mc:Choice>
              <mc:Fallback>
                <p:oleObj name="think-cell Slide" r:id="rId4" imgW="360" imgH="360"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14">
            <a:extLst>
              <a:ext uri="{FF2B5EF4-FFF2-40B4-BE49-F238E27FC236}">
                <a16:creationId xmlns:a16="http://schemas.microsoft.com/office/drawing/2014/main" id="{917C398F-6FA6-AC4B-B21D-F0416A4A4C62}"/>
              </a:ext>
            </a:extLst>
          </p:cNvPr>
          <p:cNvSpPr>
            <a:spLocks noChangeArrowheads="1"/>
          </p:cNvSpPr>
          <p:nvPr/>
        </p:nvSpPr>
        <p:spPr bwMode="gray">
          <a:xfrm>
            <a:off x="252521" y="783855"/>
            <a:ext cx="8516611" cy="2078615"/>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pPr defTabSz="896112" fontAlgn="auto">
              <a:spcBef>
                <a:spcPts val="0"/>
              </a:spcBef>
              <a:spcAft>
                <a:spcPts val="0"/>
              </a:spcAft>
              <a:defRPr/>
            </a:pPr>
            <a:endParaRPr lang="en-US" sz="1470" dirty="0">
              <a:solidFill>
                <a:prstClr val="black"/>
              </a:solidFill>
              <a:latin typeface="Arial"/>
            </a:endParaRPr>
          </a:p>
        </p:txBody>
      </p:sp>
      <p:sp>
        <p:nvSpPr>
          <p:cNvPr id="41" name="Rectangle 8">
            <a:extLst>
              <a:ext uri="{FF2B5EF4-FFF2-40B4-BE49-F238E27FC236}">
                <a16:creationId xmlns:a16="http://schemas.microsoft.com/office/drawing/2014/main" id="{2FEE8CDE-65CD-F84F-8637-033C1A922409}"/>
              </a:ext>
            </a:extLst>
          </p:cNvPr>
          <p:cNvSpPr txBox="1"/>
          <p:nvPr/>
        </p:nvSpPr>
        <p:spPr>
          <a:xfrm>
            <a:off x="348595" y="887777"/>
            <a:ext cx="8266360" cy="1831271"/>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Un </a:t>
            </a:r>
            <a:r>
              <a:rPr lang="fr-FR" sz="1650" b="1" dirty="0">
                <a:solidFill>
                  <a:schemeClr val="accent5"/>
                </a:solidFill>
                <a:ea typeface="Arial"/>
                <a:cs typeface="Arial"/>
                <a:sym typeface="Arial"/>
              </a:rPr>
              <a:t>système de gestion en ligne</a:t>
            </a:r>
            <a:r>
              <a:rPr lang="fr-FR" sz="1650" dirty="0">
                <a:solidFill>
                  <a:prstClr val="black"/>
                </a:solidFill>
                <a:ea typeface="Arial"/>
                <a:cs typeface="Arial"/>
                <a:sym typeface="Arial"/>
              </a:rPr>
              <a:t> avec des couleurs pour aider les pays à suivre la performance des indicateurs prioritaires du plan stratégique.</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Utilise les </a:t>
            </a:r>
            <a:r>
              <a:rPr lang="fr-FR" sz="1650" b="1" dirty="0">
                <a:solidFill>
                  <a:schemeClr val="accent5"/>
                </a:solidFill>
                <a:ea typeface="Arial"/>
                <a:cs typeface="Arial"/>
                <a:sym typeface="Arial"/>
              </a:rPr>
              <a:t>données trimestrielles existantes </a:t>
            </a:r>
            <a:r>
              <a:rPr lang="fr-FR" sz="1650" dirty="0">
                <a:solidFill>
                  <a:prstClr val="black"/>
                </a:solidFill>
                <a:ea typeface="Arial"/>
                <a:cs typeface="Arial"/>
                <a:sym typeface="Arial"/>
              </a:rPr>
              <a:t>provenant de sources de routine comme DHIS2 pour informer les actions.</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Facilite </a:t>
            </a:r>
            <a:r>
              <a:rPr lang="fr-FR" sz="1650" b="1" dirty="0">
                <a:solidFill>
                  <a:schemeClr val="accent4">
                    <a:lumMod val="75000"/>
                  </a:schemeClr>
                </a:solidFill>
                <a:ea typeface="Arial"/>
                <a:cs typeface="Arial"/>
                <a:sym typeface="Arial"/>
              </a:rPr>
              <a:t>l'action, la redevabilité et le plaidoyer </a:t>
            </a:r>
            <a:r>
              <a:rPr lang="fr-FR" sz="1650" dirty="0">
                <a:solidFill>
                  <a:prstClr val="black"/>
                </a:solidFill>
                <a:ea typeface="Arial"/>
                <a:cs typeface="Arial"/>
                <a:sym typeface="Arial"/>
              </a:rPr>
              <a:t>aux niveaux national, et sous-national.</a:t>
            </a:r>
            <a:endParaRPr lang="en-US" sz="1650" dirty="0">
              <a:solidFill>
                <a:prstClr val="black"/>
              </a:solidFill>
              <a:latin typeface="Arial"/>
              <a:ea typeface="Arial"/>
              <a:cs typeface="Arial"/>
              <a:sym typeface="Arial"/>
            </a:endParaRPr>
          </a:p>
        </p:txBody>
      </p:sp>
      <p:sp>
        <p:nvSpPr>
          <p:cNvPr id="4" name="Rectangle 3">
            <a:extLst>
              <a:ext uri="{FF2B5EF4-FFF2-40B4-BE49-F238E27FC236}">
                <a16:creationId xmlns:a16="http://schemas.microsoft.com/office/drawing/2014/main" id="{3DEBE83D-8DCB-489A-9314-524B14E0408A}"/>
              </a:ext>
            </a:extLst>
          </p:cNvPr>
          <p:cNvSpPr/>
          <p:nvPr/>
        </p:nvSpPr>
        <p:spPr>
          <a:xfrm>
            <a:off x="252521" y="3010048"/>
            <a:ext cx="8537097" cy="338554"/>
          </a:xfrm>
          <a:prstGeom prst="rect">
            <a:avLst/>
          </a:prstGeom>
        </p:spPr>
        <p:txBody>
          <a:bodyPr wrap="square">
            <a:spAutoFit/>
          </a:bodyPr>
          <a:lstStyle/>
          <a:p>
            <a:pPr marL="0" lvl="1" defTabSz="877443" fontAlgn="auto">
              <a:spcBef>
                <a:spcPts val="600"/>
              </a:spcBef>
              <a:spcAft>
                <a:spcPts val="0"/>
              </a:spcAft>
              <a:buClr>
                <a:srgbClr val="39302A"/>
              </a:buClr>
              <a:defRPr/>
            </a:pPr>
            <a:r>
              <a:rPr lang="fr-FR" b="1" dirty="0">
                <a:solidFill>
                  <a:prstClr val="black"/>
                </a:solidFill>
                <a:latin typeface="Arial"/>
                <a:ea typeface="Arial"/>
                <a:cs typeface="Arial"/>
                <a:sym typeface="Arial"/>
              </a:rPr>
              <a:t>T1 2021: Burundi</a:t>
            </a:r>
            <a:endParaRPr lang="en-US" b="1" dirty="0">
              <a:solidFill>
                <a:prstClr val="black"/>
              </a:solidFill>
              <a:latin typeface="Arial"/>
              <a:ea typeface="Arial"/>
              <a:cs typeface="Arial"/>
              <a:sym typeface="Arial"/>
            </a:endParaRPr>
          </a:p>
        </p:txBody>
      </p:sp>
      <p:sp>
        <p:nvSpPr>
          <p:cNvPr id="7" name="Rectangle 6">
            <a:extLst>
              <a:ext uri="{FF2B5EF4-FFF2-40B4-BE49-F238E27FC236}">
                <a16:creationId xmlns:a16="http://schemas.microsoft.com/office/drawing/2014/main" id="{FC6EC022-94C2-4A7F-B38B-358ECEF5AA87}"/>
              </a:ext>
            </a:extLst>
          </p:cNvPr>
          <p:cNvSpPr/>
          <p:nvPr/>
        </p:nvSpPr>
        <p:spPr>
          <a:xfrm>
            <a:off x="364570" y="372387"/>
            <a:ext cx="8537097" cy="369332"/>
          </a:xfrm>
          <a:prstGeom prst="rect">
            <a:avLst/>
          </a:prstGeom>
        </p:spPr>
        <p:txBody>
          <a:bodyPr wrap="square">
            <a:spAutoFit/>
          </a:bodyPr>
          <a:lstStyle/>
          <a:p>
            <a:pPr marL="0" lvl="1" defTabSz="877443" fontAlgn="auto">
              <a:spcBef>
                <a:spcPts val="600"/>
              </a:spcBef>
              <a:spcAft>
                <a:spcPts val="0"/>
              </a:spcAft>
              <a:buClr>
                <a:srgbClr val="39302A"/>
              </a:buClr>
              <a:defRPr/>
            </a:pPr>
            <a:r>
              <a:rPr lang="fr-FR" sz="1800" b="1" dirty="0">
                <a:solidFill>
                  <a:prstClr val="black"/>
                </a:solidFill>
                <a:latin typeface="Arial"/>
                <a:ea typeface="Arial"/>
                <a:cs typeface="Arial"/>
                <a:sym typeface="Arial"/>
              </a:rPr>
              <a:t>La carte de score est ...</a:t>
            </a:r>
            <a:endParaRPr lang="en-US" sz="1800" b="1" dirty="0">
              <a:solidFill>
                <a:prstClr val="black"/>
              </a:solidFill>
              <a:latin typeface="Arial"/>
              <a:ea typeface="Arial"/>
              <a:cs typeface="Arial"/>
              <a:sym typeface="Arial"/>
            </a:endParaRPr>
          </a:p>
        </p:txBody>
      </p:sp>
      <p:pic>
        <p:nvPicPr>
          <p:cNvPr id="3" name="Picture 2">
            <a:extLst>
              <a:ext uri="{FF2B5EF4-FFF2-40B4-BE49-F238E27FC236}">
                <a16:creationId xmlns:a16="http://schemas.microsoft.com/office/drawing/2014/main" id="{699C66F7-A191-4374-90AC-233659AC33B6}"/>
              </a:ext>
            </a:extLst>
          </p:cNvPr>
          <p:cNvPicPr>
            <a:picLocks noChangeAspect="1"/>
          </p:cNvPicPr>
          <p:nvPr/>
        </p:nvPicPr>
        <p:blipFill>
          <a:blip r:embed="rId6"/>
          <a:stretch>
            <a:fillRect/>
          </a:stretch>
        </p:blipFill>
        <p:spPr>
          <a:xfrm>
            <a:off x="0" y="3508174"/>
            <a:ext cx="8961438" cy="2870581"/>
          </a:xfrm>
          <a:prstGeom prst="rect">
            <a:avLst/>
          </a:prstGeom>
        </p:spPr>
      </p:pic>
    </p:spTree>
    <p:extLst>
      <p:ext uri="{BB962C8B-B14F-4D97-AF65-F5344CB8AC3E}">
        <p14:creationId xmlns:p14="http://schemas.microsoft.com/office/powerpoint/2010/main" val="19539384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10;&lt;root reqver=&quot;21047&quot;&gt;&lt;version val=&quot;23231&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strFormatTime&gt;%Y&lt;/m_strFormatTime&gt;&lt;/m_precDefaultYear&gt;&lt;m_precDefaultQuarter&gt;&lt;m_bNumberIsYear val=&quot;0&quot;/&gt;&lt;m_strFormatTime&gt;Q%5&lt;/m_strFormatTime&gt;&lt;/m_precDefaultQuarter&gt;&lt;m_precDefaultMonth&gt;&lt;m_bNumberIsYear val=&quot;0&quot;/&gt;&lt;m_strFormatTime&gt;%m&lt;/m_strFormatTime&gt;&lt;/m_precDefaultMonth&gt;&lt;m_precDefaultWeek&gt;&lt;m_bNumberIsYear val=&quot;0&quot;/&gt;&lt;m_strFormatTime&gt;%4&lt;/m_strFormatTime&gt;&lt;/m_precDefaultWeek&gt;&lt;m_precDefaultDay&gt;&lt;m_bNumberIsYear val=&quot;0&quot;/&gt;&lt;m_strFormatTime&gt;%a&lt;/m_strFormatTime&gt;&lt;/m_precDefaultDay&gt;&lt;m_mruColor&gt;&lt;m_vecMRU length=&quot;4&quot;&gt;&lt;elem m_fUsage=&quot;2.71000000000000000000E+000&quot;&gt;&lt;m_msothmcolidx val=&quot;0&quot;/&gt;&lt;m_rgb r=&quot;ff&quot; g=&quot;ff&quot; b=&quot;8c&quot;/&gt;&lt;m_ppcolschidx tagver0=&quot;23004&quot; tagname0=&quot;m_ppcolschidxUNRECOGNIZED&quot; val=&quot;0&quot;/&gt;&lt;m_nBrightness val=&quot;0&quot;/&gt;&lt;/elem&gt;&lt;elem m_fUsage=&quot;1.18754100000000020000E+000&quot;&gt;&lt;m_msothmcolidx val=&quot;0&quot;/&gt;&lt;m_rgb r=&quot;0&quot; g=&quot;68&quot; b=&quot;2f&quot;/&gt;&lt;m_ppcolschidx tagver0=&quot;23004&quot; tagname0=&quot;m_ppcolschidxUNRECOGNIZED&quot; val=&quot;0&quot;/&gt;&lt;m_nBrightness val=&quot;0&quot;/&gt;&lt;/elem&gt;&lt;elem m_fUsage=&quot;1.06878690000000010000E+000&quot;&gt;&lt;m_msothmcolidx val=&quot;0&quot;/&gt;&lt;m_rgb r=&quot;35&quot; g=&quot;ec&quot; b=&quot;0&quot;/&gt;&lt;m_ppcolschidx tagver0=&quot;23004&quot; tagname0=&quot;m_ppcolschidxUNRECOGNIZED&quot; val=&quot;0&quot;/&gt;&lt;m_nBrightness val=&quot;0&quot;/&gt;&lt;/elem&gt;&lt;elem m_fUsage=&quot;7.29000000000000090000E-001&quot;&gt;&lt;m_msothmcolidx val=&quot;0&quot;/&gt;&lt;m_rgb r=&quot;eb&quot; g=&quot;eb&quot; b=&quot;eb&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 name="ISNEWSLIDENUMBER" val="False"/>
  <p:tag name="PREVIOUSNAME" val="C:\Users\Stephen Rooke\Nomadesk\ALMA-Malaria-Elimination\02 Facilitator's Guide\Malaria Control and Elimination Facilitators Guide vF.pptx"/>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0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_ogjH7u0N0OZtF1KwCwSCA"/>
</p:tagLst>
</file>

<file path=ppt/tags/tag10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6VxqIN.1kCbeTdq8a6s2A"/>
</p:tagLst>
</file>

<file path=ppt/tags/tag10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7gxBM8fI90eubAERljS5vQ"/>
</p:tagLst>
</file>

<file path=ppt/tags/tag10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Fsoak70XmECOEq1JijkQlw"/>
</p:tagLst>
</file>

<file path=ppt/tags/tag10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EJFMMaEdnEC0Ja_hCRObFQ"/>
</p:tagLst>
</file>

<file path=ppt/tags/tag10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YaYk1F8s7ECtT_UqecTTBA"/>
</p:tagLst>
</file>

<file path=ppt/tags/tag10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h89TaxM0QUaXZCN26BLQiQ"/>
</p:tagLst>
</file>

<file path=ppt/tags/tag10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Ja.y0www8k.jTKX8Ieu1Ng"/>
</p:tagLst>
</file>

<file path=ppt/tags/tag10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GVIMMqmTl0Ki54tq69eJjQ"/>
</p:tagLst>
</file>

<file path=ppt/tags/tag10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aUJPsw8sXUqNXAG.S8.oG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11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NCYkvgciDUO50346unsu6g"/>
</p:tagLst>
</file>

<file path=ppt/tags/tag11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TmyVuVG7d0GH3n9SY_tKLA"/>
</p:tagLst>
</file>

<file path=ppt/tags/tag11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CeeFEKoAAUufKXAq6QB23g"/>
</p:tagLst>
</file>

<file path=ppt/tags/tag11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HJ6RCSxb5kangyD9TFgZ9w"/>
</p:tagLst>
</file>

<file path=ppt/tags/tag11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zfRhB0QeOkSKU0DSLINyug"/>
</p:tagLst>
</file>

<file path=ppt/tags/tag11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V4nYtwVgT0qcDU5xYce1fQ"/>
</p:tagLst>
</file>

<file path=ppt/tags/tag11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XodIacvWkiAaZ2AjuSSdw"/>
</p:tagLst>
</file>

<file path=ppt/tags/tag11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UkFcrQQ470yz2pyUKr.nZA"/>
</p:tagLst>
</file>

<file path=ppt/tags/tag11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mKQvfhtNEC5HPzdpuwi3Q"/>
</p:tagLst>
</file>

<file path=ppt/tags/tag11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UpX4CF08K0O8zrDthufhY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2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8E5Vm63GI02M3j2TQU9Z3Q"/>
</p:tagLst>
</file>

<file path=ppt/tags/tag12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SoYaRI0Gk.OzgI6OIzWbA"/>
</p:tagLst>
</file>

<file path=ppt/tags/tag12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GEWuhHCogkOe0x1eTLq7yg"/>
</p:tagLst>
</file>

<file path=ppt/tags/tag12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YmXmEPcskS3kizueuxL8w"/>
</p:tagLst>
</file>

<file path=ppt/tags/tag12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QjGaeRD8BU2AG2uXKVVicg"/>
</p:tagLst>
</file>

<file path=ppt/tags/tag125.xml><?xml version="1.0" encoding="utf-8"?>
<p:tagLst xmlns:a="http://schemas.openxmlformats.org/drawingml/2006/main" xmlns:r="http://schemas.openxmlformats.org/officeDocument/2006/relationships" xmlns:p="http://schemas.openxmlformats.org/presentationml/2006/main">
  <p:tag name="TIMING" val="|22.5|20.5|38.6"/>
</p:tagLst>
</file>

<file path=ppt/tags/tag126.xml><?xml version="1.0" encoding="utf-8"?>
<p:tagLst xmlns:a="http://schemas.openxmlformats.org/drawingml/2006/main" xmlns:r="http://schemas.openxmlformats.org/officeDocument/2006/relationships" xmlns:p="http://schemas.openxmlformats.org/presentationml/2006/main">
  <p:tag name="TIMING" val="|6.8"/>
</p:tagLst>
</file>

<file path=ppt/tags/tag127.xml><?xml version="1.0" encoding="utf-8"?>
<p:tagLst xmlns:a="http://schemas.openxmlformats.org/drawingml/2006/main" xmlns:r="http://schemas.openxmlformats.org/officeDocument/2006/relationships" xmlns:p="http://schemas.openxmlformats.org/presentationml/2006/main">
  <p:tag name="TIMING" val="|39.9|11|15"/>
</p:tagLst>
</file>

<file path=ppt/tags/tag128.xml><?xml version="1.0" encoding="utf-8"?>
<p:tagLst xmlns:a="http://schemas.openxmlformats.org/drawingml/2006/main" xmlns:r="http://schemas.openxmlformats.org/officeDocument/2006/relationships" xmlns:p="http://schemas.openxmlformats.org/presentationml/2006/main">
  <p:tag name="NAME" val="Rectangle"/>
</p:tagLst>
</file>

<file path=ppt/tags/tag129.xml><?xml version="1.0" encoding="utf-8"?>
<p:tagLst xmlns:a="http://schemas.openxmlformats.org/drawingml/2006/main" xmlns:r="http://schemas.openxmlformats.org/officeDocument/2006/relationships" xmlns:p="http://schemas.openxmlformats.org/presentationml/2006/main">
  <p:tag name="NAME" val="Rectang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30.xml><?xml version="1.0" encoding="utf-8"?>
<p:tagLst xmlns:a="http://schemas.openxmlformats.org/drawingml/2006/main" xmlns:r="http://schemas.openxmlformats.org/officeDocument/2006/relationships" xmlns:p="http://schemas.openxmlformats.org/presentationml/2006/main">
  <p:tag name="NAME" val="Rectangle"/>
</p:tagLst>
</file>

<file path=ppt/tags/tag131.xml><?xml version="1.0" encoding="utf-8"?>
<p:tagLst xmlns:a="http://schemas.openxmlformats.org/drawingml/2006/main" xmlns:r="http://schemas.openxmlformats.org/officeDocument/2006/relationships" xmlns:p="http://schemas.openxmlformats.org/presentationml/2006/main">
  <p:tag name="NAME" val="Rectangle"/>
</p:tagLst>
</file>

<file path=ppt/tags/tag132.xml><?xml version="1.0" encoding="utf-8"?>
<p:tagLst xmlns:a="http://schemas.openxmlformats.org/drawingml/2006/main" xmlns:r="http://schemas.openxmlformats.org/officeDocument/2006/relationships" xmlns:p="http://schemas.openxmlformats.org/presentationml/2006/main">
  <p:tag name="NAME" val="Rectangle"/>
</p:tagLst>
</file>

<file path=ppt/tags/tag133.xml><?xml version="1.0" encoding="utf-8"?>
<p:tagLst xmlns:a="http://schemas.openxmlformats.org/drawingml/2006/main" xmlns:r="http://schemas.openxmlformats.org/officeDocument/2006/relationships" xmlns:p="http://schemas.openxmlformats.org/presentationml/2006/main">
  <p:tag name="RESIZE" val="Yes"/>
</p:tagLst>
</file>

<file path=ppt/tags/tag134.xml><?xml version="1.0" encoding="utf-8"?>
<p:tagLst xmlns:a="http://schemas.openxmlformats.org/drawingml/2006/main" xmlns:r="http://schemas.openxmlformats.org/officeDocument/2006/relationships" xmlns:p="http://schemas.openxmlformats.org/presentationml/2006/main">
  <p:tag name="NAME" val="SingleBoat"/>
</p:tagLst>
</file>

<file path=ppt/tags/tag135.xml><?xml version="1.0" encoding="utf-8"?>
<p:tagLst xmlns:a="http://schemas.openxmlformats.org/drawingml/2006/main" xmlns:r="http://schemas.openxmlformats.org/officeDocument/2006/relationships" xmlns:p="http://schemas.openxmlformats.org/presentationml/2006/main">
  <p:tag name="NAME" val="SingleBoat"/>
</p:tagLst>
</file>

<file path=ppt/tags/tag136.xml><?xml version="1.0" encoding="utf-8"?>
<p:tagLst xmlns:a="http://schemas.openxmlformats.org/drawingml/2006/main" xmlns:r="http://schemas.openxmlformats.org/officeDocument/2006/relationships" xmlns:p="http://schemas.openxmlformats.org/presentationml/2006/main">
  <p:tag name="NAME" val="SingleBoat"/>
</p:tagLst>
</file>

<file path=ppt/tags/tag137.xml><?xml version="1.0" encoding="utf-8"?>
<p:tagLst xmlns:a="http://schemas.openxmlformats.org/drawingml/2006/main" xmlns:r="http://schemas.openxmlformats.org/officeDocument/2006/relationships" xmlns:p="http://schemas.openxmlformats.org/presentationml/2006/main">
  <p:tag name="NAME" val="SingleBoat"/>
</p:tagLst>
</file>

<file path=ppt/tags/tag138.xml><?xml version="1.0" encoding="utf-8"?>
<p:tagLst xmlns:a="http://schemas.openxmlformats.org/drawingml/2006/main" xmlns:r="http://schemas.openxmlformats.org/officeDocument/2006/relationships" xmlns:p="http://schemas.openxmlformats.org/presentationml/2006/main">
  <p:tag name="NAME" val="SingleBoat"/>
</p:tagLst>
</file>

<file path=ppt/tags/tag13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40.xml><?xml version="1.0" encoding="utf-8"?>
<p:tagLst xmlns:a="http://schemas.openxmlformats.org/drawingml/2006/main" xmlns:r="http://schemas.openxmlformats.org/officeDocument/2006/relationships" xmlns:p="http://schemas.openxmlformats.org/presentationml/2006/main">
  <p:tag name="NAME" val="SingleBoatText"/>
</p:tagLst>
</file>

<file path=ppt/tags/tag14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2.xml><?xml version="1.0" encoding="utf-8"?>
<p:tagLst xmlns:a="http://schemas.openxmlformats.org/drawingml/2006/main" xmlns:r="http://schemas.openxmlformats.org/officeDocument/2006/relationships" xmlns:p="http://schemas.openxmlformats.org/presentationml/2006/main">
  <p:tag name="NAME" val="SingleBoatText"/>
</p:tagLst>
</file>

<file path=ppt/tags/tag14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4.xml><?xml version="1.0" encoding="utf-8"?>
<p:tagLst xmlns:a="http://schemas.openxmlformats.org/drawingml/2006/main" xmlns:r="http://schemas.openxmlformats.org/officeDocument/2006/relationships" xmlns:p="http://schemas.openxmlformats.org/presentationml/2006/main">
  <p:tag name="NAME" val="SingleBoatText"/>
</p:tagLst>
</file>

<file path=ppt/tags/tag14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6.xml><?xml version="1.0" encoding="utf-8"?>
<p:tagLst xmlns:a="http://schemas.openxmlformats.org/drawingml/2006/main" xmlns:r="http://schemas.openxmlformats.org/officeDocument/2006/relationships" xmlns:p="http://schemas.openxmlformats.org/presentationml/2006/main">
  <p:tag name="NAME" val="SingleBoatText"/>
</p:tagLst>
</file>

<file path=ppt/tags/tag14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AXG9AqSobkCuBBGCbjX0Vg"/>
  <p:tag name="RESIZE" val="Yes"/>
</p:tagLst>
</file>

<file path=ppt/tags/tag152.xml><?xml version="1.0" encoding="utf-8"?>
<p:tagLst xmlns:a="http://schemas.openxmlformats.org/drawingml/2006/main" xmlns:r="http://schemas.openxmlformats.org/officeDocument/2006/relationships" xmlns:p="http://schemas.openxmlformats.org/presentationml/2006/main">
  <p:tag name="RESIZE" val="Yes"/>
  <p:tag name="THINKCELLSHAPEDONOTDELETE" val="pizQWkJSIe0qMj3bhwCOv0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xzhDj2vhEUSVKSsGwSiY7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Xd.OIm7v80mAsxK5LjODTg"/>
</p:tagLst>
</file>

<file path=ppt/tags/tag155.xml><?xml version="1.0" encoding="utf-8"?>
<p:tagLst xmlns:a="http://schemas.openxmlformats.org/drawingml/2006/main" xmlns:r="http://schemas.openxmlformats.org/officeDocument/2006/relationships" xmlns:p="http://schemas.openxmlformats.org/presentationml/2006/main">
  <p:tag name="NAME" val="Rectangl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SNFhBuWA_kWYRnHJSNcNaw"/>
</p:tagLst>
</file>

<file path=ppt/tags/tag157.xml><?xml version="1.0" encoding="utf-8"?>
<p:tagLst xmlns:a="http://schemas.openxmlformats.org/drawingml/2006/main" xmlns:r="http://schemas.openxmlformats.org/officeDocument/2006/relationships" xmlns:p="http://schemas.openxmlformats.org/presentationml/2006/main">
  <p:tag name="NAME" val="Rectangle"/>
</p:tagLst>
</file>

<file path=ppt/tags/tag158.xml><?xml version="1.0" encoding="utf-8"?>
<p:tagLst xmlns:a="http://schemas.openxmlformats.org/drawingml/2006/main" xmlns:r="http://schemas.openxmlformats.org/officeDocument/2006/relationships" xmlns:p="http://schemas.openxmlformats.org/presentationml/2006/main">
  <p:tag name="NAME" val="Rectangle"/>
</p:tagLst>
</file>

<file path=ppt/tags/tag159.xml><?xml version="1.0" encoding="utf-8"?>
<p:tagLst xmlns:a="http://schemas.openxmlformats.org/drawingml/2006/main" xmlns:r="http://schemas.openxmlformats.org/officeDocument/2006/relationships" xmlns:p="http://schemas.openxmlformats.org/presentationml/2006/main">
  <p:tag name="NAME" val="Rectangl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NAME" val="Rectangle"/>
</p:tagLst>
</file>

<file path=ppt/tags/tag161.xml><?xml version="1.0" encoding="utf-8"?>
<p:tagLst xmlns:a="http://schemas.openxmlformats.org/drawingml/2006/main" xmlns:r="http://schemas.openxmlformats.org/officeDocument/2006/relationships" xmlns:p="http://schemas.openxmlformats.org/presentationml/2006/main">
  <p:tag name="NAME" val="Rectangle"/>
</p:tagLst>
</file>

<file path=ppt/tags/tag162.xml><?xml version="1.0" encoding="utf-8"?>
<p:tagLst xmlns:a="http://schemas.openxmlformats.org/drawingml/2006/main" xmlns:r="http://schemas.openxmlformats.org/officeDocument/2006/relationships" xmlns:p="http://schemas.openxmlformats.org/presentationml/2006/main">
  <p:tag name="NAME" val="Rectangle"/>
</p:tagLst>
</file>

<file path=ppt/tags/tag163.xml><?xml version="1.0" encoding="utf-8"?>
<p:tagLst xmlns:a="http://schemas.openxmlformats.org/drawingml/2006/main" xmlns:r="http://schemas.openxmlformats.org/officeDocument/2006/relationships" xmlns:p="http://schemas.openxmlformats.org/presentationml/2006/main">
  <p:tag name="NAME" val="Rectangle"/>
</p:tagLst>
</file>

<file path=ppt/tags/tag164.xml><?xml version="1.0" encoding="utf-8"?>
<p:tagLst xmlns:a="http://schemas.openxmlformats.org/drawingml/2006/main" xmlns:r="http://schemas.openxmlformats.org/officeDocument/2006/relationships" xmlns:p="http://schemas.openxmlformats.org/presentationml/2006/main">
  <p:tag name="NAME" val="Rectangle"/>
</p:tagLst>
</file>

<file path=ppt/tags/tag165.xml><?xml version="1.0" encoding="utf-8"?>
<p:tagLst xmlns:a="http://schemas.openxmlformats.org/drawingml/2006/main" xmlns:r="http://schemas.openxmlformats.org/officeDocument/2006/relationships" xmlns:p="http://schemas.openxmlformats.org/presentationml/2006/main">
  <p:tag name="NAME" val="Rectangle"/>
</p:tagLst>
</file>

<file path=ppt/tags/tag166.xml><?xml version="1.0" encoding="utf-8"?>
<p:tagLst xmlns:a="http://schemas.openxmlformats.org/drawingml/2006/main" xmlns:r="http://schemas.openxmlformats.org/officeDocument/2006/relationships" xmlns:p="http://schemas.openxmlformats.org/presentationml/2006/main">
  <p:tag name="NAME" val="Rectangle"/>
</p:tagLst>
</file>

<file path=ppt/tags/tag167.xml><?xml version="1.0" encoding="utf-8"?>
<p:tagLst xmlns:a="http://schemas.openxmlformats.org/drawingml/2006/main" xmlns:r="http://schemas.openxmlformats.org/officeDocument/2006/relationships" xmlns:p="http://schemas.openxmlformats.org/presentationml/2006/main">
  <p:tag name="NAME" val="Rectangle"/>
</p:tagLst>
</file>

<file path=ppt/tags/tag168.xml><?xml version="1.0" encoding="utf-8"?>
<p:tagLst xmlns:a="http://schemas.openxmlformats.org/drawingml/2006/main" xmlns:r="http://schemas.openxmlformats.org/officeDocument/2006/relationships" xmlns:p="http://schemas.openxmlformats.org/presentationml/2006/main">
  <p:tag name="NAME" val="Rectangle"/>
</p:tagLst>
</file>

<file path=ppt/tags/tag169.xml><?xml version="1.0" encoding="utf-8"?>
<p:tagLst xmlns:a="http://schemas.openxmlformats.org/drawingml/2006/main" xmlns:r="http://schemas.openxmlformats.org/officeDocument/2006/relationships" xmlns:p="http://schemas.openxmlformats.org/presentationml/2006/main">
  <p:tag name="NAME" val="Rectangl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NAME" val="Rectangle"/>
</p:tagLst>
</file>

<file path=ppt/tags/tag171.xml><?xml version="1.0" encoding="utf-8"?>
<p:tagLst xmlns:a="http://schemas.openxmlformats.org/drawingml/2006/main" xmlns:r="http://schemas.openxmlformats.org/officeDocument/2006/relationships" xmlns:p="http://schemas.openxmlformats.org/presentationml/2006/main">
  <p:tag name="NAME" val="Rectangle"/>
</p:tagLst>
</file>

<file path=ppt/tags/tag172.xml><?xml version="1.0" encoding="utf-8"?>
<p:tagLst xmlns:a="http://schemas.openxmlformats.org/drawingml/2006/main" xmlns:r="http://schemas.openxmlformats.org/officeDocument/2006/relationships" xmlns:p="http://schemas.openxmlformats.org/presentationml/2006/main">
  <p:tag name="NAME" val="Rectangle"/>
</p:tagLst>
</file>

<file path=ppt/tags/tag173.xml><?xml version="1.0" encoding="utf-8"?>
<p:tagLst xmlns:a="http://schemas.openxmlformats.org/drawingml/2006/main" xmlns:r="http://schemas.openxmlformats.org/officeDocument/2006/relationships" xmlns:p="http://schemas.openxmlformats.org/presentationml/2006/main">
  <p:tag name="NAME" val="Rectangle"/>
</p:tagLst>
</file>

<file path=ppt/tags/tag174.xml><?xml version="1.0" encoding="utf-8"?>
<p:tagLst xmlns:a="http://schemas.openxmlformats.org/drawingml/2006/main" xmlns:r="http://schemas.openxmlformats.org/officeDocument/2006/relationships" xmlns:p="http://schemas.openxmlformats.org/presentationml/2006/main">
  <p:tag name="NAME" val="Rectangle"/>
</p:tagLst>
</file>

<file path=ppt/tags/tag175.xml><?xml version="1.0" encoding="utf-8"?>
<p:tagLst xmlns:a="http://schemas.openxmlformats.org/drawingml/2006/main" xmlns:r="http://schemas.openxmlformats.org/officeDocument/2006/relationships" xmlns:p="http://schemas.openxmlformats.org/presentationml/2006/main">
  <p:tag name="NAME" val="Rectangle"/>
</p:tagLst>
</file>

<file path=ppt/tags/tag176.xml><?xml version="1.0" encoding="utf-8"?>
<p:tagLst xmlns:a="http://schemas.openxmlformats.org/drawingml/2006/main" xmlns:r="http://schemas.openxmlformats.org/officeDocument/2006/relationships" xmlns:p="http://schemas.openxmlformats.org/presentationml/2006/main">
  <p:tag name="NAME" val="Rectangle"/>
</p:tagLst>
</file>

<file path=ppt/tags/tag177.xml><?xml version="1.0" encoding="utf-8"?>
<p:tagLst xmlns:a="http://schemas.openxmlformats.org/drawingml/2006/main" xmlns:r="http://schemas.openxmlformats.org/officeDocument/2006/relationships" xmlns:p="http://schemas.openxmlformats.org/presentationml/2006/main">
  <p:tag name="NAME" val="Rectangle"/>
</p:tagLst>
</file>

<file path=ppt/tags/tag178.xml><?xml version="1.0" encoding="utf-8"?>
<p:tagLst xmlns:a="http://schemas.openxmlformats.org/drawingml/2006/main" xmlns:r="http://schemas.openxmlformats.org/officeDocument/2006/relationships" xmlns:p="http://schemas.openxmlformats.org/presentationml/2006/main">
  <p:tag name="NAME" val="Rectangle"/>
</p:tagLst>
</file>

<file path=ppt/tags/tag179.xml><?xml version="1.0" encoding="utf-8"?>
<p:tagLst xmlns:a="http://schemas.openxmlformats.org/drawingml/2006/main" xmlns:r="http://schemas.openxmlformats.org/officeDocument/2006/relationships" xmlns:p="http://schemas.openxmlformats.org/presentationml/2006/main">
  <p:tag name="NAME" val="Rectangl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NAME" val="Rectangle"/>
</p:tagLst>
</file>

<file path=ppt/tags/tag181.xml><?xml version="1.0" encoding="utf-8"?>
<p:tagLst xmlns:a="http://schemas.openxmlformats.org/drawingml/2006/main" xmlns:r="http://schemas.openxmlformats.org/officeDocument/2006/relationships" xmlns:p="http://schemas.openxmlformats.org/presentationml/2006/main">
  <p:tag name="NAME" val="Rectangle"/>
</p:tagLst>
</file>

<file path=ppt/tags/tag182.xml><?xml version="1.0" encoding="utf-8"?>
<p:tagLst xmlns:a="http://schemas.openxmlformats.org/drawingml/2006/main" xmlns:r="http://schemas.openxmlformats.org/officeDocument/2006/relationships" xmlns:p="http://schemas.openxmlformats.org/presentationml/2006/main">
  <p:tag name="NAME" val="Rectangle"/>
</p:tagLst>
</file>

<file path=ppt/tags/tag183.xml><?xml version="1.0" encoding="utf-8"?>
<p:tagLst xmlns:a="http://schemas.openxmlformats.org/drawingml/2006/main" xmlns:r="http://schemas.openxmlformats.org/officeDocument/2006/relationships" xmlns:p="http://schemas.openxmlformats.org/presentationml/2006/main">
  <p:tag name="NAME" val="Rectangle"/>
</p:tagLst>
</file>

<file path=ppt/tags/tag184.xml><?xml version="1.0" encoding="utf-8"?>
<p:tagLst xmlns:a="http://schemas.openxmlformats.org/drawingml/2006/main" xmlns:r="http://schemas.openxmlformats.org/officeDocument/2006/relationships" xmlns:p="http://schemas.openxmlformats.org/presentationml/2006/main">
  <p:tag name="NAME" val="Rectangle"/>
</p:tagLst>
</file>

<file path=ppt/tags/tag185.xml><?xml version="1.0" encoding="utf-8"?>
<p:tagLst xmlns:a="http://schemas.openxmlformats.org/drawingml/2006/main" xmlns:r="http://schemas.openxmlformats.org/officeDocument/2006/relationships" xmlns:p="http://schemas.openxmlformats.org/presentationml/2006/main">
  <p:tag name="NAME" val="Rectangle"/>
</p:tagLst>
</file>

<file path=ppt/tags/tag186.xml><?xml version="1.0" encoding="utf-8"?>
<p:tagLst xmlns:a="http://schemas.openxmlformats.org/drawingml/2006/main" xmlns:r="http://schemas.openxmlformats.org/officeDocument/2006/relationships" xmlns:p="http://schemas.openxmlformats.org/presentationml/2006/main">
  <p:tag name="NAME" val="Rectangle"/>
</p:tagLst>
</file>

<file path=ppt/tags/tag187.xml><?xml version="1.0" encoding="utf-8"?>
<p:tagLst xmlns:a="http://schemas.openxmlformats.org/drawingml/2006/main" xmlns:r="http://schemas.openxmlformats.org/officeDocument/2006/relationships" xmlns:p="http://schemas.openxmlformats.org/presentationml/2006/main">
  <p:tag name="NAME" val="Rectangle"/>
</p:tagLst>
</file>

<file path=ppt/tags/tag188.xml><?xml version="1.0" encoding="utf-8"?>
<p:tagLst xmlns:a="http://schemas.openxmlformats.org/drawingml/2006/main" xmlns:r="http://schemas.openxmlformats.org/officeDocument/2006/relationships" xmlns:p="http://schemas.openxmlformats.org/presentationml/2006/main">
  <p:tag name="NAME" val="Rectangle"/>
</p:tagLst>
</file>

<file path=ppt/tags/tag189.xml><?xml version="1.0" encoding="utf-8"?>
<p:tagLst xmlns:a="http://schemas.openxmlformats.org/drawingml/2006/main" xmlns:r="http://schemas.openxmlformats.org/officeDocument/2006/relationships" xmlns:p="http://schemas.openxmlformats.org/presentationml/2006/main">
  <p:tag name="NAME" val="Rectangl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190.xml><?xml version="1.0" encoding="utf-8"?>
<p:tagLst xmlns:a="http://schemas.openxmlformats.org/drawingml/2006/main" xmlns:r="http://schemas.openxmlformats.org/officeDocument/2006/relationships" xmlns:p="http://schemas.openxmlformats.org/presentationml/2006/main">
  <p:tag name="NAME" val="Rectangle"/>
</p:tagLst>
</file>

<file path=ppt/tags/tag191.xml><?xml version="1.0" encoding="utf-8"?>
<p:tagLst xmlns:a="http://schemas.openxmlformats.org/drawingml/2006/main" xmlns:r="http://schemas.openxmlformats.org/officeDocument/2006/relationships" xmlns:p="http://schemas.openxmlformats.org/presentationml/2006/main">
  <p:tag name="NAME" val="Rectangle"/>
</p:tagLst>
</file>

<file path=ppt/tags/tag192.xml><?xml version="1.0" encoding="utf-8"?>
<p:tagLst xmlns:a="http://schemas.openxmlformats.org/drawingml/2006/main" xmlns:r="http://schemas.openxmlformats.org/officeDocument/2006/relationships" xmlns:p="http://schemas.openxmlformats.org/presentationml/2006/main">
  <p:tag name="NAME" val="Rectangle"/>
</p:tagLst>
</file>

<file path=ppt/tags/tag193.xml><?xml version="1.0" encoding="utf-8"?>
<p:tagLst xmlns:a="http://schemas.openxmlformats.org/drawingml/2006/main" xmlns:r="http://schemas.openxmlformats.org/officeDocument/2006/relationships" xmlns:p="http://schemas.openxmlformats.org/presentationml/2006/main">
  <p:tag name="NAME" val="Rectangle"/>
</p:tagLst>
</file>

<file path=ppt/tags/tag194.xml><?xml version="1.0" encoding="utf-8"?>
<p:tagLst xmlns:a="http://schemas.openxmlformats.org/drawingml/2006/main" xmlns:r="http://schemas.openxmlformats.org/officeDocument/2006/relationships" xmlns:p="http://schemas.openxmlformats.org/presentationml/2006/main">
  <p:tag name="NAME" val="Rectangle"/>
</p:tagLst>
</file>

<file path=ppt/tags/tag195.xml><?xml version="1.0" encoding="utf-8"?>
<p:tagLst xmlns:a="http://schemas.openxmlformats.org/drawingml/2006/main" xmlns:r="http://schemas.openxmlformats.org/officeDocument/2006/relationships" xmlns:p="http://schemas.openxmlformats.org/presentationml/2006/main">
  <p:tag name="NAME" val="Rectangl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NAME" val="Rectangle"/>
</p:tagLst>
</file>

<file path=ppt/tags/tag198.xml><?xml version="1.0" encoding="utf-8"?>
<p:tagLst xmlns:a="http://schemas.openxmlformats.org/drawingml/2006/main" xmlns:r="http://schemas.openxmlformats.org/officeDocument/2006/relationships" xmlns:p="http://schemas.openxmlformats.org/presentationml/2006/main">
  <p:tag name="NAME" val="Oval"/>
</p:tagLst>
</file>

<file path=ppt/tags/tag199.xml><?xml version="1.0" encoding="utf-8"?>
<p:tagLst xmlns:a="http://schemas.openxmlformats.org/drawingml/2006/main" xmlns:r="http://schemas.openxmlformats.org/officeDocument/2006/relationships" xmlns:p="http://schemas.openxmlformats.org/presentationml/2006/main">
  <p:tag name="NAME" val="Rectang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200.xml><?xml version="1.0" encoding="utf-8"?>
<p:tagLst xmlns:a="http://schemas.openxmlformats.org/drawingml/2006/main" xmlns:r="http://schemas.openxmlformats.org/officeDocument/2006/relationships" xmlns:p="http://schemas.openxmlformats.org/presentationml/2006/main">
  <p:tag name="NAME" val="Oval"/>
</p:tagLst>
</file>

<file path=ppt/tags/tag201.xml><?xml version="1.0" encoding="utf-8"?>
<p:tagLst xmlns:a="http://schemas.openxmlformats.org/drawingml/2006/main" xmlns:r="http://schemas.openxmlformats.org/officeDocument/2006/relationships" xmlns:p="http://schemas.openxmlformats.org/presentationml/2006/main">
  <p:tag name="NAME" val="Arrow"/>
</p:tagLst>
</file>

<file path=ppt/tags/tag202.xml><?xml version="1.0" encoding="utf-8"?>
<p:tagLst xmlns:a="http://schemas.openxmlformats.org/drawingml/2006/main" xmlns:r="http://schemas.openxmlformats.org/officeDocument/2006/relationships" xmlns:p="http://schemas.openxmlformats.org/presentationml/2006/main">
  <p:tag name="NAME" val="Rectangle"/>
</p:tagLst>
</file>

<file path=ppt/tags/tag203.xml><?xml version="1.0" encoding="utf-8"?>
<p:tagLst xmlns:a="http://schemas.openxmlformats.org/drawingml/2006/main" xmlns:r="http://schemas.openxmlformats.org/officeDocument/2006/relationships" xmlns:p="http://schemas.openxmlformats.org/presentationml/2006/main">
  <p:tag name="NAME" val="Rectangle"/>
</p:tagLst>
</file>

<file path=ppt/tags/tag204.xml><?xml version="1.0" encoding="utf-8"?>
<p:tagLst xmlns:a="http://schemas.openxmlformats.org/drawingml/2006/main" xmlns:r="http://schemas.openxmlformats.org/officeDocument/2006/relationships" xmlns:p="http://schemas.openxmlformats.org/presentationml/2006/main">
  <p:tag name="NAME" val="Rectangle"/>
</p:tagLst>
</file>

<file path=ppt/tags/tag205.xml><?xml version="1.0" encoding="utf-8"?>
<p:tagLst xmlns:a="http://schemas.openxmlformats.org/drawingml/2006/main" xmlns:r="http://schemas.openxmlformats.org/officeDocument/2006/relationships" xmlns:p="http://schemas.openxmlformats.org/presentationml/2006/main">
  <p:tag name="NAME" val="Rectangle"/>
</p:tagLst>
</file>

<file path=ppt/tags/tag206.xml><?xml version="1.0" encoding="utf-8"?>
<p:tagLst xmlns:a="http://schemas.openxmlformats.org/drawingml/2006/main" xmlns:r="http://schemas.openxmlformats.org/officeDocument/2006/relationships" xmlns:p="http://schemas.openxmlformats.org/presentationml/2006/main">
  <p:tag name="NAME" val="Rectangle"/>
</p:tagLst>
</file>

<file path=ppt/tags/tag207.xml><?xml version="1.0" encoding="utf-8"?>
<p:tagLst xmlns:a="http://schemas.openxmlformats.org/drawingml/2006/main" xmlns:r="http://schemas.openxmlformats.org/officeDocument/2006/relationships" xmlns:p="http://schemas.openxmlformats.org/presentationml/2006/main">
  <p:tag name="NAME" val="Rectangle"/>
</p:tagLst>
</file>

<file path=ppt/tags/tag208.xml><?xml version="1.0" encoding="utf-8"?>
<p:tagLst xmlns:a="http://schemas.openxmlformats.org/drawingml/2006/main" xmlns:r="http://schemas.openxmlformats.org/officeDocument/2006/relationships" xmlns:p="http://schemas.openxmlformats.org/presentationml/2006/main">
  <p:tag name="NAME" val="Rectangle"/>
</p:tagLst>
</file>

<file path=ppt/tags/tag209.xml><?xml version="1.0" encoding="utf-8"?>
<p:tagLst xmlns:a="http://schemas.openxmlformats.org/drawingml/2006/main" xmlns:r="http://schemas.openxmlformats.org/officeDocument/2006/relationships" xmlns:p="http://schemas.openxmlformats.org/presentationml/2006/main">
  <p:tag name="NAME" val="Rectangl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210.xml><?xml version="1.0" encoding="utf-8"?>
<p:tagLst xmlns:a="http://schemas.openxmlformats.org/drawingml/2006/main" xmlns:r="http://schemas.openxmlformats.org/officeDocument/2006/relationships" xmlns:p="http://schemas.openxmlformats.org/presentationml/2006/main">
  <p:tag name="NAME" val="Rectangl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QOLvPBDxPESyw7I8OvcZj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9jR_Y86.P0.53_eTV5MBV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LwjqEsPqOk6m_Hs1Y1dMi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foMoB7vykem_NiZOaLdE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fBUuQjjzy0.Uxj6rbr_o7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7W9YH37MmUmVVI6BhyFBJ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J9BIaZsioUa99A0dMYGJS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95sk_Utt1U.bINCDVae8q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qzosgVHcPEGGG.CYkMcj8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ckxrnSfzNkiuENs7X3KZS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Xci9RlFIeU28Zv4Nb5hkk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M9AQZ3zr_kqXnveEr9MxJ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eyE8V6l8y0mAfZ6GqLyfA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I9J7fcwl70uIsArTjJRRM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n4z0q8AVoEyjxOPBDfm25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4N1papCZek2oR7OLGr_.v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x9GQNtvjiEy1eEj4j47sM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ZqoBTadjrku5_C4YgEqRm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rKbM2NWdW02ep3.i5q8QT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BONrleakz0GXIidPTC.X5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y7xXGO.720C35L5QszH8w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NFPCGt.ZmEmuYlfZUv.Av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Gz2y.UCwXkKzSkc.6mIZv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uNtbb9hHUel4zOjelHx7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tWdxgG5HSEmyEfgF6Vrc2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6N0BmkAJ1UiuFlJ9KSZW4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4z9rpheRoE6xCJOB.PYXm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EuyAz7p3cUWWrSYeIkh.9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F.IWwjt9xEOGY5vylGSjV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7aLpf9P_qUacv4MuV9xJo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Z.JpGpYbTE2jmj1OlUuJV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49.xml><?xml version="1.0" encoding="utf-8"?>
<p:tagLst xmlns:a="http://schemas.openxmlformats.org/drawingml/2006/main" xmlns:r="http://schemas.openxmlformats.org/officeDocument/2006/relationships" xmlns:p="http://schemas.openxmlformats.org/presentationml/2006/main">
  <p:tag name="NAME" val="Rectangl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250.xml><?xml version="1.0" encoding="utf-8"?>
<p:tagLst xmlns:a="http://schemas.openxmlformats.org/drawingml/2006/main" xmlns:r="http://schemas.openxmlformats.org/officeDocument/2006/relationships" xmlns:p="http://schemas.openxmlformats.org/presentationml/2006/main">
  <p:tag name="NAME" val="Rectangl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58.xml><?xml version="1.0" encoding="utf-8"?>
<p:tagLst xmlns:a="http://schemas.openxmlformats.org/drawingml/2006/main" xmlns:r="http://schemas.openxmlformats.org/officeDocument/2006/relationships" xmlns:p="http://schemas.openxmlformats.org/presentationml/2006/main">
  <p:tag name="NAME" val="Rectangl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6.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5J13Nb5Db0yF4kxv1yq8X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drg2F0Nq0kmzFSavvrR5Y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g5dzYfV9T0q8LJbLD5OqO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riPMy7Y3BUGMYxfw.AIYKw"/>
</p:tagLst>
</file>

<file path=ppt/tags/tag267.xml><?xml version="1.0" encoding="utf-8"?>
<p:tagLst xmlns:a="http://schemas.openxmlformats.org/drawingml/2006/main" xmlns:r="http://schemas.openxmlformats.org/officeDocument/2006/relationships" xmlns:p="http://schemas.openxmlformats.org/presentationml/2006/main">
  <p:tag name="NAME" val="Rectangle"/>
</p:tagLst>
</file>

<file path=ppt/tags/tag268.xml><?xml version="1.0" encoding="utf-8"?>
<p:tagLst xmlns:a="http://schemas.openxmlformats.org/drawingml/2006/main" xmlns:r="http://schemas.openxmlformats.org/officeDocument/2006/relationships" xmlns:p="http://schemas.openxmlformats.org/presentationml/2006/main">
  <p:tag name="NAME" val="Rectangle"/>
</p:tagLst>
</file>

<file path=ppt/tags/tag269.xml><?xml version="1.0" encoding="utf-8"?>
<p:tagLst xmlns:a="http://schemas.openxmlformats.org/drawingml/2006/main" xmlns:r="http://schemas.openxmlformats.org/officeDocument/2006/relationships" xmlns:p="http://schemas.openxmlformats.org/presentationml/2006/main">
  <p:tag name="NAME" val="Rectangl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270.xml><?xml version="1.0" encoding="utf-8"?>
<p:tagLst xmlns:a="http://schemas.openxmlformats.org/drawingml/2006/main" xmlns:r="http://schemas.openxmlformats.org/officeDocument/2006/relationships" xmlns:p="http://schemas.openxmlformats.org/presentationml/2006/main">
  <p:tag name="NAME" val="Rectangle"/>
</p:tagLst>
</file>

<file path=ppt/tags/tag271.xml><?xml version="1.0" encoding="utf-8"?>
<p:tagLst xmlns:a="http://schemas.openxmlformats.org/drawingml/2006/main" xmlns:r="http://schemas.openxmlformats.org/officeDocument/2006/relationships" xmlns:p="http://schemas.openxmlformats.org/presentationml/2006/main">
  <p:tag name="NAME" val="Rectangle"/>
</p:tagLst>
</file>

<file path=ppt/tags/tag272.xml><?xml version="1.0" encoding="utf-8"?>
<p:tagLst xmlns:a="http://schemas.openxmlformats.org/drawingml/2006/main" xmlns:r="http://schemas.openxmlformats.org/officeDocument/2006/relationships" xmlns:p="http://schemas.openxmlformats.org/presentationml/2006/main">
  <p:tag name="TIMING" val="|5.1|6.3|7|10|13.1"/>
</p:tagLst>
</file>

<file path=ppt/tags/tag273.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74.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75.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39.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45.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IMING" val="|44.6"/>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laPNCHDN_0.YnXvVSAqIj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2lSlqDvVeUS.wmykq7s9pQ"/>
</p:tagLst>
</file>

<file path=ppt/tags/tag58.xml><?xml version="1.0" encoding="utf-8"?>
<p:tagLst xmlns:a="http://schemas.openxmlformats.org/drawingml/2006/main" xmlns:r="http://schemas.openxmlformats.org/officeDocument/2006/relationships" xmlns:p="http://schemas.openxmlformats.org/presentationml/2006/main">
  <p:tag name="NAME" val="Rectangle"/>
</p:tagLst>
</file>

<file path=ppt/tags/tag59.xml><?xml version="1.0" encoding="utf-8"?>
<p:tagLst xmlns:a="http://schemas.openxmlformats.org/drawingml/2006/main" xmlns:r="http://schemas.openxmlformats.org/officeDocument/2006/relationships" xmlns:p="http://schemas.openxmlformats.org/presentationml/2006/main">
  <p:tag name="NAME" val="Rectangl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60.xml><?xml version="1.0" encoding="utf-8"?>
<p:tagLst xmlns:a="http://schemas.openxmlformats.org/drawingml/2006/main" xmlns:r="http://schemas.openxmlformats.org/officeDocument/2006/relationships" xmlns:p="http://schemas.openxmlformats.org/presentationml/2006/main">
  <p:tag name="NAME" val="Rectangle"/>
</p:tagLst>
</file>

<file path=ppt/tags/tag61.xml><?xml version="1.0" encoding="utf-8"?>
<p:tagLst xmlns:a="http://schemas.openxmlformats.org/drawingml/2006/main" xmlns:r="http://schemas.openxmlformats.org/officeDocument/2006/relationships" xmlns:p="http://schemas.openxmlformats.org/presentationml/2006/main">
  <p:tag name="NAME" val="Rectangl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Rectangle"/>
</p:tagLst>
</file>

<file path=ppt/tags/tag64.xml><?xml version="1.0" encoding="utf-8"?>
<p:tagLst xmlns:a="http://schemas.openxmlformats.org/drawingml/2006/main" xmlns:r="http://schemas.openxmlformats.org/officeDocument/2006/relationships" xmlns:p="http://schemas.openxmlformats.org/presentationml/2006/main">
  <p:tag name="NAME" val="Oval"/>
</p:tagLst>
</file>

<file path=ppt/tags/tag65.xml><?xml version="1.0" encoding="utf-8"?>
<p:tagLst xmlns:a="http://schemas.openxmlformats.org/drawingml/2006/main" xmlns:r="http://schemas.openxmlformats.org/officeDocument/2006/relationships" xmlns:p="http://schemas.openxmlformats.org/presentationml/2006/main">
  <p:tag name="NAME" val="Arrow"/>
</p:tagLst>
</file>

<file path=ppt/tags/tag66.xml><?xml version="1.0" encoding="utf-8"?>
<p:tagLst xmlns:a="http://schemas.openxmlformats.org/drawingml/2006/main" xmlns:r="http://schemas.openxmlformats.org/officeDocument/2006/relationships" xmlns:p="http://schemas.openxmlformats.org/presentationml/2006/main">
  <p:tag name="NAME" val="SingleBoat"/>
</p:tagLst>
</file>

<file path=ppt/tags/tag67.xml><?xml version="1.0" encoding="utf-8"?>
<p:tagLst xmlns:a="http://schemas.openxmlformats.org/drawingml/2006/main" xmlns:r="http://schemas.openxmlformats.org/officeDocument/2006/relationships" xmlns:p="http://schemas.openxmlformats.org/presentationml/2006/main">
  <p:tag name="NAME" val="SingleBoat"/>
</p:tagLst>
</file>

<file path=ppt/tags/tag68.xml><?xml version="1.0" encoding="utf-8"?>
<p:tagLst xmlns:a="http://schemas.openxmlformats.org/drawingml/2006/main" xmlns:r="http://schemas.openxmlformats.org/officeDocument/2006/relationships" xmlns:p="http://schemas.openxmlformats.org/presentationml/2006/main">
  <p:tag name="NAME" val="SingleBoat"/>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jyI1Tcxu6UmKu7c.xfdkR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72.xml><?xml version="1.0" encoding="utf-8"?>
<p:tagLst xmlns:a="http://schemas.openxmlformats.org/drawingml/2006/main" xmlns:r="http://schemas.openxmlformats.org/officeDocument/2006/relationships" xmlns:p="http://schemas.openxmlformats.org/presentationml/2006/main">
  <p:tag name="NAME" val="Oval"/>
</p:tagLst>
</file>

<file path=ppt/tags/tag73.xml><?xml version="1.0" encoding="utf-8"?>
<p:tagLst xmlns:a="http://schemas.openxmlformats.org/drawingml/2006/main" xmlns:r="http://schemas.openxmlformats.org/officeDocument/2006/relationships" xmlns:p="http://schemas.openxmlformats.org/presentationml/2006/main">
  <p:tag name="NAME" val="Oval"/>
</p:tagLst>
</file>

<file path=ppt/tags/tag74.xml><?xml version="1.0" encoding="utf-8"?>
<p:tagLst xmlns:a="http://schemas.openxmlformats.org/drawingml/2006/main" xmlns:r="http://schemas.openxmlformats.org/officeDocument/2006/relationships" xmlns:p="http://schemas.openxmlformats.org/presentationml/2006/main">
  <p:tag name="NAME" val="Oval"/>
</p:tagLst>
</file>

<file path=ppt/tags/tag75.xml><?xml version="1.0" encoding="utf-8"?>
<p:tagLst xmlns:a="http://schemas.openxmlformats.org/drawingml/2006/main" xmlns:r="http://schemas.openxmlformats.org/officeDocument/2006/relationships" xmlns:p="http://schemas.openxmlformats.org/presentationml/2006/main">
  <p:tag name="NAME" val="SingleBoatShape"/>
</p:tagLst>
</file>

<file path=ppt/tags/tag76.xml><?xml version="1.0" encoding="utf-8"?>
<p:tagLst xmlns:a="http://schemas.openxmlformats.org/drawingml/2006/main" xmlns:r="http://schemas.openxmlformats.org/officeDocument/2006/relationships" xmlns:p="http://schemas.openxmlformats.org/presentationml/2006/main">
  <p:tag name="NAME" val="SingleBoatText"/>
</p:tagLst>
</file>

<file path=ppt/tags/tag77.xml><?xml version="1.0" encoding="utf-8"?>
<p:tagLst xmlns:a="http://schemas.openxmlformats.org/drawingml/2006/main" xmlns:r="http://schemas.openxmlformats.org/officeDocument/2006/relationships" xmlns:p="http://schemas.openxmlformats.org/presentationml/2006/main">
  <p:tag name="NAME" val="SingleBoatShape"/>
</p:tagLst>
</file>

<file path=ppt/tags/tag78.xml><?xml version="1.0" encoding="utf-8"?>
<p:tagLst xmlns:a="http://schemas.openxmlformats.org/drawingml/2006/main" xmlns:r="http://schemas.openxmlformats.org/officeDocument/2006/relationships" xmlns:p="http://schemas.openxmlformats.org/presentationml/2006/main">
  <p:tag name="NAME" val="SingleBoatText"/>
</p:tagLst>
</file>

<file path=ppt/tags/tag79.xml><?xml version="1.0" encoding="utf-8"?>
<p:tagLst xmlns:a="http://schemas.openxmlformats.org/drawingml/2006/main" xmlns:r="http://schemas.openxmlformats.org/officeDocument/2006/relationships" xmlns:p="http://schemas.openxmlformats.org/presentationml/2006/main">
  <p:tag name="NAME" val="SingleBoatShap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80.xml><?xml version="1.0" encoding="utf-8"?>
<p:tagLst xmlns:a="http://schemas.openxmlformats.org/drawingml/2006/main" xmlns:r="http://schemas.openxmlformats.org/officeDocument/2006/relationships" xmlns:p="http://schemas.openxmlformats.org/presentationml/2006/main">
  <p:tag name="NAME" val="SingleBoatText"/>
</p:tagLst>
</file>

<file path=ppt/tags/tag81.xml><?xml version="1.0" encoding="utf-8"?>
<p:tagLst xmlns:a="http://schemas.openxmlformats.org/drawingml/2006/main" xmlns:r="http://schemas.openxmlformats.org/officeDocument/2006/relationships" xmlns:p="http://schemas.openxmlformats.org/presentationml/2006/main">
  <p:tag name="TIMING" val="|21.1|14.6"/>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vb7J7V_hUkWbsdmbKGSfy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ScAar2qmYEyizuIe8uVa_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yUW5di2_rEK21wFD5ErJN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boa0fa0V8EOWIq4K6wQVW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S03okmpjT0eninAsz_O4OQ"/>
</p:tagLst>
</file>

<file path=ppt/tags/tag8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C.h_gYbXeEKakibSDUB_9w"/>
</p:tagLst>
</file>

<file path=ppt/tags/tag8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Yz6Rg7E50E.asmhqe2s6Zg"/>
</p:tagLst>
</file>

<file path=ppt/tags/tag8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vsW3Clu_O0.qLQq13C4GI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9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qUZ8IFkskGieUMLdrp3TQ"/>
</p:tagLst>
</file>

<file path=ppt/tags/tag9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hoM.bTHxUGofRq1axyQnA"/>
</p:tagLst>
</file>

<file path=ppt/tags/tag9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42k1KNHn70.HSD1XoR2wQQ"/>
</p:tagLst>
</file>

<file path=ppt/tags/tag9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zWvCE5NX7U6uajXeEkfo5w"/>
</p:tagLst>
</file>

<file path=ppt/tags/tag9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ay3bVSZpPEK62BewPzN57g"/>
</p:tagLst>
</file>

<file path=ppt/tags/tag9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BMLRLjan30SlaWxxYAQG6w"/>
</p:tagLst>
</file>

<file path=ppt/tags/tag9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9KrTux0T9kCngHIQGrPblQ"/>
</p:tagLst>
</file>

<file path=ppt/tags/tag9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xzpDD_5TEGUOb6ZlBwrYw"/>
</p:tagLst>
</file>

<file path=ppt/tags/tag9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lPiBZFXQESq6pjChFJ7mg"/>
</p:tagLst>
</file>

<file path=ppt/tags/tag9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LHxnxWz9MkuCVrpRRASRRA"/>
</p:tagLst>
</file>

<file path=ppt/theme/theme1.xml><?xml version="1.0" encoding="utf-8"?>
<a:theme xmlns:a="http://schemas.openxmlformats.org/drawingml/2006/main" name="6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2.xml><?xml version="1.0" encoding="utf-8"?>
<a:theme xmlns:a="http://schemas.openxmlformats.org/drawingml/2006/main" name="7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3.xml><?xml version="1.0" encoding="utf-8"?>
<a:theme xmlns:a="http://schemas.openxmlformats.org/drawingml/2006/main" name="8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8AF53E5CDA0146A56B17018F0CA5E0" ma:contentTypeVersion="10" ma:contentTypeDescription="Create a new document." ma:contentTypeScope="" ma:versionID="db0e642540bc8d93ef3d50096ca26663">
  <xsd:schema xmlns:xsd="http://www.w3.org/2001/XMLSchema" xmlns:xs="http://www.w3.org/2001/XMLSchema" xmlns:p="http://schemas.microsoft.com/office/2006/metadata/properties" xmlns:ns3="d306f6c7-7047-426c-a9ff-d994d53ba87d" targetNamespace="http://schemas.microsoft.com/office/2006/metadata/properties" ma:root="true" ma:fieldsID="a3b3d65fad21b7974dd45938fe664590" ns3:_="">
    <xsd:import namespace="d306f6c7-7047-426c-a9ff-d994d53ba8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6f6c7-7047-426c-a9ff-d994d53ba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3C4A73-6D1A-4E56-A3EA-AB4CFF4F7E3D}">
  <ds:schemaRefs>
    <ds:schemaRef ds:uri="http://purl.org/dc/dcmitype/"/>
    <ds:schemaRef ds:uri="d306f6c7-7047-426c-a9ff-d994d53ba87d"/>
    <ds:schemaRef ds:uri="http://purl.org/dc/elements/1.1/"/>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95B7935-E9C7-416F-9674-A549A268C7C5}">
  <ds:schemaRefs>
    <ds:schemaRef ds:uri="http://schemas.microsoft.com/sharepoint/v3/contenttype/forms"/>
  </ds:schemaRefs>
</ds:datastoreItem>
</file>

<file path=customXml/itemProps3.xml><?xml version="1.0" encoding="utf-8"?>
<ds:datastoreItem xmlns:ds="http://schemas.openxmlformats.org/officeDocument/2006/customXml" ds:itemID="{845F7690-3D39-441E-B424-E57B83EF2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6f6c7-7047-426c-a9ff-d994d53ba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ALMA Template</Template>
  <TotalTime>48744</TotalTime>
  <Words>6681</Words>
  <Application>Microsoft Macintosh PowerPoint</Application>
  <PresentationFormat>Custom</PresentationFormat>
  <Paragraphs>766</Paragraphs>
  <Slides>89</Slides>
  <Notes>30</Notes>
  <HiddenSlides>3</HiddenSlides>
  <MMClips>12</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89</vt:i4>
      </vt:variant>
    </vt:vector>
  </HeadingPairs>
  <TitlesOfParts>
    <vt:vector size="107" baseType="lpstr">
      <vt:lpstr>-apple-system</vt:lpstr>
      <vt:lpstr>Arial</vt:lpstr>
      <vt:lpstr>Arial Narrow</vt:lpstr>
      <vt:lpstr>AtlasGrotesk</vt:lpstr>
      <vt:lpstr>Calibri</vt:lpstr>
      <vt:lpstr>Century Gothic</vt:lpstr>
      <vt:lpstr>d-din</vt:lpstr>
      <vt:lpstr>Gill Sans</vt:lpstr>
      <vt:lpstr>Helvetica</vt:lpstr>
      <vt:lpstr>Lucida Grande</vt:lpstr>
      <vt:lpstr>Roboto</vt:lpstr>
      <vt:lpstr>Tahoma</vt:lpstr>
      <vt:lpstr>Times New Roman</vt:lpstr>
      <vt:lpstr>Wingdings</vt:lpstr>
      <vt:lpstr>6_Firm Format - English (US)</vt:lpstr>
      <vt:lpstr>7_Firm Format - English (US)</vt:lpstr>
      <vt:lpstr>8_Firm Format - English (US)</vt:lpstr>
      <vt:lpstr>think-cell Slide</vt:lpstr>
      <vt:lpstr>Carte de Score de la SRMNIA  </vt:lpstr>
      <vt:lpstr>Objectifs Specifiques </vt:lpstr>
      <vt:lpstr>Matériel de formation pour les Formateurs  </vt:lpstr>
      <vt:lpstr>Liste de contrôle pour le matériel de formation</vt:lpstr>
      <vt:lpstr>Méthodologie:</vt:lpstr>
      <vt:lpstr>Méthodologie:</vt:lpstr>
      <vt:lpstr>Aperçu de l’outil de gestion  carte de score   </vt:lpstr>
      <vt:lpstr>PowerPoint Presentation</vt:lpstr>
      <vt:lpstr>PowerPoint Presentation</vt:lpstr>
      <vt:lpstr>Où les carte de score pays sont utilisées
</vt:lpstr>
      <vt:lpstr>Contexte carte de score SRMNIA du Burundi </vt:lpstr>
      <vt:lpstr>PowerPoint Presentation</vt:lpstr>
      <vt:lpstr>PowerPoint Presentation</vt:lpstr>
      <vt:lpstr>L'outil de gestion carte de score en ligne (plate-forme Web) comprend diverses fonctionnalités de visualisation de données et gestion </vt:lpstr>
      <vt:lpstr>Démonstration: Indicateurs et seuils de couleur  dans la plate-forme Web www.rmncah.org </vt:lpstr>
      <vt:lpstr>Comment analyser la carte de score  </vt:lpstr>
      <vt:lpstr>PowerPoint Presentation</vt:lpstr>
      <vt:lpstr>PowerPoint Presentation</vt:lpstr>
      <vt:lpstr>Examen : Utiliser la carte de score, un processus en trois étapes</vt:lpstr>
      <vt:lpstr>Chaque cellule a trois dimensions…</vt:lpstr>
      <vt:lpstr>Trois analyses aident à identifier et prioriser les régions et les indicateurs qui nécessitent peut-être une intervention</vt:lpstr>
      <vt:lpstr>Visualiser les données au niveau de la région, du district ou de la formation sanitaire </vt:lpstr>
      <vt:lpstr>Méthode de tri</vt:lpstr>
      <vt:lpstr>Analyse de tendance</vt:lpstr>
      <vt:lpstr>Comment utiliser les données de la carte de score pour l’action  </vt:lpstr>
      <vt:lpstr>PowerPoint Presentation</vt:lpstr>
      <vt:lpstr>PowerPoint Presentation</vt:lpstr>
      <vt:lpstr>PowerPoint Presentation</vt:lpstr>
      <vt:lpstr>Une fois qu'un problème a été identifié et que vous en comprenez la cause, générez des éléments d'action spécifiques pour résoudre le problème</vt:lpstr>
      <vt:lpstr>Le suivi d’action appuie le suivi des actions recommandées et la redevabilité.</vt:lpstr>
      <vt:lpstr>PowerPoint Presentation</vt:lpstr>
      <vt:lpstr>  </vt:lpstr>
      <vt:lpstr>PowerPoint Presentation</vt:lpstr>
      <vt:lpstr>Les cartes de score renforcent l’action et la redevabilité</vt:lpstr>
      <vt:lpstr>Comment intégrer les cartes de score dans les mécanismes de redevabilité existants ?</vt:lpstr>
      <vt:lpstr>Avec qui faut-il partager la carte de score ? </vt:lpstr>
      <vt:lpstr>PowerPoint Presentation</vt:lpstr>
      <vt:lpstr>Exemple : Rôles et responsabilités</vt:lpstr>
      <vt:lpstr>Formation plateforme web  carte de score   </vt:lpstr>
      <vt:lpstr>Activez votre compte depuis votre email</vt:lpstr>
      <vt:lpstr>Comment se connecter a la carte de score </vt:lpstr>
      <vt:lpstr>Formation Platforme Web Carte de Score: Partie 1</vt:lpstr>
      <vt:lpstr>PowerPoint Presentation</vt:lpstr>
      <vt:lpstr>PowerPoint Presentation</vt:lpstr>
      <vt:lpstr>Exercise suivi d’action: Entrainement dans le site Demo   </vt:lpstr>
      <vt:lpstr>Création des comptes sous nationaux (administrateurs sous régionaux ajoute les utilisateurs sous regionaux)   </vt:lpstr>
      <vt:lpstr>Formation d'administrateurs Partie 1: Comment ajouter des comptes (passez à 2:00 – 5:00 minutes) </vt:lpstr>
      <vt:lpstr>Pour ajouter un compte, vous devrez collecter les informations suivantes auprès de chaque personne. Vous pouvez télécharger un excel pour collecter les informations nécessaires pour ajouter des comptes</vt:lpstr>
      <vt:lpstr>Formation d'administrateurs Partie 2</vt:lpstr>
      <vt:lpstr>Jour 2</vt:lpstr>
      <vt:lpstr>Partager la carte de score   </vt:lpstr>
      <vt:lpstr>Partager votre carte de score avec les décideurs, membres du personnel de programme, membres de la communauté et les partenaires</vt:lpstr>
      <vt:lpstr>Avantages du partage de la carte de score</vt:lpstr>
      <vt:lpstr>Partager l’analyse de la carte de score</vt:lpstr>
      <vt:lpstr>Exporter depuis la plateforme Web de la carte de score</vt:lpstr>
      <vt:lpstr>Idées de partage de la carte de score</vt:lpstr>
      <vt:lpstr>Utiliser la carte de score pour un engagement de haut niveau   </vt:lpstr>
      <vt:lpstr>Utiliser la carte de score pour un engagement de haut niveau   </vt:lpstr>
      <vt:lpstr>Comment les decideurs utilisent l’outil</vt:lpstr>
      <vt:lpstr>Que peuvent faire les dirigeants ? </vt:lpstr>
      <vt:lpstr>« Feuille d’explication des indicateurs » et outils de plaidoyer </vt:lpstr>
      <vt:lpstr>Que peuvent faire les gestionnaires de la carte de score ? </vt:lpstr>
      <vt:lpstr>Platforme Web: Exercise de compréhension    </vt:lpstr>
      <vt:lpstr>     </vt:lpstr>
      <vt:lpstr>PowerPoint Presentation</vt:lpstr>
      <vt:lpstr>Comment créer une présentation d’analyse et proposée actions   </vt:lpstr>
      <vt:lpstr>PowerPoint Presentation</vt:lpstr>
      <vt:lpstr>PowerPoint Presentation</vt:lpstr>
      <vt:lpstr>EXAMPLE</vt:lpstr>
      <vt:lpstr>PowerPoint Presentation</vt:lpstr>
      <vt:lpstr>PowerPoint Presentation</vt:lpstr>
      <vt:lpstr>PowerPoint Presentation</vt:lpstr>
      <vt:lpstr>PowerPoint Presentation</vt:lpstr>
      <vt:lpstr>PowerPoint Presentation</vt:lpstr>
      <vt:lpstr>PowerPoint Presentation</vt:lpstr>
      <vt:lpstr>Jour 3 </vt:lpstr>
      <vt:lpstr>Continuation: Comment créer une Analyse et proposée actions dans les processus de gestion existantes    </vt:lpstr>
      <vt:lpstr>PowerPoint Presentation</vt:lpstr>
      <vt:lpstr>PowerPoint Presentation</vt:lpstr>
      <vt:lpstr>Présentations de groupe   </vt:lpstr>
      <vt:lpstr>PowerPoint Presentation</vt:lpstr>
      <vt:lpstr>Notre Hub est le portail de référence pour les pays sur les cartes de score
</vt:lpstr>
      <vt:lpstr>Nos cours en ligne sont conçus pour soutenir les pays dans la décentralisation des cartes de score</vt:lpstr>
      <vt:lpstr>Des resources pour vous assister avec vos cartes de score 
</vt:lpstr>
      <vt:lpstr>Quelques liens utiles</vt:lpstr>
      <vt:lpstr>Nous allons maintenant faire une demo du site</vt:lpstr>
      <vt:lpstr>Créer un compte</vt:lpstr>
      <vt:lpstr>Prochaines étapes   </vt:lpstr>
      <vt:lpstr>Prochaines étapes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Taylor Platt</dc:creator>
  <cp:lastModifiedBy>Thomas Davies</cp:lastModifiedBy>
  <cp:revision>1720</cp:revision>
  <cp:lastPrinted>2015-07-24T15:06:03Z</cp:lastPrinted>
  <dcterms:created xsi:type="dcterms:W3CDTF">2015-07-21T12:56:57Z</dcterms:created>
  <dcterms:modified xsi:type="dcterms:W3CDTF">2021-06-07T16:25:42Z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docid">
    <vt:lpwstr/>
  </property>
  <property fmtid="{D5CDD505-2E9C-101B-9397-08002B2CF9AE}" pid="7" name="Office2010EditCount">
    <vt:lpwstr>1</vt:lpwstr>
  </property>
  <property fmtid="{D5CDD505-2E9C-101B-9397-08002B2CF9AE}" pid="8" name="Office2003EditCount">
    <vt:lpwstr>0</vt:lpwstr>
  </property>
  <property fmtid="{D5CDD505-2E9C-101B-9397-08002B2CF9AE}" pid="9" name="LastEditedOfficeVersion">
    <vt:lpwstr>Office2010</vt:lpwstr>
  </property>
  <property fmtid="{D5CDD505-2E9C-101B-9397-08002B2CF9AE}" pid="10" name="Office2010WasSaved">
    <vt:lpwstr>1</vt:lpwstr>
  </property>
  <property fmtid="{D5CDD505-2E9C-101B-9397-08002B2CF9AE}" pid="11" name="ContentTypeId">
    <vt:lpwstr>0x010100D68AF53E5CDA0146A56B17018F0CA5E0</vt:lpwstr>
  </property>
</Properties>
</file>